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handoutMasterIdLst>
    <p:handoutMasterId r:id="rId21"/>
  </p:handoutMasterIdLst>
  <p:sldIdLst>
    <p:sldId id="492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10" r:id="rId17"/>
    <p:sldId id="509" r:id="rId18"/>
    <p:sldId id="507" r:id="rId19"/>
  </p:sldIdLst>
  <p:sldSz cx="12192000" cy="6858000"/>
  <p:notesSz cx="7315200" cy="9601200"/>
  <p:custShowLst>
    <p:custShow name="Themis" id="0">
      <p:sldLst/>
    </p:custShow>
    <p:custShow name="VPX Elevator Pitch" id="1">
      <p:sldLst/>
    </p:custShow>
    <p:custShow name="Jurgen" id="2">
      <p:sldLst/>
    </p:custShow>
    <p:custShow name="VXS Elevator Pitch" id="3">
      <p:sldLst/>
    </p:custShow>
    <p:custShow name="VXS Overview" id="4">
      <p:sldLst/>
    </p:custShow>
    <p:custShow name="Tyco" id="5">
      <p:sldLst/>
    </p:custShow>
    <p:custShow name="JEDEC" id="6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92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431" autoAdjust="0"/>
  </p:normalViewPr>
  <p:slideViewPr>
    <p:cSldViewPr showGuides="1">
      <p:cViewPr varScale="1">
        <p:scale>
          <a:sx n="142" d="100"/>
          <a:sy n="142" d="100"/>
        </p:scale>
        <p:origin x="102" y="330"/>
      </p:cViewPr>
      <p:guideLst>
        <p:guide orient="horz" pos="2160"/>
        <p:guide orient="horz" pos="192"/>
        <p:guide pos="3840"/>
        <p:guide pos="7296"/>
        <p:guide pos="384"/>
      </p:guideLst>
    </p:cSldViewPr>
  </p:slideViewPr>
  <p:outlineViewPr>
    <p:cViewPr>
      <p:scale>
        <a:sx n="33" d="100"/>
        <a:sy n="33" d="100"/>
      </p:scale>
      <p:origin x="0" y="6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06"/>
    </p:cViewPr>
  </p:sorterViewPr>
  <p:notesViewPr>
    <p:cSldViewPr showGuides="1">
      <p:cViewPr varScale="1">
        <p:scale>
          <a:sx n="79" d="100"/>
          <a:sy n="79" d="100"/>
        </p:scale>
        <p:origin x="-3132" y="-90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0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124C9EBF-58C1-4D2E-A731-01282CFAAEF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2" y="4560571"/>
            <a:ext cx="5852159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3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C4F2E834-44BC-4594-B311-986608CA2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4A428-651B-4E86-A3C8-361A6BA33B92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7"/>
          <p:cNvSpPr txBox="1">
            <a:spLocks noGrp="1" noChangeArrowheads="1"/>
          </p:cNvSpPr>
          <p:nvPr/>
        </p:nvSpPr>
        <p:spPr bwMode="auto">
          <a:xfrm>
            <a:off x="4142962" y="9120813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46" tIns="48474" rIns="96946" bIns="48474" anchor="b"/>
          <a:lstStyle/>
          <a:p>
            <a:pPr algn="r" defTabSz="969915" eaLnBrk="0" hangingPunct="0"/>
            <a:fld id="{E9ADE92D-C272-43C8-8C56-A8275D5401B7}" type="slidenum">
              <a:rPr lang="en-US" sz="1200"/>
              <a:pPr algn="r" defTabSz="969915" eaLnBrk="0" hangingPunct="0"/>
              <a:t>2</a:t>
            </a:fld>
            <a:endParaRPr lang="en-US" sz="1200" dirty="0"/>
          </a:p>
        </p:txBody>
      </p:sp>
      <p:sp>
        <p:nvSpPr>
          <p:cNvPr id="519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ln/>
        </p:spPr>
      </p:sp>
      <p:sp>
        <p:nvSpPr>
          <p:cNvPr id="519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841" y="4561227"/>
            <a:ext cx="5847522" cy="4318573"/>
          </a:xfrm>
          <a:noFill/>
          <a:ln>
            <a:solidFill>
              <a:schemeClr val="tx1"/>
            </a:solidFill>
          </a:ln>
        </p:spPr>
        <p:txBody>
          <a:bodyPr lIns="96946" tIns="48474" rIns="96946" bIns="48474"/>
          <a:lstStyle/>
          <a:p>
            <a:pPr marL="118563" indent="-118563"/>
            <a:endParaRPr lang="en-US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E4EAE-7250-4A4E-97EF-D1F92584C777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0725"/>
            <a:ext cx="6396037" cy="35988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249" y="4560950"/>
            <a:ext cx="5364704" cy="4319781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A878F-B9B1-4F9D-B9C5-71364479B8C9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0725"/>
            <a:ext cx="6396037" cy="3598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249" y="4560950"/>
            <a:ext cx="5364704" cy="4319781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0725"/>
            <a:ext cx="6396037" cy="359886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178" y="4559432"/>
            <a:ext cx="5854846" cy="4321299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7DEC9-7D34-4594-9EF4-24EA7159F86A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2862" cy="35972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178" y="4559432"/>
            <a:ext cx="5854846" cy="4319781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11D0F-4735-45C2-860B-435F7E129523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249" y="4560950"/>
            <a:ext cx="5364704" cy="4319781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9594D-CA21-44BF-9EBA-E0FAE40BF661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2862" cy="35972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178" y="4559432"/>
            <a:ext cx="5854846" cy="4319781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91265-0EDF-4CE2-91B4-AC65CDF2658D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0725"/>
            <a:ext cx="6396037" cy="3598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178" y="4559432"/>
            <a:ext cx="5854846" cy="4321299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88F3331-C230-417D-8CFB-62612C30FB8B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33BA2B-DBC1-44B4-A0E4-9A0D1F7C0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88F3331-C230-417D-8CFB-62612C30FB8B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33BA2B-DBC1-44B4-A0E4-9A0D1F7C0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88F3331-C230-417D-8CFB-62612C30FB8B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33BA2B-DBC1-44B4-A0E4-9A0D1F7C0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88F3331-C230-417D-8CFB-62612C30FB8B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33BA2B-DBC1-44B4-A0E4-9A0D1F7C0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88F3331-C230-417D-8CFB-62612C30FB8B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33BA2B-DBC1-44B4-A0E4-9A0D1F7C0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88F3331-C230-417D-8CFB-62612C30FB8B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33BA2B-DBC1-44B4-A0E4-9A0D1F7C0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7B7DC34-8B64-4CB0-9DEC-683BD3280CD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F5B8173-AB43-499A-ABFB-1F9BD4043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2"/>
            <a:ext cx="5384800" cy="5026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2"/>
            <a:ext cx="5384800" cy="5026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4493A-CB40-400A-AA20-D76F6519C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508000" cy="5715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12"/>
          <p:cNvGrpSpPr/>
          <p:nvPr/>
        </p:nvGrpSpPr>
        <p:grpSpPr>
          <a:xfrm>
            <a:off x="3454401" y="1371600"/>
            <a:ext cx="8805968" cy="4724400"/>
            <a:chOff x="2590800" y="1371600"/>
            <a:chExt cx="6604476" cy="4724400"/>
          </a:xfrm>
        </p:grpSpPr>
        <p:pic>
          <p:nvPicPr>
            <p:cNvPr id="15" name="Picture 14" descr="Life Cycle.jpg"/>
            <p:cNvPicPr>
              <a:picLocks noChangeAspect="1"/>
            </p:cNvPicPr>
            <p:nvPr userDrawn="1"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167" t="46909" r="50277" b="14428"/>
            <a:stretch>
              <a:fillRect/>
            </a:stretch>
          </p:blipFill>
          <p:spPr>
            <a:xfrm>
              <a:off x="2718276" y="1447800"/>
              <a:ext cx="6477000" cy="44196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2590800" y="1371600"/>
              <a:ext cx="6553200" cy="47244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6800" y="274638"/>
            <a:ext cx="924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66800"/>
            <a:ext cx="20320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032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158140"/>
            <a:ext cx="1828800" cy="623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78023"/>
            <a:ext cx="1676400" cy="7393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ransition>
    <p:fade thruBlk="1"/>
  </p:transition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6986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69863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17145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stertechnology.com/fmc.html" TargetMode="External"/><Relationship Id="rId13" Type="http://schemas.openxmlformats.org/officeDocument/2006/relationships/hyperlink" Target="http://www.pentek.com/" TargetMode="External"/><Relationship Id="rId18" Type="http://schemas.openxmlformats.org/officeDocument/2006/relationships/hyperlink" Target="http://www.vadatech.com/" TargetMode="External"/><Relationship Id="rId3" Type="http://schemas.openxmlformats.org/officeDocument/2006/relationships/hyperlink" Target="http://www.alpha-data.com/" TargetMode="External"/><Relationship Id="rId7" Type="http://schemas.openxmlformats.org/officeDocument/2006/relationships/hyperlink" Target="http://www.cwcembedded.com/" TargetMode="External"/><Relationship Id="rId12" Type="http://schemas.openxmlformats.org/officeDocument/2006/relationships/hyperlink" Target="http://www.mrcy.com/" TargetMode="External"/><Relationship Id="rId17" Type="http://schemas.openxmlformats.org/officeDocument/2006/relationships/hyperlink" Target="http://www.teldevice.co.jp/eng/index.html" TargetMode="External"/><Relationship Id="rId2" Type="http://schemas.openxmlformats.org/officeDocument/2006/relationships/hyperlink" Target="http://www.4dsp.com/" TargetMode="External"/><Relationship Id="rId16" Type="http://schemas.openxmlformats.org/officeDocument/2006/relationships/hyperlink" Target="http://www.techway.eu/" TargetMode="External"/><Relationship Id="rId20" Type="http://schemas.openxmlformats.org/officeDocument/2006/relationships/hyperlink" Target="http://www.xtech-outside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es.ch/" TargetMode="External"/><Relationship Id="rId11" Type="http://schemas.openxmlformats.org/officeDocument/2006/relationships/hyperlink" Target="http://www.xtech.com/fmc" TargetMode="External"/><Relationship Id="rId5" Type="http://schemas.openxmlformats.org/officeDocument/2006/relationships/hyperlink" Target="http://www.bittware.com/" TargetMode="External"/><Relationship Id="rId15" Type="http://schemas.openxmlformats.org/officeDocument/2006/relationships/hyperlink" Target="http://www.samtec.com/search/vita57fmc.aspx" TargetMode="External"/><Relationship Id="rId10" Type="http://schemas.openxmlformats.org/officeDocument/2006/relationships/hyperlink" Target="http://www.interfaceconcept.com/" TargetMode="External"/><Relationship Id="rId19" Type="http://schemas.openxmlformats.org/officeDocument/2006/relationships/hyperlink" Target="http://www.xilinx.com/products/boards_kits/fmc.htm" TargetMode="External"/><Relationship Id="rId4" Type="http://schemas.openxmlformats.org/officeDocument/2006/relationships/hyperlink" Target="http://www.annapmicro.com/" TargetMode="External"/><Relationship Id="rId9" Type="http://schemas.openxmlformats.org/officeDocument/2006/relationships/hyperlink" Target="http://www.intel.com/" TargetMode="External"/><Relationship Id="rId14" Type="http://schemas.openxmlformats.org/officeDocument/2006/relationships/hyperlink" Target="http://www.parsec.co.z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.php?gid=172638576586&amp;ref=search&amp;sid=534918541.1134657386..1" TargetMode="External"/><Relationship Id="rId2" Type="http://schemas.openxmlformats.org/officeDocument/2006/relationships/hyperlink" Target="http://www.vita.com/fmc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hyperlink" Target="http://www.linkedin.com/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vita.com/fm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Flexible I/O in a Rigid World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42240" y="5989640"/>
            <a:ext cx="19752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/>
              <a:t>“FMC” is a trademark of VITA</a:t>
            </a:r>
          </a:p>
        </p:txBody>
      </p:sp>
      <p:pic>
        <p:nvPicPr>
          <p:cNvPr id="6" name="Picture 5" descr="FM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3288069"/>
            <a:ext cx="4267200" cy="1360132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71815" y="1371602"/>
            <a:ext cx="5976937" cy="4811713"/>
            <a:chOff x="930" y="210"/>
            <a:chExt cx="4359" cy="3510"/>
          </a:xfrm>
        </p:grpSpPr>
        <p:pic>
          <p:nvPicPr>
            <p:cNvPr id="17414" name="Picture 3" descr="VPF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0" y="210"/>
              <a:ext cx="4359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4" descr="VPF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426" t="19676" r="62560" b="44878"/>
            <a:stretch>
              <a:fillRect/>
            </a:stretch>
          </p:blipFill>
          <p:spPr bwMode="auto">
            <a:xfrm>
              <a:off x="3704" y="890"/>
              <a:ext cx="1134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5" descr="FPE65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5" t="85713" r="4063" b="-1576"/>
            <a:stretch>
              <a:fillRect/>
            </a:stretch>
          </p:blipFill>
          <p:spPr bwMode="auto">
            <a:xfrm>
              <a:off x="1359" y="3257"/>
              <a:ext cx="347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6" descr="FPE65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750" t="15823" r="50302" b="57179"/>
            <a:stretch>
              <a:fillRect/>
            </a:stretch>
          </p:blipFill>
          <p:spPr bwMode="auto">
            <a:xfrm>
              <a:off x="2553" y="1344"/>
              <a:ext cx="113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7" descr="VPF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104" t="31480" r="34457" b="44879"/>
            <a:stretch>
              <a:fillRect/>
            </a:stretch>
          </p:blipFill>
          <p:spPr bwMode="auto">
            <a:xfrm>
              <a:off x="3185" y="2205"/>
              <a:ext cx="1632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8" descr="VPF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447" t="57726" r="59531" b="12067"/>
            <a:stretch>
              <a:fillRect/>
            </a:stretch>
          </p:blipFill>
          <p:spPr bwMode="auto">
            <a:xfrm>
              <a:off x="2362" y="2205"/>
              <a:ext cx="1265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9" descr="VPF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447" t="77431" r="65680" b="12067"/>
            <a:stretch>
              <a:fillRect/>
            </a:stretch>
          </p:blipFill>
          <p:spPr bwMode="auto">
            <a:xfrm>
              <a:off x="3061" y="2886"/>
              <a:ext cx="99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Rectangle 10"/>
            <p:cNvSpPr>
              <a:spLocks noChangeArrowheads="1"/>
            </p:cNvSpPr>
            <p:nvPr/>
          </p:nvSpPr>
          <p:spPr bwMode="auto">
            <a:xfrm>
              <a:off x="3977" y="564"/>
              <a:ext cx="499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2" name="Picture 11" descr="VPF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135" t="35417" r="11563" b="44878"/>
            <a:stretch>
              <a:fillRect/>
            </a:stretch>
          </p:blipFill>
          <p:spPr bwMode="auto">
            <a:xfrm>
              <a:off x="3568" y="2258"/>
              <a:ext cx="667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12" descr="mpe73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409" t="40407" r="32016" b="45143"/>
            <a:stretch>
              <a:fillRect/>
            </a:stretch>
          </p:blipFill>
          <p:spPr bwMode="auto">
            <a:xfrm>
              <a:off x="4241" y="2568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13" descr="VPF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449" t="84230" r="71919" b="11835"/>
            <a:stretch>
              <a:fillRect/>
            </a:stretch>
          </p:blipFill>
          <p:spPr bwMode="auto">
            <a:xfrm>
              <a:off x="4105" y="3113"/>
              <a:ext cx="7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14" descr="VPF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374" t="27547" r="35490" b="67188"/>
            <a:stretch>
              <a:fillRect/>
            </a:stretch>
          </p:blipFill>
          <p:spPr bwMode="auto">
            <a:xfrm>
              <a:off x="2472" y="1277"/>
              <a:ext cx="12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15" descr="VPF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647" t="27547" r="40698" b="67188"/>
            <a:stretch>
              <a:fillRect/>
            </a:stretch>
          </p:blipFill>
          <p:spPr bwMode="auto">
            <a:xfrm>
              <a:off x="2789" y="1362"/>
              <a:ext cx="72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6" descr="VPF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188" t="42647" r="27547" b="40698"/>
            <a:stretch>
              <a:fillRect/>
            </a:stretch>
          </p:blipFill>
          <p:spPr bwMode="auto">
            <a:xfrm>
              <a:off x="3546" y="1298"/>
              <a:ext cx="1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17" descr="FPE65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249" t="15823" r="54041" b="69925"/>
            <a:stretch>
              <a:fillRect/>
            </a:stretch>
          </p:blipFill>
          <p:spPr bwMode="auto">
            <a:xfrm>
              <a:off x="3564" y="1459"/>
              <a:ext cx="1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Rounded Rectangle 6"/>
          <p:cNvSpPr>
            <a:spLocks noChangeArrowheads="1"/>
          </p:cNvSpPr>
          <p:nvPr/>
        </p:nvSpPr>
        <p:spPr bwMode="auto">
          <a:xfrm>
            <a:off x="5222875" y="2276477"/>
            <a:ext cx="1714500" cy="1857375"/>
          </a:xfrm>
          <a:prstGeom prst="roundRect">
            <a:avLst>
              <a:gd name="adj" fmla="val 7185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FMC Carrier Example with one FMC site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fm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856" b="14911"/>
          <a:stretch>
            <a:fillRect/>
          </a:stretch>
        </p:blipFill>
        <p:spPr bwMode="auto">
          <a:xfrm>
            <a:off x="2082800" y="2057402"/>
            <a:ext cx="78486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439738"/>
            <a:ext cx="8229600" cy="855662"/>
          </a:xfrm>
          <a:noFill/>
        </p:spPr>
        <p:txBody>
          <a:bodyPr/>
          <a:lstStyle/>
          <a:p>
            <a:pPr eaLnBrk="1" hangingPunct="1"/>
            <a:r>
              <a:rPr lang="en-US"/>
              <a:t>FMC on a 6U card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2003427" y="1357315"/>
            <a:ext cx="2797175" cy="700087"/>
          </a:xfrm>
          <a:noFill/>
        </p:spPr>
        <p:txBody>
          <a:bodyPr/>
          <a:lstStyle/>
          <a:p>
            <a:pPr eaLnBrk="1" hangingPunct="1"/>
            <a:r>
              <a:rPr lang="en-US"/>
              <a:t>Two…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71815" y="1295400"/>
            <a:ext cx="6091237" cy="4965700"/>
            <a:chOff x="975" y="709"/>
            <a:chExt cx="3837" cy="3128"/>
          </a:xfrm>
        </p:grpSpPr>
        <p:pic>
          <p:nvPicPr>
            <p:cNvPr id="16392" name="Picture 4" descr="sbc7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75" y="709"/>
              <a:ext cx="3837" cy="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5" descr="FPE6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6" y="1344"/>
              <a:ext cx="3312" cy="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1440" y="1180"/>
              <a:ext cx="62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" name="Rounded Rectangle 6"/>
          <p:cNvSpPr>
            <a:spLocks noChangeArrowheads="1"/>
          </p:cNvSpPr>
          <p:nvPr/>
        </p:nvSpPr>
        <p:spPr bwMode="auto">
          <a:xfrm>
            <a:off x="4427539" y="2430465"/>
            <a:ext cx="1714500" cy="1857375"/>
          </a:xfrm>
          <a:prstGeom prst="roundRect">
            <a:avLst>
              <a:gd name="adj" fmla="val 7185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ounded Rectangle 7"/>
          <p:cNvSpPr>
            <a:spLocks noChangeArrowheads="1"/>
          </p:cNvSpPr>
          <p:nvPr/>
        </p:nvSpPr>
        <p:spPr bwMode="auto">
          <a:xfrm>
            <a:off x="6142039" y="2430465"/>
            <a:ext cx="1714500" cy="1857375"/>
          </a:xfrm>
          <a:prstGeom prst="roundRect">
            <a:avLst>
              <a:gd name="adj" fmla="val 7185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FMC Carrier Example with two FMC sites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39738"/>
            <a:ext cx="8229600" cy="855662"/>
          </a:xfrm>
          <a:noFill/>
        </p:spPr>
        <p:txBody>
          <a:bodyPr/>
          <a:lstStyle/>
          <a:p>
            <a:pPr eaLnBrk="1" hangingPunct="1"/>
            <a:r>
              <a:rPr lang="en-US"/>
              <a:t>FMC on a 6U card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03427" y="1357315"/>
            <a:ext cx="8131175" cy="700087"/>
          </a:xfrm>
          <a:noFill/>
        </p:spPr>
        <p:txBody>
          <a:bodyPr/>
          <a:lstStyle/>
          <a:p>
            <a:pPr eaLnBrk="1" hangingPunct="1"/>
            <a:r>
              <a:rPr lang="en-US"/>
              <a:t>Three!</a:t>
            </a:r>
          </a:p>
        </p:txBody>
      </p:sp>
      <p:pic>
        <p:nvPicPr>
          <p:cNvPr id="13316" name="Picture 4" descr="3fm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802" b="12460"/>
          <a:stretch>
            <a:fillRect/>
          </a:stretch>
        </p:blipFill>
        <p:spPr bwMode="auto">
          <a:xfrm>
            <a:off x="2133600" y="2057400"/>
            <a:ext cx="77724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suitable for FMC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Analog I/O: ADCs &amp; DACs</a:t>
            </a:r>
          </a:p>
          <a:p>
            <a:r>
              <a:rPr lang="en-US"/>
              <a:t>Digital parallel I/O: e.g., Camera Link, LVDS, FPDP</a:t>
            </a:r>
          </a:p>
          <a:p>
            <a:r>
              <a:rPr lang="en-US"/>
              <a:t>Digital High-Speed Serial I/O: e.g., Fiber Optics, SerialFPDP, Gb/10Gb Ethernet</a:t>
            </a:r>
          </a:p>
        </p:txBody>
      </p:sp>
      <p:sp>
        <p:nvSpPr>
          <p:cNvPr id="14340" name="Rectangle 5"/>
          <p:cNvSpPr>
            <a:spLocks noChangeAspect="1" noChangeArrowheads="1"/>
          </p:cNvSpPr>
          <p:nvPr/>
        </p:nvSpPr>
        <p:spPr bwMode="auto">
          <a:xfrm flipH="1">
            <a:off x="2711453" y="3370262"/>
            <a:ext cx="1800225" cy="17145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4400" tIns="42434" rIns="14400" bIns="42434" anchor="ctr"/>
          <a:lstStyle/>
          <a:p>
            <a:pPr>
              <a:lnSpc>
                <a:spcPct val="80000"/>
              </a:lnSpc>
            </a:pPr>
            <a:r>
              <a:rPr lang="en-US" sz="2000">
                <a:latin typeface="Arial Narrow" pitchFamily="34" charset="0"/>
              </a:rPr>
              <a:t>ADC</a:t>
            </a:r>
          </a:p>
        </p:txBody>
      </p:sp>
      <p:sp>
        <p:nvSpPr>
          <p:cNvPr id="14341" name="Rectangle 6"/>
          <p:cNvSpPr>
            <a:spLocks noChangeAspect="1" noChangeArrowheads="1"/>
          </p:cNvSpPr>
          <p:nvPr/>
        </p:nvSpPr>
        <p:spPr bwMode="auto">
          <a:xfrm flipH="1">
            <a:off x="4148140" y="3597276"/>
            <a:ext cx="249237" cy="12890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5954" tIns="42977" rIns="85954" bIns="42977" anchor="ctr" anchorCtr="1"/>
          <a:lstStyle/>
          <a:p>
            <a:pPr>
              <a:spcBef>
                <a:spcPct val="50000"/>
              </a:spcBef>
            </a:pPr>
            <a:endParaRPr lang="en-US" sz="110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14342" name="Rectangle 14"/>
          <p:cNvSpPr>
            <a:spLocks noChangeAspect="1" noChangeArrowheads="1"/>
          </p:cNvSpPr>
          <p:nvPr/>
        </p:nvSpPr>
        <p:spPr bwMode="auto">
          <a:xfrm flipH="1">
            <a:off x="2424115" y="3654425"/>
            <a:ext cx="1800225" cy="17145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4400" tIns="42434" rIns="14400" bIns="42434" anchor="ctr"/>
          <a:lstStyle/>
          <a:p>
            <a:pPr>
              <a:lnSpc>
                <a:spcPct val="80000"/>
              </a:lnSpc>
            </a:pPr>
            <a:r>
              <a:rPr lang="en-US" sz="2000">
                <a:latin typeface="Arial Narrow" pitchFamily="34" charset="0"/>
              </a:rPr>
              <a:t>ADC</a:t>
            </a:r>
          </a:p>
        </p:txBody>
      </p:sp>
      <p:sp>
        <p:nvSpPr>
          <p:cNvPr id="14343" name="Rectangle 15"/>
          <p:cNvSpPr>
            <a:spLocks noChangeAspect="1" noChangeArrowheads="1"/>
          </p:cNvSpPr>
          <p:nvPr/>
        </p:nvSpPr>
        <p:spPr bwMode="auto">
          <a:xfrm flipH="1">
            <a:off x="3860802" y="3881438"/>
            <a:ext cx="249239" cy="12890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5954" tIns="42977" rIns="85954" bIns="42977" anchor="ctr" anchorCtr="1"/>
          <a:lstStyle/>
          <a:p>
            <a:pPr>
              <a:spcBef>
                <a:spcPct val="50000"/>
              </a:spcBef>
            </a:pPr>
            <a:endParaRPr lang="en-US" sz="110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14344" name="Rectangle 17"/>
          <p:cNvSpPr>
            <a:spLocks noChangeAspect="1" noChangeArrowheads="1"/>
          </p:cNvSpPr>
          <p:nvPr/>
        </p:nvSpPr>
        <p:spPr bwMode="auto">
          <a:xfrm flipH="1">
            <a:off x="2135190" y="4000500"/>
            <a:ext cx="1800225" cy="17145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4400" tIns="42434" rIns="274320" bIns="42434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latin typeface="Arial Narrow" pitchFamily="34" charset="0"/>
              </a:rPr>
              <a:t>ANALOG</a:t>
            </a:r>
            <a:br>
              <a:rPr lang="en-US" sz="2000" dirty="0">
                <a:latin typeface="Arial Narrow" pitchFamily="34" charset="0"/>
              </a:rPr>
            </a:br>
            <a:r>
              <a:rPr lang="en-US" sz="2000" dirty="0">
                <a:latin typeface="Arial Narrow" pitchFamily="34" charset="0"/>
              </a:rPr>
              <a:t>I/O</a:t>
            </a:r>
          </a:p>
        </p:txBody>
      </p:sp>
      <p:sp>
        <p:nvSpPr>
          <p:cNvPr id="14345" name="Rectangle 18"/>
          <p:cNvSpPr>
            <a:spLocks noChangeAspect="1" noChangeArrowheads="1"/>
          </p:cNvSpPr>
          <p:nvPr/>
        </p:nvSpPr>
        <p:spPr bwMode="auto">
          <a:xfrm flipH="1">
            <a:off x="3571876" y="4227513"/>
            <a:ext cx="249239" cy="12890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5954" tIns="42977" rIns="85954" bIns="42977" anchor="ctr" anchorCtr="1"/>
          <a:lstStyle/>
          <a:p>
            <a:pPr>
              <a:spcBef>
                <a:spcPct val="50000"/>
              </a:spcBef>
            </a:pPr>
            <a:endParaRPr lang="en-US" sz="110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14346" name="Rectangle 5"/>
          <p:cNvSpPr>
            <a:spLocks noChangeAspect="1" noChangeArrowheads="1"/>
          </p:cNvSpPr>
          <p:nvPr/>
        </p:nvSpPr>
        <p:spPr bwMode="auto">
          <a:xfrm flipH="1">
            <a:off x="5526090" y="3359150"/>
            <a:ext cx="1800225" cy="17145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4400" tIns="42434" rIns="14400" bIns="42434" anchor="ctr"/>
          <a:lstStyle/>
          <a:p>
            <a:pPr>
              <a:lnSpc>
                <a:spcPct val="80000"/>
              </a:lnSpc>
            </a:pPr>
            <a:r>
              <a:rPr lang="en-US" sz="2000">
                <a:latin typeface="Arial Narrow" pitchFamily="34" charset="0"/>
              </a:rPr>
              <a:t>ADC</a:t>
            </a:r>
          </a:p>
        </p:txBody>
      </p:sp>
      <p:sp>
        <p:nvSpPr>
          <p:cNvPr id="14347" name="Rectangle 6"/>
          <p:cNvSpPr>
            <a:spLocks noChangeAspect="1" noChangeArrowheads="1"/>
          </p:cNvSpPr>
          <p:nvPr/>
        </p:nvSpPr>
        <p:spPr bwMode="auto">
          <a:xfrm flipH="1">
            <a:off x="6962776" y="3586163"/>
            <a:ext cx="249239" cy="12890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5954" tIns="42977" rIns="85954" bIns="42977" anchor="ctr" anchorCtr="1"/>
          <a:lstStyle/>
          <a:p>
            <a:pPr>
              <a:spcBef>
                <a:spcPct val="50000"/>
              </a:spcBef>
            </a:pPr>
            <a:endParaRPr lang="en-US" sz="110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14348" name="Rectangle 14"/>
          <p:cNvSpPr>
            <a:spLocks noChangeAspect="1" noChangeArrowheads="1"/>
          </p:cNvSpPr>
          <p:nvPr/>
        </p:nvSpPr>
        <p:spPr bwMode="auto">
          <a:xfrm flipH="1">
            <a:off x="5238752" y="3643312"/>
            <a:ext cx="1800225" cy="17145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4400" tIns="42434" rIns="14400" bIns="42434" anchor="ctr"/>
          <a:lstStyle/>
          <a:p>
            <a:pPr>
              <a:lnSpc>
                <a:spcPct val="80000"/>
              </a:lnSpc>
            </a:pPr>
            <a:r>
              <a:rPr lang="en-US" sz="2000">
                <a:latin typeface="Arial Narrow" pitchFamily="34" charset="0"/>
              </a:rPr>
              <a:t>ADC</a:t>
            </a:r>
          </a:p>
        </p:txBody>
      </p:sp>
      <p:sp>
        <p:nvSpPr>
          <p:cNvPr id="14349" name="Rectangle 15"/>
          <p:cNvSpPr>
            <a:spLocks noChangeAspect="1" noChangeArrowheads="1"/>
          </p:cNvSpPr>
          <p:nvPr/>
        </p:nvSpPr>
        <p:spPr bwMode="auto">
          <a:xfrm flipH="1">
            <a:off x="6675440" y="3870326"/>
            <a:ext cx="249237" cy="12890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5954" tIns="42977" rIns="85954" bIns="42977" anchor="ctr" anchorCtr="1"/>
          <a:lstStyle/>
          <a:p>
            <a:pPr>
              <a:spcBef>
                <a:spcPct val="50000"/>
              </a:spcBef>
            </a:pPr>
            <a:endParaRPr lang="en-US" sz="110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14350" name="Rectangle 5"/>
          <p:cNvSpPr>
            <a:spLocks noChangeAspect="1" noChangeArrowheads="1"/>
          </p:cNvSpPr>
          <p:nvPr/>
        </p:nvSpPr>
        <p:spPr bwMode="auto">
          <a:xfrm flipH="1">
            <a:off x="8367715" y="3287712"/>
            <a:ext cx="1800225" cy="17145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4400" tIns="42434" rIns="14400" bIns="42434" anchor="ctr"/>
          <a:lstStyle/>
          <a:p>
            <a:pPr>
              <a:lnSpc>
                <a:spcPct val="80000"/>
              </a:lnSpc>
            </a:pPr>
            <a:r>
              <a:rPr lang="en-US" sz="2000">
                <a:latin typeface="Arial Narrow" pitchFamily="34" charset="0"/>
              </a:rPr>
              <a:t>ADC</a:t>
            </a:r>
          </a:p>
        </p:txBody>
      </p:sp>
      <p:sp>
        <p:nvSpPr>
          <p:cNvPr id="14351" name="Rectangle 6"/>
          <p:cNvSpPr>
            <a:spLocks noChangeAspect="1" noChangeArrowheads="1"/>
          </p:cNvSpPr>
          <p:nvPr/>
        </p:nvSpPr>
        <p:spPr bwMode="auto">
          <a:xfrm flipH="1">
            <a:off x="9804402" y="3514725"/>
            <a:ext cx="249239" cy="12890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5954" tIns="42977" rIns="85954" bIns="42977" anchor="ctr" anchorCtr="1"/>
          <a:lstStyle/>
          <a:p>
            <a:pPr>
              <a:spcBef>
                <a:spcPct val="50000"/>
              </a:spcBef>
            </a:pPr>
            <a:endParaRPr lang="en-US" sz="110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14352" name="Rectangle 14"/>
          <p:cNvSpPr>
            <a:spLocks noChangeAspect="1" noChangeArrowheads="1"/>
          </p:cNvSpPr>
          <p:nvPr/>
        </p:nvSpPr>
        <p:spPr bwMode="auto">
          <a:xfrm flipH="1">
            <a:off x="8080378" y="3571875"/>
            <a:ext cx="1800225" cy="17145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4400" tIns="42434" rIns="14400" bIns="42434" anchor="ctr"/>
          <a:lstStyle/>
          <a:p>
            <a:pPr>
              <a:lnSpc>
                <a:spcPct val="80000"/>
              </a:lnSpc>
            </a:pPr>
            <a:r>
              <a:rPr lang="en-US" sz="2000">
                <a:latin typeface="Arial Narrow" pitchFamily="34" charset="0"/>
              </a:rPr>
              <a:t>ADC</a:t>
            </a:r>
          </a:p>
        </p:txBody>
      </p:sp>
      <p:sp>
        <p:nvSpPr>
          <p:cNvPr id="14353" name="Rectangle 15"/>
          <p:cNvSpPr>
            <a:spLocks noChangeAspect="1" noChangeArrowheads="1"/>
          </p:cNvSpPr>
          <p:nvPr/>
        </p:nvSpPr>
        <p:spPr bwMode="auto">
          <a:xfrm flipH="1">
            <a:off x="9517065" y="3798888"/>
            <a:ext cx="249237" cy="12890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5954" tIns="42977" rIns="85954" bIns="42977" anchor="ctr" anchorCtr="1"/>
          <a:lstStyle/>
          <a:p>
            <a:pPr>
              <a:spcBef>
                <a:spcPct val="50000"/>
              </a:spcBef>
            </a:pPr>
            <a:endParaRPr lang="en-US" sz="110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14354" name="Rectangle 20"/>
          <p:cNvSpPr>
            <a:spLocks noChangeAspect="1" noChangeArrowheads="1"/>
          </p:cNvSpPr>
          <p:nvPr/>
        </p:nvSpPr>
        <p:spPr bwMode="auto">
          <a:xfrm flipH="1">
            <a:off x="4953002" y="4000500"/>
            <a:ext cx="1800225" cy="17145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4400" tIns="42434" rIns="274320" bIns="42434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latin typeface="Arial Narrow" pitchFamily="34" charset="0"/>
              </a:rPr>
              <a:t>PARALLEL </a:t>
            </a:r>
            <a:br>
              <a:rPr lang="en-US" sz="2000" dirty="0">
                <a:latin typeface="Arial Narrow" pitchFamily="34" charset="0"/>
              </a:rPr>
            </a:br>
            <a:r>
              <a:rPr lang="en-US" sz="2000" dirty="0">
                <a:latin typeface="Arial Narrow" pitchFamily="34" charset="0"/>
              </a:rPr>
              <a:t>I/O</a:t>
            </a:r>
            <a:br>
              <a:rPr lang="en-US" sz="2000" dirty="0">
                <a:latin typeface="Arial Narrow" pitchFamily="34" charset="0"/>
              </a:rPr>
            </a:br>
            <a:endParaRPr lang="en-US" sz="2000" dirty="0">
              <a:latin typeface="Arial Narrow" pitchFamily="34" charset="0"/>
            </a:endParaRPr>
          </a:p>
        </p:txBody>
      </p:sp>
      <p:sp>
        <p:nvSpPr>
          <p:cNvPr id="14355" name="Rectangle 21"/>
          <p:cNvSpPr>
            <a:spLocks noChangeAspect="1" noChangeArrowheads="1"/>
          </p:cNvSpPr>
          <p:nvPr/>
        </p:nvSpPr>
        <p:spPr bwMode="auto">
          <a:xfrm flipH="1">
            <a:off x="6389689" y="4227513"/>
            <a:ext cx="249237" cy="12890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5954" tIns="42977" rIns="85954" bIns="42977" anchor="ctr" anchorCtr="1"/>
          <a:lstStyle/>
          <a:p>
            <a:pPr>
              <a:spcBef>
                <a:spcPct val="50000"/>
              </a:spcBef>
            </a:pPr>
            <a:endParaRPr lang="en-US" sz="110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14356" name="Rectangle 11"/>
          <p:cNvSpPr>
            <a:spLocks noChangeAspect="1" noChangeArrowheads="1"/>
          </p:cNvSpPr>
          <p:nvPr/>
        </p:nvSpPr>
        <p:spPr bwMode="auto">
          <a:xfrm flipH="1">
            <a:off x="7723190" y="3932239"/>
            <a:ext cx="1871663" cy="178276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4400" tIns="42434" rIns="274320" bIns="42434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latin typeface="Arial Narrow" pitchFamily="34" charset="0"/>
              </a:rPr>
              <a:t>HIGH SPEED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latin typeface="Arial Narrow" pitchFamily="34" charset="0"/>
              </a:rPr>
              <a:t>SERIAL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latin typeface="Arial Narrow" pitchFamily="34" charset="0"/>
              </a:rPr>
              <a:t>I/O</a:t>
            </a:r>
          </a:p>
        </p:txBody>
      </p:sp>
      <p:sp>
        <p:nvSpPr>
          <p:cNvPr id="14357" name="Rectangle 12"/>
          <p:cNvSpPr>
            <a:spLocks noChangeAspect="1" noChangeArrowheads="1"/>
          </p:cNvSpPr>
          <p:nvPr/>
        </p:nvSpPr>
        <p:spPr bwMode="auto">
          <a:xfrm flipH="1">
            <a:off x="9229727" y="4184650"/>
            <a:ext cx="260351" cy="1339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5954" tIns="42977" rIns="85954" bIns="42977" anchor="ctr" anchorCtr="1"/>
          <a:lstStyle/>
          <a:p>
            <a:pPr>
              <a:spcBef>
                <a:spcPct val="50000"/>
              </a:spcBef>
            </a:pPr>
            <a:endParaRPr lang="en-US" sz="1100">
              <a:solidFill>
                <a:srgbClr val="08080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 now there are two I/O module formats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PMC / XMC</a:t>
            </a:r>
          </a:p>
          <a:p>
            <a:pPr lvl="1"/>
            <a:r>
              <a:rPr lang="en-US" dirty="0"/>
              <a:t>For high-speed Analog and Digital I/O and Fiber-Optics</a:t>
            </a:r>
          </a:p>
          <a:p>
            <a:pPr lvl="1"/>
            <a:r>
              <a:rPr lang="en-US" dirty="0"/>
              <a:t>Protocol engine (PCI-X, PCI Express, </a:t>
            </a:r>
            <a:r>
              <a:rPr lang="en-US" dirty="0" err="1"/>
              <a:t>sRIO</a:t>
            </a:r>
            <a:r>
              <a:rPr lang="en-US" dirty="0"/>
              <a:t> etc.)</a:t>
            </a:r>
          </a:p>
          <a:p>
            <a:pPr lvl="1"/>
            <a:r>
              <a:rPr lang="en-US" dirty="0"/>
              <a:t>For use with SBCs</a:t>
            </a:r>
          </a:p>
          <a:p>
            <a:pPr lvl="1"/>
            <a:r>
              <a:rPr lang="en-US" dirty="0"/>
              <a:t>Established standard – large ecosystem</a:t>
            </a:r>
          </a:p>
          <a:p>
            <a:r>
              <a:rPr lang="en-US" dirty="0"/>
              <a:t>FMC (VITA-57)</a:t>
            </a:r>
          </a:p>
          <a:p>
            <a:pPr lvl="1"/>
            <a:r>
              <a:rPr lang="en-US" dirty="0"/>
              <a:t>FPGA Mezzanine Card</a:t>
            </a:r>
          </a:p>
          <a:p>
            <a:pPr lvl="1"/>
            <a:r>
              <a:rPr lang="en-US" dirty="0"/>
              <a:t>Only I/O front end on module (FPGA sits on carrier)</a:t>
            </a:r>
          </a:p>
          <a:p>
            <a:pPr lvl="1"/>
            <a:r>
              <a:rPr lang="en-US" dirty="0"/>
              <a:t>HDL code provided to integrate into FPGA design</a:t>
            </a:r>
          </a:p>
          <a:p>
            <a:pPr lvl="1"/>
            <a:r>
              <a:rPr lang="en-US" dirty="0"/>
              <a:t>Emerging standard</a:t>
            </a:r>
          </a:p>
          <a:p>
            <a:endParaRPr lang="en-US" dirty="0"/>
          </a:p>
        </p:txBody>
      </p:sp>
      <p:pic>
        <p:nvPicPr>
          <p:cNvPr id="19460" name="Picture 4" descr="ad300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1639889"/>
            <a:ext cx="259238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v57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3962402"/>
            <a:ext cx="256381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Products</a:t>
            </a:r>
          </a:p>
        </p:txBody>
      </p:sp>
      <p:pic>
        <p:nvPicPr>
          <p:cNvPr id="5" name="Picture 4" descr="FMC-Collag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1" y="1371600"/>
            <a:ext cx="4914900" cy="4914900"/>
          </a:xfrm>
          <a:prstGeom prst="rect">
            <a:avLst/>
          </a:prstGeom>
        </p:spPr>
      </p:pic>
      <p:pic>
        <p:nvPicPr>
          <p:cNvPr id="4" name="Picture 3" descr="NES - FMC1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8579" y="3581400"/>
            <a:ext cx="1964823" cy="147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Xilinx - SP6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1" y="4800600"/>
            <a:ext cx="1893427" cy="150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Xilinx - XM1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7179" y="5181600"/>
            <a:ext cx="1483511" cy="1224822"/>
          </a:xfrm>
          <a:prstGeom prst="rect">
            <a:avLst/>
          </a:prstGeom>
        </p:spPr>
      </p:pic>
      <p:pic>
        <p:nvPicPr>
          <p:cNvPr id="10" name="Picture 9" descr="4DSP - FMC108.jpg"/>
          <p:cNvPicPr>
            <a:picLocks noChangeAspect="1"/>
          </p:cNvPicPr>
          <p:nvPr/>
        </p:nvPicPr>
        <p:blipFill>
          <a:blip r:embed="rId6" cstate="print"/>
          <a:srcRect l="7429" t="14837" r="14567" b="6030"/>
          <a:stretch>
            <a:fillRect/>
          </a:stretch>
        </p:blipFill>
        <p:spPr>
          <a:xfrm>
            <a:off x="2530979" y="2209800"/>
            <a:ext cx="1600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ntegre -  FMC200 Front Panel.JPG"/>
          <p:cNvPicPr>
            <a:picLocks noChangeAspect="1"/>
          </p:cNvPicPr>
          <p:nvPr/>
        </p:nvPicPr>
        <p:blipFill>
          <a:blip r:embed="rId7" cstate="print"/>
          <a:srcRect l="14920" t="23246" r="15454" b="26388"/>
          <a:stretch>
            <a:fillRect/>
          </a:stretch>
        </p:blipFill>
        <p:spPr>
          <a:xfrm>
            <a:off x="2378578" y="1371600"/>
            <a:ext cx="1805355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 Suppliers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6684240"/>
              </p:ext>
            </p:extLst>
          </p:nvPr>
        </p:nvGraphicFramePr>
        <p:xfrm>
          <a:off x="2139120" y="1140759"/>
          <a:ext cx="7843080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5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341440219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224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9386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FMC Modules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Carriers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Company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High Speed Serial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Networking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Image Processing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A/D Converter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D/A Converter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Digital Receiver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RF Transceiver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AMC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VPX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VNX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VME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VXS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PCIe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err="1">
                          <a:solidFill>
                            <a:schemeClr val="accent1"/>
                          </a:solidFill>
                          <a:latin typeface="Arial"/>
                        </a:rPr>
                        <a:t>CompactPCI</a:t>
                      </a:r>
                      <a:endParaRPr lang="en-US" sz="900" b="0" i="0" u="none" strike="noStrike" dirty="0">
                        <a:solidFill>
                          <a:schemeClr val="accent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Motherboard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Connectors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Bezels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Dev. Platform</a:t>
                      </a: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hlinkClick r:id="rId2"/>
                        </a:rPr>
                        <a:t>4DSP LLC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accent4"/>
                          </a:solidFill>
                          <a:sym typeface="Wingdings"/>
                        </a:rPr>
                        <a:t>3U</a:t>
                      </a:r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accent4"/>
                          </a:solidFill>
                          <a:sym typeface="Wingdings"/>
                        </a:rPr>
                        <a:t>3U</a:t>
                      </a:r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Avnet *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14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hlinkClick r:id="rId3"/>
                        </a:rPr>
                        <a:t>Alpha Data Parallel Systems Ltd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hlinkClick r:id="rId4"/>
                        </a:rPr>
                        <a:t>Annapolis Micro Systems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dirty="0" err="1">
                          <a:effectLst/>
                          <a:hlinkClick r:id="rId5"/>
                        </a:rPr>
                        <a:t>BittWare</a:t>
                      </a:r>
                      <a:r>
                        <a:rPr lang="en-US" sz="900" dirty="0">
                          <a:effectLst/>
                          <a:hlinkClick r:id="rId5"/>
                        </a:rPr>
                        <a:t>, Inc.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accent4"/>
                          </a:solidFill>
                          <a:sym typeface="Wingdings"/>
                        </a:rPr>
                        <a:t>3U</a:t>
                      </a:r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714981576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Cook Tech *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dirty="0">
                          <a:effectLst/>
                          <a:hlinkClick r:id="rId6"/>
                        </a:rPr>
                        <a:t>CES-Creative Electronic Systems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2695135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dirty="0">
                          <a:effectLst/>
                          <a:hlinkClick r:id="rId7"/>
                        </a:rPr>
                        <a:t>Curtiss-Wright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4"/>
                          </a:solidFill>
                          <a:sym typeface="Wingdings"/>
                        </a:rPr>
                        <a:t>3/6U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hlinkClick r:id="rId8"/>
                        </a:rPr>
                        <a:t>Faster Technology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HiTech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Global *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dirty="0">
                          <a:effectLst/>
                          <a:hlinkClick r:id="rId9"/>
                        </a:rPr>
                        <a:t>Intel Corporation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3497190829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hlinkClick r:id="rId10"/>
                        </a:rPr>
                        <a:t>Interface Concept</a:t>
                      </a:r>
                      <a:endParaRPr lang="en-US" sz="900" dirty="0">
                        <a:effectLst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4"/>
                          </a:solidFill>
                          <a:sym typeface="Wingdings"/>
                        </a:rPr>
                        <a:t>3/6U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Kontron</a:t>
                      </a:r>
                      <a:r>
                        <a:rPr lang="en-US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endParaRPr lang="en-US" sz="300" dirty="0">
                        <a:effectLst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4"/>
                          </a:solidFill>
                          <a:sym typeface="Wingdings"/>
                        </a:rPr>
                        <a:t>3U</a:t>
                      </a:r>
                      <a:endParaRPr lang="en-US" sz="105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accent4"/>
                          </a:solidFill>
                          <a:sym typeface="Wingdings"/>
                        </a:rPr>
                        <a:t>6U</a:t>
                      </a:r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hlinkClick r:id="rId11"/>
                        </a:rPr>
                        <a:t>Lyrtech</a:t>
                      </a:r>
                      <a:endParaRPr lang="en-US" sz="900" dirty="0">
                        <a:effectLst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dirty="0">
                          <a:effectLst/>
                          <a:hlinkClick r:id="rId12"/>
                        </a:rPr>
                        <a:t>Mercury Systems, Inc.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accent4"/>
                          </a:solidFill>
                          <a:sym typeface="Wingdings"/>
                        </a:rPr>
                        <a:t>6U</a:t>
                      </a:r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MoSys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66267730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Nolam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Embedded 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Systems 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Nutaq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205950311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dirty="0" err="1">
                          <a:effectLst/>
                          <a:hlinkClick r:id="rId13"/>
                        </a:rPr>
                        <a:t>Pentek</a:t>
                      </a:r>
                      <a:r>
                        <a:rPr lang="en-US" sz="900" dirty="0">
                          <a:effectLst/>
                          <a:hlinkClick r:id="rId13"/>
                        </a:rPr>
                        <a:t>, Inc.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4064468619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dirty="0">
                          <a:effectLst/>
                          <a:hlinkClick r:id="rId14"/>
                        </a:rPr>
                        <a:t>Parsec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2780435107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hlinkClick r:id="rId15"/>
                        </a:rPr>
                        <a:t>Samtec, Inc.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  <a:hlinkClick r:id="rId16"/>
                        </a:rPr>
                        <a:t>TechwaY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dirty="0">
                          <a:effectLst/>
                          <a:hlinkClick r:id="rId17"/>
                        </a:rPr>
                        <a:t>Tokyo Electron Device Ltd.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2454760972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dirty="0" err="1">
                          <a:effectLst/>
                          <a:hlinkClick r:id="rId18"/>
                        </a:rPr>
                        <a:t>VadaTech</a:t>
                      </a:r>
                      <a:r>
                        <a:rPr lang="en-US" sz="900" dirty="0">
                          <a:effectLst/>
                          <a:hlinkClick r:id="rId18"/>
                        </a:rPr>
                        <a:t> Inc.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3580598391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hlinkClick r:id="rId19"/>
                        </a:rPr>
                        <a:t>Xilinx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21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hlinkClick r:id="rId20"/>
                        </a:rPr>
                        <a:t>XTECH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6553200"/>
            <a:ext cx="19399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 Not FMC Marketing Alliance member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 FMC Page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www.vita.com/fmc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27362" name="Picture 2" descr="Faceboo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19400"/>
            <a:ext cx="1905000" cy="1905000"/>
          </a:xfrm>
          <a:prstGeom prst="rect">
            <a:avLst/>
          </a:prstGeom>
          <a:noFill/>
        </p:spPr>
      </p:pic>
      <p:pic>
        <p:nvPicPr>
          <p:cNvPr id="527364" name="Picture 4" descr="http://www.alari.ch/~antonio/imgs/linkedin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2779" y="3276600"/>
            <a:ext cx="2901244" cy="9791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FPGA Mezzanine Card (FMC)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VITA Standard (VITA 57) for I/O mezzanine modules optimized to work with a FPGA-based carrier board</a:t>
            </a:r>
          </a:p>
          <a:p>
            <a:pPr lvl="1"/>
            <a:r>
              <a:rPr lang="en-US" dirty="0"/>
              <a:t>Deliver a stable, straightforward and compatible standard for board developers</a:t>
            </a:r>
          </a:p>
          <a:p>
            <a:endParaRPr lang="en-US" dirty="0"/>
          </a:p>
          <a:p>
            <a:r>
              <a:rPr lang="en-US" dirty="0"/>
              <a:t>Eliminates need for complex protocol logic on mezzanine</a:t>
            </a:r>
          </a:p>
          <a:p>
            <a:pPr lvl="1"/>
            <a:r>
              <a:rPr lang="en-US" dirty="0"/>
              <a:t>Maximizes data throughput</a:t>
            </a:r>
          </a:p>
          <a:p>
            <a:pPr lvl="1"/>
            <a:r>
              <a:rPr lang="en-US" dirty="0"/>
              <a:t>Minimizes latency</a:t>
            </a:r>
          </a:p>
          <a:p>
            <a:pPr lvl="1"/>
            <a:r>
              <a:rPr lang="en-US" dirty="0"/>
              <a:t>Reduces FPGA design complexity</a:t>
            </a:r>
          </a:p>
          <a:p>
            <a:pPr lvl="1"/>
            <a:r>
              <a:rPr lang="en-US" dirty="0"/>
              <a:t>Minimizes system overheads</a:t>
            </a:r>
          </a:p>
          <a:p>
            <a:endParaRPr lang="en-US" dirty="0"/>
          </a:p>
          <a:p>
            <a:r>
              <a:rPr lang="en-US" dirty="0"/>
              <a:t>Designed to work with industry-standard form-factors</a:t>
            </a:r>
          </a:p>
          <a:p>
            <a:pPr lvl="1"/>
            <a:r>
              <a:rPr lang="en-US" dirty="0"/>
              <a:t>PCI, PCI-X, VME, </a:t>
            </a:r>
            <a:r>
              <a:rPr lang="en-US" dirty="0" err="1"/>
              <a:t>cPCI</a:t>
            </a:r>
            <a:r>
              <a:rPr lang="en-US" dirty="0"/>
              <a:t>, ATCA, AMC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18166" name="Picture 22" descr="fmc_s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07" t="15760" r="8179" b="9944"/>
          <a:stretch>
            <a:fillRect/>
          </a:stretch>
        </p:blipFill>
        <p:spPr bwMode="auto">
          <a:xfrm>
            <a:off x="5638802" y="2514600"/>
            <a:ext cx="4922983" cy="3124200"/>
          </a:xfrm>
          <a:prstGeom prst="rect">
            <a:avLst/>
          </a:prstGeom>
          <a:noFill/>
        </p:spPr>
      </p:pic>
      <p:sp>
        <p:nvSpPr>
          <p:cNvPr id="518165" name="Rectangle 2"/>
          <p:cNvSpPr>
            <a:spLocks noChangeArrowheads="1"/>
          </p:cNvSpPr>
          <p:nvPr/>
        </p:nvSpPr>
        <p:spPr bwMode="auto">
          <a:xfrm>
            <a:off x="2438400" y="58674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SzPct val="105000"/>
            </a:pPr>
            <a:r>
              <a:rPr lang="en-US" sz="1600" dirty="0">
                <a:hlinkClick r:id="rId4"/>
              </a:rPr>
              <a:t>www.vita.com/fmc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7839073" y="4453233"/>
            <a:ext cx="3276600" cy="2328569"/>
            <a:chOff x="3465" y="2160"/>
            <a:chExt cx="2064" cy="1647"/>
          </a:xfrm>
        </p:grpSpPr>
        <p:sp>
          <p:nvSpPr>
            <p:cNvPr id="5148" name="Rectangle 8"/>
            <p:cNvSpPr>
              <a:spLocks noChangeArrowheads="1"/>
            </p:cNvSpPr>
            <p:nvPr/>
          </p:nvSpPr>
          <p:spPr bwMode="auto">
            <a:xfrm>
              <a:off x="3465" y="2250"/>
              <a:ext cx="2064" cy="15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"/>
            <p:cNvSpPr>
              <a:spLocks noChangeAspect="1" noChangeArrowheads="1"/>
            </p:cNvSpPr>
            <p:nvPr/>
          </p:nvSpPr>
          <p:spPr bwMode="auto">
            <a:xfrm>
              <a:off x="3809" y="3184"/>
              <a:ext cx="563" cy="51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lIns="87782" tIns="43891" rIns="87782" bIns="43891" anchor="ctr" anchorCtr="1"/>
            <a:lstStyle/>
            <a:p>
              <a:pPr>
                <a:defRPr/>
              </a:pPr>
              <a:r>
                <a:rPr lang="nb-NO" sz="1500" b="1" dirty="0">
                  <a:solidFill>
                    <a:srgbClr val="080808"/>
                  </a:solidFill>
                  <a:latin typeface="Arial Narrow" pitchFamily="34" charset="0"/>
                </a:rPr>
                <a:t>FPGA</a:t>
              </a:r>
            </a:p>
          </p:txBody>
        </p:sp>
        <p:cxnSp>
          <p:nvCxnSpPr>
            <p:cNvPr id="5150" name="AutoShape 12"/>
            <p:cNvCxnSpPr>
              <a:cxnSpLocks noChangeShapeType="1"/>
              <a:stCxn id="25" idx="3"/>
            </p:cNvCxnSpPr>
            <p:nvPr/>
          </p:nvCxnSpPr>
          <p:spPr bwMode="auto">
            <a:xfrm flipV="1">
              <a:off x="4372" y="3200"/>
              <a:ext cx="576" cy="240"/>
            </a:xfrm>
            <a:prstGeom prst="bentConnector2">
              <a:avLst/>
            </a:prstGeom>
            <a:noFill/>
            <a:ln w="76200">
              <a:solidFill>
                <a:srgbClr val="7030A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151" name="Straight Connector 29"/>
            <p:cNvCxnSpPr>
              <a:cxnSpLocks noChangeShapeType="1"/>
            </p:cNvCxnSpPr>
            <p:nvPr/>
          </p:nvCxnSpPr>
          <p:spPr bwMode="auto">
            <a:xfrm rot="5400000">
              <a:off x="4526" y="2673"/>
              <a:ext cx="765" cy="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2" name="Straight Connector 30"/>
            <p:cNvCxnSpPr>
              <a:cxnSpLocks noChangeShapeType="1"/>
            </p:cNvCxnSpPr>
            <p:nvPr/>
          </p:nvCxnSpPr>
          <p:spPr bwMode="auto">
            <a:xfrm rot="5400000">
              <a:off x="4376" y="2676"/>
              <a:ext cx="765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3" name="Straight Connector 31"/>
            <p:cNvCxnSpPr>
              <a:cxnSpLocks noChangeShapeType="1"/>
            </p:cNvCxnSpPr>
            <p:nvPr/>
          </p:nvCxnSpPr>
          <p:spPr bwMode="auto">
            <a:xfrm rot="5400000">
              <a:off x="4484" y="2677"/>
              <a:ext cx="765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4" name="Straight Connector 32"/>
            <p:cNvCxnSpPr>
              <a:cxnSpLocks noChangeShapeType="1"/>
            </p:cNvCxnSpPr>
            <p:nvPr/>
          </p:nvCxnSpPr>
          <p:spPr bwMode="auto">
            <a:xfrm rot="5400000">
              <a:off x="4447" y="2677"/>
              <a:ext cx="765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5" name="Straight Connector 33"/>
            <p:cNvCxnSpPr>
              <a:cxnSpLocks noChangeShapeType="1"/>
            </p:cNvCxnSpPr>
            <p:nvPr/>
          </p:nvCxnSpPr>
          <p:spPr bwMode="auto">
            <a:xfrm rot="5400000">
              <a:off x="4413" y="2676"/>
              <a:ext cx="76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6" name="Straight Connector 34"/>
            <p:cNvCxnSpPr>
              <a:cxnSpLocks noChangeShapeType="1"/>
            </p:cNvCxnSpPr>
            <p:nvPr/>
          </p:nvCxnSpPr>
          <p:spPr bwMode="auto">
            <a:xfrm rot="5400000">
              <a:off x="4562" y="2677"/>
              <a:ext cx="76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7" name="Straight Connector 35"/>
            <p:cNvCxnSpPr>
              <a:cxnSpLocks noChangeShapeType="1"/>
            </p:cNvCxnSpPr>
            <p:nvPr/>
          </p:nvCxnSpPr>
          <p:spPr bwMode="auto">
            <a:xfrm rot="5400000">
              <a:off x="4598" y="2677"/>
              <a:ext cx="765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8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638" y="2676"/>
              <a:ext cx="76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9" name="Straight Connector 65"/>
            <p:cNvCxnSpPr>
              <a:cxnSpLocks noChangeShapeType="1"/>
            </p:cNvCxnSpPr>
            <p:nvPr/>
          </p:nvCxnSpPr>
          <p:spPr bwMode="auto">
            <a:xfrm rot="5400000">
              <a:off x="4669" y="2674"/>
              <a:ext cx="765" cy="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60" name="Straight Connector 66"/>
            <p:cNvCxnSpPr>
              <a:cxnSpLocks noChangeShapeType="1"/>
            </p:cNvCxnSpPr>
            <p:nvPr/>
          </p:nvCxnSpPr>
          <p:spPr bwMode="auto">
            <a:xfrm rot="5400000">
              <a:off x="4706" y="2677"/>
              <a:ext cx="76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61" name="Straight Connector 67"/>
            <p:cNvCxnSpPr>
              <a:cxnSpLocks noChangeShapeType="1"/>
            </p:cNvCxnSpPr>
            <p:nvPr/>
          </p:nvCxnSpPr>
          <p:spPr bwMode="auto">
            <a:xfrm rot="5400000">
              <a:off x="4741" y="2677"/>
              <a:ext cx="765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62" name="Straight Connector 68"/>
            <p:cNvCxnSpPr>
              <a:cxnSpLocks noChangeShapeType="1"/>
            </p:cNvCxnSpPr>
            <p:nvPr/>
          </p:nvCxnSpPr>
          <p:spPr bwMode="auto">
            <a:xfrm rot="5400000">
              <a:off x="4781" y="2677"/>
              <a:ext cx="76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" name="Rectangle 5"/>
            <p:cNvSpPr/>
            <p:nvPr/>
          </p:nvSpPr>
          <p:spPr bwMode="auto">
            <a:xfrm>
              <a:off x="4545" y="2700"/>
              <a:ext cx="765" cy="4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lIns="87782" tIns="43891" rIns="87782" bIns="43891" anchor="ctr" anchorCtr="1"/>
            <a:lstStyle/>
            <a:p>
              <a:pPr algn="ctr">
                <a:defRPr/>
              </a:pPr>
              <a:r>
                <a:rPr lang="en-US" sz="1500" b="1" dirty="0">
                  <a:solidFill>
                    <a:srgbClr val="080808"/>
                  </a:solidFill>
                  <a:latin typeface="Arial Narrow" pitchFamily="34" charset="0"/>
                </a:rPr>
                <a:t>I/O</a:t>
              </a:r>
              <a:br>
                <a:rPr lang="en-US" sz="1500" b="1" dirty="0">
                  <a:solidFill>
                    <a:srgbClr val="080808"/>
                  </a:solidFill>
                  <a:latin typeface="Arial Narrow" pitchFamily="34" charset="0"/>
                </a:rPr>
              </a:br>
              <a:r>
                <a:rPr lang="en-US" sz="1500" b="1" dirty="0">
                  <a:solidFill>
                    <a:srgbClr val="080808"/>
                  </a:solidFill>
                  <a:latin typeface="Arial Narrow" pitchFamily="34" charset="0"/>
                </a:rPr>
                <a:t>circuitry B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80" y="2160"/>
              <a:ext cx="540" cy="2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lIns="87782" tIns="43891" rIns="87782" bIns="43891" anchor="ctr" anchorCtr="1"/>
            <a:lstStyle/>
            <a:p>
              <a:pPr>
                <a:defRPr/>
              </a:pPr>
              <a:r>
                <a:rPr lang="en-US" sz="1200" b="1" dirty="0">
                  <a:solidFill>
                    <a:srgbClr val="080808"/>
                  </a:solidFill>
                  <a:latin typeface="Arial Narrow" pitchFamily="34" charset="0"/>
                </a:rPr>
                <a:t>Connector</a:t>
              </a:r>
              <a:endParaRPr lang="en-US" sz="1100" b="1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5165" name="Text Box 13"/>
            <p:cNvSpPr txBox="1">
              <a:spLocks noChangeArrowheads="1"/>
            </p:cNvSpPr>
            <p:nvPr/>
          </p:nvSpPr>
          <p:spPr bwMode="auto">
            <a:xfrm>
              <a:off x="3637" y="2341"/>
              <a:ext cx="774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FPGA Board with I/O type B</a:t>
              </a:r>
            </a:p>
          </p:txBody>
        </p:sp>
      </p:grp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FPGAs are very powerful and flexible</a:t>
            </a:r>
          </a:p>
          <a:p>
            <a:pPr lvl="1"/>
            <a:r>
              <a:rPr lang="en-US"/>
              <a:t>Large number of I/O pins</a:t>
            </a:r>
          </a:p>
          <a:p>
            <a:pPr lvl="1"/>
            <a:r>
              <a:rPr lang="en-US"/>
              <a:t>Very high performance, especially for operations that can be parallelized and for repetitive tasks</a:t>
            </a:r>
          </a:p>
          <a:p>
            <a:pPr lvl="1"/>
            <a:r>
              <a:rPr lang="en-US"/>
              <a:t>Many “hard” and “soft” IP cores available</a:t>
            </a:r>
          </a:p>
          <a:p>
            <a:r>
              <a:rPr lang="en-US"/>
              <a:t>Because of power and flexibility, FPGAs are often utilized in I/O portions of embedded systems</a:t>
            </a:r>
          </a:p>
          <a:p>
            <a:r>
              <a:rPr lang="en-US"/>
              <a:t>If I/O changes, the FPGA can be reprogrammed to handle new I/O, but a board respin is required to accommodate new I/O circuitry</a:t>
            </a:r>
          </a:p>
          <a:p>
            <a:r>
              <a:rPr lang="en-US"/>
              <a:t>No industry standard way to deal with FPGA I/O up to now </a:t>
            </a:r>
          </a:p>
          <a:p>
            <a:endParaRPr lang="en-US" dirty="0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9267825" y="4238919"/>
            <a:ext cx="1857375" cy="23907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7839072" y="1383005"/>
            <a:ext cx="3276600" cy="2808288"/>
            <a:chOff x="3465" y="82"/>
            <a:chExt cx="2064" cy="1769"/>
          </a:xfrm>
        </p:grpSpPr>
        <p:sp>
          <p:nvSpPr>
            <p:cNvPr id="5130" name="Rectangle 8"/>
            <p:cNvSpPr>
              <a:spLocks noChangeArrowheads="1"/>
            </p:cNvSpPr>
            <p:nvPr/>
          </p:nvSpPr>
          <p:spPr bwMode="auto">
            <a:xfrm>
              <a:off x="3465" y="315"/>
              <a:ext cx="206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spect="1" noChangeArrowheads="1"/>
            </p:cNvSpPr>
            <p:nvPr/>
          </p:nvSpPr>
          <p:spPr bwMode="auto">
            <a:xfrm>
              <a:off x="3809" y="1249"/>
              <a:ext cx="563" cy="51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lIns="87782" tIns="43891" rIns="87782" bIns="43891" anchor="ctr" anchorCtr="1"/>
            <a:lstStyle/>
            <a:p>
              <a:pPr>
                <a:defRPr/>
              </a:pPr>
              <a:r>
                <a:rPr lang="nb-NO" sz="1500" b="1" dirty="0">
                  <a:solidFill>
                    <a:srgbClr val="080808"/>
                  </a:solidFill>
                  <a:latin typeface="Arial Narrow" pitchFamily="34" charset="0"/>
                </a:rPr>
                <a:t>FPGA</a:t>
              </a:r>
            </a:p>
          </p:txBody>
        </p:sp>
        <p:cxnSp>
          <p:nvCxnSpPr>
            <p:cNvPr id="5132" name="AutoShape 12"/>
            <p:cNvCxnSpPr>
              <a:cxnSpLocks noChangeShapeType="1"/>
              <a:stCxn id="53" idx="3"/>
            </p:cNvCxnSpPr>
            <p:nvPr/>
          </p:nvCxnSpPr>
          <p:spPr bwMode="auto">
            <a:xfrm flipV="1">
              <a:off x="4372" y="1265"/>
              <a:ext cx="576" cy="240"/>
            </a:xfrm>
            <a:prstGeom prst="bentConnector2">
              <a:avLst/>
            </a:prstGeom>
            <a:noFill/>
            <a:ln w="5715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3637" y="436"/>
              <a:ext cx="77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FPGA Board with I/O type A</a:t>
              </a:r>
            </a:p>
          </p:txBody>
        </p: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4801" y="270"/>
              <a:ext cx="104" cy="840"/>
              <a:chOff x="4635" y="270"/>
              <a:chExt cx="104" cy="840"/>
            </a:xfrm>
          </p:grpSpPr>
          <p:cxnSp>
            <p:nvCxnSpPr>
              <p:cNvPr id="5146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4313" y="727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" name="Rectangle 64"/>
              <p:cNvSpPr/>
              <p:nvPr/>
            </p:nvSpPr>
            <p:spPr bwMode="auto">
              <a:xfrm>
                <a:off x="4635" y="270"/>
                <a:ext cx="104" cy="16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>
                  <a:defRPr/>
                </a:pPr>
                <a:endParaRPr lang="en-US" sz="1500" b="1">
                  <a:solidFill>
                    <a:srgbClr val="080808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5135" name="Text Box 40"/>
            <p:cNvSpPr txBox="1">
              <a:spLocks noChangeArrowheads="1"/>
            </p:cNvSpPr>
            <p:nvPr/>
          </p:nvSpPr>
          <p:spPr bwMode="auto">
            <a:xfrm>
              <a:off x="4606" y="82"/>
              <a:ext cx="7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80808"/>
                  </a:solidFill>
                </a:rPr>
                <a:t>Connectors</a:t>
              </a:r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665" y="270"/>
              <a:ext cx="104" cy="840"/>
              <a:chOff x="4635" y="270"/>
              <a:chExt cx="104" cy="840"/>
            </a:xfrm>
          </p:grpSpPr>
          <p:cxnSp>
            <p:nvCxnSpPr>
              <p:cNvPr id="5144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4313" y="727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" name="Rectangle 64"/>
              <p:cNvSpPr/>
              <p:nvPr/>
            </p:nvSpPr>
            <p:spPr bwMode="auto">
              <a:xfrm>
                <a:off x="4635" y="270"/>
                <a:ext cx="104" cy="16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>
                  <a:defRPr/>
                </a:pPr>
                <a:endParaRPr lang="en-US" sz="1500" b="1">
                  <a:solidFill>
                    <a:srgbClr val="080808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5073" y="270"/>
              <a:ext cx="104" cy="840"/>
              <a:chOff x="4635" y="270"/>
              <a:chExt cx="104" cy="840"/>
            </a:xfrm>
          </p:grpSpPr>
          <p:cxnSp>
            <p:nvCxnSpPr>
              <p:cNvPr id="5142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4313" y="727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" name="Rectangle 64"/>
              <p:cNvSpPr/>
              <p:nvPr/>
            </p:nvSpPr>
            <p:spPr bwMode="auto">
              <a:xfrm>
                <a:off x="4635" y="270"/>
                <a:ext cx="104" cy="16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>
                  <a:defRPr/>
                </a:pPr>
                <a:endParaRPr lang="en-US" sz="1500" b="1">
                  <a:solidFill>
                    <a:srgbClr val="080808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4937" y="270"/>
              <a:ext cx="104" cy="840"/>
              <a:chOff x="4635" y="270"/>
              <a:chExt cx="104" cy="840"/>
            </a:xfrm>
          </p:grpSpPr>
          <p:cxnSp>
            <p:nvCxnSpPr>
              <p:cNvPr id="5140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4313" y="727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5" name="Rectangle 64"/>
              <p:cNvSpPr/>
              <p:nvPr/>
            </p:nvSpPr>
            <p:spPr bwMode="auto">
              <a:xfrm>
                <a:off x="4635" y="270"/>
                <a:ext cx="104" cy="16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>
                  <a:defRPr/>
                </a:pPr>
                <a:endParaRPr lang="en-US" sz="1500" b="1">
                  <a:solidFill>
                    <a:srgbClr val="080808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64" name="Rectangle 63"/>
            <p:cNvSpPr/>
            <p:nvPr/>
          </p:nvSpPr>
          <p:spPr bwMode="auto">
            <a:xfrm>
              <a:off x="4635" y="900"/>
              <a:ext cx="585" cy="36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lIns="87782" tIns="43891" rIns="87782" bIns="43891" anchor="ctr" anchorCtr="1"/>
            <a:lstStyle/>
            <a:p>
              <a:pPr algn="ctr">
                <a:defRPr/>
              </a:pPr>
              <a:r>
                <a:rPr lang="en-US" sz="1300" b="1" dirty="0">
                  <a:solidFill>
                    <a:srgbClr val="080808"/>
                  </a:solidFill>
                  <a:latin typeface="Arial Narrow" pitchFamily="34" charset="0"/>
                </a:rPr>
                <a:t>I/O</a:t>
              </a:r>
            </a:p>
            <a:p>
              <a:pPr algn="ctr">
                <a:defRPr/>
              </a:pPr>
              <a:r>
                <a:rPr lang="en-US" sz="1300" b="1" dirty="0">
                  <a:solidFill>
                    <a:srgbClr val="080808"/>
                  </a:solidFill>
                  <a:latin typeface="Arial Narrow" pitchFamily="34" charset="0"/>
                </a:rPr>
                <a:t>circuitry A</a:t>
              </a:r>
            </a:p>
          </p:txBody>
        </p:sp>
      </p:grpSp>
      <p:sp>
        <p:nvSpPr>
          <p:cNvPr id="9" name="Oval 69"/>
          <p:cNvSpPr>
            <a:spLocks noChangeArrowheads="1"/>
          </p:cNvSpPr>
          <p:nvPr/>
        </p:nvSpPr>
        <p:spPr bwMode="auto">
          <a:xfrm>
            <a:off x="9267825" y="1225842"/>
            <a:ext cx="1857375" cy="25923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4008440" y="2428874"/>
            <a:ext cx="5799137" cy="1511300"/>
            <a:chOff x="1565" y="1434"/>
            <a:chExt cx="3653" cy="952"/>
          </a:xfrm>
        </p:grpSpPr>
        <p:sp>
          <p:nvSpPr>
            <p:cNvPr id="6189" name="Rectangle 115"/>
            <p:cNvSpPr>
              <a:spLocks noChangeArrowheads="1"/>
            </p:cNvSpPr>
            <p:nvPr/>
          </p:nvSpPr>
          <p:spPr bwMode="auto">
            <a:xfrm>
              <a:off x="4393" y="1434"/>
              <a:ext cx="825" cy="9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Rectangle 116"/>
            <p:cNvSpPr>
              <a:spLocks noChangeArrowheads="1"/>
            </p:cNvSpPr>
            <p:nvPr/>
          </p:nvSpPr>
          <p:spPr bwMode="auto">
            <a:xfrm>
              <a:off x="1565" y="1434"/>
              <a:ext cx="825" cy="9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Take I/O off of the FPGA baseboard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Put it on a mezzanine card</a:t>
            </a:r>
          </a:p>
          <a:p>
            <a:endParaRPr lang="en-US" dirty="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351088" y="4038600"/>
            <a:ext cx="3276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9"/>
          <p:cNvSpPr>
            <a:spLocks noChangeAspect="1" noChangeArrowheads="1"/>
          </p:cNvSpPr>
          <p:nvPr/>
        </p:nvSpPr>
        <p:spPr bwMode="auto">
          <a:xfrm>
            <a:off x="2897189" y="5589587"/>
            <a:ext cx="893763" cy="8128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lIns="87782" tIns="43891" rIns="87782" bIns="43891" anchor="ctr" anchorCtr="1"/>
          <a:lstStyle/>
          <a:p>
            <a:pPr>
              <a:defRPr/>
            </a:pPr>
            <a:r>
              <a:rPr lang="nb-NO" sz="1500" b="1" dirty="0">
                <a:solidFill>
                  <a:srgbClr val="080808"/>
                </a:solidFill>
                <a:latin typeface="Arial Narrow" pitchFamily="34" charset="0"/>
              </a:rPr>
              <a:t>FPGA</a:t>
            </a:r>
          </a:p>
        </p:txBody>
      </p:sp>
      <p:cxnSp>
        <p:nvCxnSpPr>
          <p:cNvPr id="6151" name="AutoShape 12"/>
          <p:cNvCxnSpPr>
            <a:cxnSpLocks noChangeShapeType="1"/>
            <a:stCxn id="53" idx="3"/>
            <a:endCxn id="64" idx="2"/>
          </p:cNvCxnSpPr>
          <p:nvPr/>
        </p:nvCxnSpPr>
        <p:spPr bwMode="auto">
          <a:xfrm flipV="1">
            <a:off x="3790953" y="5668963"/>
            <a:ext cx="881857" cy="327025"/>
          </a:xfrm>
          <a:prstGeom prst="bentConnector2">
            <a:avLst/>
          </a:prstGeom>
          <a:noFill/>
          <a:ln w="57150">
            <a:solidFill>
              <a:schemeClr val="tx2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2624140" y="4298948"/>
            <a:ext cx="1228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FPGA Board with I/O type A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6816725" y="4038599"/>
            <a:ext cx="3276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9"/>
          <p:cNvSpPr>
            <a:spLocks noChangeAspect="1" noChangeArrowheads="1"/>
          </p:cNvSpPr>
          <p:nvPr/>
        </p:nvSpPr>
        <p:spPr bwMode="auto">
          <a:xfrm>
            <a:off x="7362826" y="5567362"/>
            <a:ext cx="893763" cy="8128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lIns="87782" tIns="43891" rIns="87782" bIns="43891" anchor="ctr" anchorCtr="1"/>
          <a:lstStyle/>
          <a:p>
            <a:pPr>
              <a:defRPr/>
            </a:pPr>
            <a:r>
              <a:rPr lang="nb-NO" sz="1500" b="1" dirty="0">
                <a:solidFill>
                  <a:srgbClr val="080808"/>
                </a:solidFill>
                <a:latin typeface="Arial Narrow" pitchFamily="34" charset="0"/>
              </a:rPr>
              <a:t>FPGA</a:t>
            </a:r>
          </a:p>
        </p:txBody>
      </p: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4162427" y="3798888"/>
            <a:ext cx="5583239" cy="1870075"/>
            <a:chOff x="1662" y="1163"/>
            <a:chExt cx="3517" cy="1178"/>
          </a:xfrm>
        </p:grpSpPr>
        <p:grpSp>
          <p:nvGrpSpPr>
            <p:cNvPr id="9" name="Group 112"/>
            <p:cNvGrpSpPr>
              <a:grpSpLocks/>
            </p:cNvGrpSpPr>
            <p:nvPr/>
          </p:nvGrpSpPr>
          <p:grpSpPr bwMode="auto">
            <a:xfrm>
              <a:off x="1662" y="1163"/>
              <a:ext cx="655" cy="1178"/>
              <a:chOff x="1662" y="2031"/>
              <a:chExt cx="655" cy="1178"/>
            </a:xfrm>
          </p:grpSpPr>
          <p:grpSp>
            <p:nvGrpSpPr>
              <p:cNvPr id="10" name="Group 79"/>
              <p:cNvGrpSpPr>
                <a:grpSpLocks/>
              </p:cNvGrpSpPr>
              <p:nvPr/>
            </p:nvGrpSpPr>
            <p:grpSpPr bwMode="auto">
              <a:xfrm>
                <a:off x="1857" y="2219"/>
                <a:ext cx="104" cy="840"/>
                <a:chOff x="4635" y="270"/>
                <a:chExt cx="104" cy="840"/>
              </a:xfrm>
            </p:grpSpPr>
            <p:cxnSp>
              <p:nvCxnSpPr>
                <p:cNvPr id="6187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3" y="727"/>
                  <a:ext cx="764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" name="Rectangle 64"/>
                <p:cNvSpPr/>
                <p:nvPr/>
              </p:nvSpPr>
              <p:spPr bwMode="auto">
                <a:xfrm>
                  <a:off x="4635" y="270"/>
                  <a:ext cx="104" cy="166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/>
                  </a:outerShdw>
                </a:effectLst>
              </p:spPr>
              <p:txBody>
                <a:bodyPr lIns="87782" tIns="43891" rIns="87782" bIns="43891" anchor="ctr" anchorCtr="1"/>
                <a:lstStyle/>
                <a:p>
                  <a:pPr>
                    <a:defRPr/>
                  </a:pPr>
                  <a:endParaRPr lang="en-US" sz="1500" b="1">
                    <a:solidFill>
                      <a:srgbClr val="080808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6176" name="Text Box 82"/>
              <p:cNvSpPr txBox="1">
                <a:spLocks noChangeArrowheads="1"/>
              </p:cNvSpPr>
              <p:nvPr/>
            </p:nvSpPr>
            <p:spPr bwMode="auto">
              <a:xfrm>
                <a:off x="1662" y="2031"/>
                <a:ext cx="65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80808"/>
                    </a:solidFill>
                  </a:rPr>
                  <a:t>Connectors</a:t>
                </a:r>
                <a:endParaRPr lang="en-US" b="1" dirty="0">
                  <a:solidFill>
                    <a:srgbClr val="080808"/>
                  </a:solidFill>
                </a:endParaRPr>
              </a:p>
            </p:txBody>
          </p:sp>
          <p:grpSp>
            <p:nvGrpSpPr>
              <p:cNvPr id="11" name="Group 83"/>
              <p:cNvGrpSpPr>
                <a:grpSpLocks/>
              </p:cNvGrpSpPr>
              <p:nvPr/>
            </p:nvGrpSpPr>
            <p:grpSpPr bwMode="auto">
              <a:xfrm>
                <a:off x="1721" y="2219"/>
                <a:ext cx="104" cy="840"/>
                <a:chOff x="4635" y="270"/>
                <a:chExt cx="104" cy="840"/>
              </a:xfrm>
            </p:grpSpPr>
            <p:cxnSp>
              <p:nvCxnSpPr>
                <p:cNvPr id="6185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3" y="727"/>
                  <a:ext cx="764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" name="Rectangle 64"/>
                <p:cNvSpPr/>
                <p:nvPr/>
              </p:nvSpPr>
              <p:spPr bwMode="auto">
                <a:xfrm>
                  <a:off x="4635" y="270"/>
                  <a:ext cx="104" cy="166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/>
                  </a:outerShdw>
                </a:effectLst>
              </p:spPr>
              <p:txBody>
                <a:bodyPr lIns="87782" tIns="43891" rIns="87782" bIns="43891" anchor="ctr" anchorCtr="1"/>
                <a:lstStyle/>
                <a:p>
                  <a:pPr>
                    <a:defRPr/>
                  </a:pPr>
                  <a:endParaRPr lang="en-US" sz="1500" b="1">
                    <a:solidFill>
                      <a:srgbClr val="080808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2" name="Group 86"/>
              <p:cNvGrpSpPr>
                <a:grpSpLocks/>
              </p:cNvGrpSpPr>
              <p:nvPr/>
            </p:nvGrpSpPr>
            <p:grpSpPr bwMode="auto">
              <a:xfrm>
                <a:off x="2129" y="2219"/>
                <a:ext cx="104" cy="840"/>
                <a:chOff x="4635" y="270"/>
                <a:chExt cx="104" cy="840"/>
              </a:xfrm>
            </p:grpSpPr>
            <p:cxnSp>
              <p:nvCxnSpPr>
                <p:cNvPr id="6183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3" y="727"/>
                  <a:ext cx="764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" name="Rectangle 64"/>
                <p:cNvSpPr/>
                <p:nvPr/>
              </p:nvSpPr>
              <p:spPr bwMode="auto">
                <a:xfrm>
                  <a:off x="4635" y="270"/>
                  <a:ext cx="104" cy="166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/>
                  </a:outerShdw>
                </a:effectLst>
              </p:spPr>
              <p:txBody>
                <a:bodyPr lIns="87782" tIns="43891" rIns="87782" bIns="43891" anchor="ctr" anchorCtr="1"/>
                <a:lstStyle/>
                <a:p>
                  <a:pPr>
                    <a:defRPr/>
                  </a:pPr>
                  <a:endParaRPr lang="en-US" sz="1500" b="1">
                    <a:solidFill>
                      <a:srgbClr val="080808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1993" y="2219"/>
                <a:ext cx="104" cy="840"/>
                <a:chOff x="4635" y="270"/>
                <a:chExt cx="104" cy="840"/>
              </a:xfrm>
            </p:grpSpPr>
            <p:cxnSp>
              <p:nvCxnSpPr>
                <p:cNvPr id="6181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3" y="727"/>
                  <a:ext cx="764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5" name="Rectangle 64"/>
                <p:cNvSpPr/>
                <p:nvPr/>
              </p:nvSpPr>
              <p:spPr bwMode="auto">
                <a:xfrm>
                  <a:off x="4635" y="270"/>
                  <a:ext cx="104" cy="166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/>
                  </a:outerShdw>
                </a:effectLst>
              </p:spPr>
              <p:txBody>
                <a:bodyPr lIns="87782" tIns="43891" rIns="87782" bIns="43891" anchor="ctr" anchorCtr="1"/>
                <a:lstStyle/>
                <a:p>
                  <a:pPr>
                    <a:defRPr/>
                  </a:pPr>
                  <a:endParaRPr lang="en-US" sz="1500" b="1">
                    <a:solidFill>
                      <a:srgbClr val="080808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64" name="Rectangle 63"/>
              <p:cNvSpPr/>
              <p:nvPr/>
            </p:nvSpPr>
            <p:spPr bwMode="auto">
              <a:xfrm>
                <a:off x="1691" y="2849"/>
                <a:ext cx="585" cy="360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080808"/>
                    </a:solidFill>
                    <a:latin typeface="Arial Narrow" pitchFamily="34" charset="0"/>
                  </a:rPr>
                  <a:t>I/O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080808"/>
                    </a:solidFill>
                    <a:latin typeface="Arial Narrow" pitchFamily="34" charset="0"/>
                  </a:rPr>
                  <a:t>circuitry A</a:t>
                </a:r>
              </a:p>
            </p:txBody>
          </p:sp>
        </p:grpSp>
        <p:grpSp>
          <p:nvGrpSpPr>
            <p:cNvPr id="14" name="Group 113"/>
            <p:cNvGrpSpPr>
              <a:grpSpLocks/>
            </p:cNvGrpSpPr>
            <p:nvPr/>
          </p:nvGrpSpPr>
          <p:grpSpPr bwMode="auto">
            <a:xfrm>
              <a:off x="4414" y="1254"/>
              <a:ext cx="765" cy="1035"/>
              <a:chOff x="4414" y="2160"/>
              <a:chExt cx="765" cy="1035"/>
            </a:xfrm>
          </p:grpSpPr>
          <p:cxnSp>
            <p:nvCxnSpPr>
              <p:cNvPr id="6161" name="Straight Connector 29"/>
              <p:cNvCxnSpPr>
                <a:cxnSpLocks noChangeShapeType="1"/>
              </p:cNvCxnSpPr>
              <p:nvPr/>
            </p:nvCxnSpPr>
            <p:spPr bwMode="auto">
              <a:xfrm rot="5400000">
                <a:off x="4395" y="2673"/>
                <a:ext cx="765" cy="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2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4245" y="2676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3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353" y="2677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4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4316" y="2677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5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4282" y="2676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6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4431" y="2677"/>
                <a:ext cx="7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7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4467" y="2677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8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4507" y="2676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9" name="Straight Connector 65"/>
              <p:cNvCxnSpPr>
                <a:cxnSpLocks noChangeShapeType="1"/>
              </p:cNvCxnSpPr>
              <p:nvPr/>
            </p:nvCxnSpPr>
            <p:spPr bwMode="auto">
              <a:xfrm rot="5400000">
                <a:off x="4538" y="2674"/>
                <a:ext cx="765" cy="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70" name="Straight Connector 66"/>
              <p:cNvCxnSpPr>
                <a:cxnSpLocks noChangeShapeType="1"/>
              </p:cNvCxnSpPr>
              <p:nvPr/>
            </p:nvCxnSpPr>
            <p:spPr bwMode="auto">
              <a:xfrm rot="5400000">
                <a:off x="4575" y="2677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71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4610" y="2677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72" name="Straight Connector 68"/>
              <p:cNvCxnSpPr>
                <a:cxnSpLocks noChangeShapeType="1"/>
              </p:cNvCxnSpPr>
              <p:nvPr/>
            </p:nvCxnSpPr>
            <p:spPr bwMode="auto">
              <a:xfrm rot="5400000">
                <a:off x="4650" y="2677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" name="Rectangle 5"/>
              <p:cNvSpPr/>
              <p:nvPr/>
            </p:nvSpPr>
            <p:spPr bwMode="auto">
              <a:xfrm>
                <a:off x="4414" y="2700"/>
                <a:ext cx="765" cy="4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080808"/>
                    </a:solidFill>
                    <a:latin typeface="Arial Narrow" pitchFamily="34" charset="0"/>
                  </a:rPr>
                  <a:t>I/O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080808"/>
                    </a:solidFill>
                    <a:latin typeface="Arial Narrow" pitchFamily="34" charset="0"/>
                  </a:rPr>
                  <a:t>circuitry B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4549" y="2160"/>
                <a:ext cx="540" cy="2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080808"/>
                    </a:solidFill>
                    <a:latin typeface="Arial Narrow" pitchFamily="34" charset="0"/>
                  </a:rPr>
                  <a:t>Connector</a:t>
                </a:r>
                <a:endParaRPr lang="en-US" sz="1100" b="1" dirty="0">
                  <a:solidFill>
                    <a:srgbClr val="080808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089777" y="4229098"/>
            <a:ext cx="1228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FPGA Board with I/O type B</a:t>
            </a:r>
          </a:p>
        </p:txBody>
      </p:sp>
      <p:cxnSp>
        <p:nvCxnSpPr>
          <p:cNvPr id="55" name="AutoShape 12"/>
          <p:cNvCxnSpPr>
            <a:cxnSpLocks noChangeShapeType="1"/>
            <a:stCxn id="25" idx="3"/>
            <a:endCxn id="6" idx="2"/>
          </p:cNvCxnSpPr>
          <p:nvPr/>
        </p:nvCxnSpPr>
        <p:spPr bwMode="auto">
          <a:xfrm flipV="1">
            <a:off x="8256588" y="5586414"/>
            <a:ext cx="881856" cy="387349"/>
          </a:xfrm>
          <a:prstGeom prst="bentConnector2">
            <a:avLst/>
          </a:prstGeom>
          <a:noFill/>
          <a:ln w="57150">
            <a:solidFill>
              <a:schemeClr val="tx2"/>
            </a:solidFill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6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4008440" y="2657475"/>
            <a:ext cx="5799137" cy="1511300"/>
            <a:chOff x="1565" y="1434"/>
            <a:chExt cx="3653" cy="952"/>
          </a:xfrm>
        </p:grpSpPr>
        <p:sp>
          <p:nvSpPr>
            <p:cNvPr id="6189" name="Rectangle 115"/>
            <p:cNvSpPr>
              <a:spLocks noChangeArrowheads="1"/>
            </p:cNvSpPr>
            <p:nvPr/>
          </p:nvSpPr>
          <p:spPr bwMode="auto">
            <a:xfrm>
              <a:off x="4393" y="1434"/>
              <a:ext cx="825" cy="9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Rectangle 116"/>
            <p:cNvSpPr>
              <a:spLocks noChangeArrowheads="1"/>
            </p:cNvSpPr>
            <p:nvPr/>
          </p:nvSpPr>
          <p:spPr bwMode="auto">
            <a:xfrm>
              <a:off x="1565" y="1434"/>
              <a:ext cx="825" cy="9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FPGA board with mezzanine site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I/O changes, only mezzanine card changes</a:t>
            </a:r>
          </a:p>
        </p:txBody>
      </p:sp>
      <p:grpSp>
        <p:nvGrpSpPr>
          <p:cNvPr id="8" name="Group 56"/>
          <p:cNvGrpSpPr/>
          <p:nvPr/>
        </p:nvGrpSpPr>
        <p:grpSpPr>
          <a:xfrm>
            <a:off x="2351088" y="4097462"/>
            <a:ext cx="3276600" cy="2684341"/>
            <a:chOff x="827088" y="4097460"/>
            <a:chExt cx="3276600" cy="2684341"/>
          </a:xfrm>
        </p:grpSpPr>
        <p:sp>
          <p:nvSpPr>
            <p:cNvPr id="6149" name="Rectangle 8"/>
            <p:cNvSpPr>
              <a:spLocks noChangeArrowheads="1"/>
            </p:cNvSpPr>
            <p:nvPr/>
          </p:nvSpPr>
          <p:spPr bwMode="auto">
            <a:xfrm>
              <a:off x="827088" y="4267201"/>
              <a:ext cx="3276600" cy="2514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spect="1" noChangeArrowheads="1"/>
            </p:cNvSpPr>
            <p:nvPr/>
          </p:nvSpPr>
          <p:spPr bwMode="auto">
            <a:xfrm>
              <a:off x="1373188" y="5818187"/>
              <a:ext cx="893762" cy="81280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lIns="87782" tIns="43891" rIns="87782" bIns="43891" anchor="ctr" anchorCtr="1"/>
            <a:lstStyle/>
            <a:p>
              <a:pPr>
                <a:defRPr/>
              </a:pPr>
              <a:r>
                <a:rPr lang="nb-NO" sz="1500" b="1" dirty="0">
                  <a:solidFill>
                    <a:srgbClr val="080808"/>
                  </a:solidFill>
                  <a:latin typeface="Arial Narrow" pitchFamily="34" charset="0"/>
                </a:rPr>
                <a:t>FPGA</a:t>
              </a:r>
            </a:p>
          </p:txBody>
        </p:sp>
        <p:cxnSp>
          <p:nvCxnSpPr>
            <p:cNvPr id="6151" name="AutoShape 12"/>
            <p:cNvCxnSpPr>
              <a:cxnSpLocks noChangeShapeType="1"/>
              <a:stCxn id="53" idx="3"/>
              <a:endCxn id="64" idx="2"/>
            </p:cNvCxnSpPr>
            <p:nvPr/>
          </p:nvCxnSpPr>
          <p:spPr bwMode="auto">
            <a:xfrm flipV="1">
              <a:off x="2266950" y="4097460"/>
              <a:ext cx="881857" cy="2127127"/>
            </a:xfrm>
            <a:prstGeom prst="bentConnector2">
              <a:avLst/>
            </a:prstGeom>
            <a:noFill/>
            <a:ln w="5715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6152" name="Text Box 13"/>
            <p:cNvSpPr txBox="1">
              <a:spLocks noChangeArrowheads="1"/>
            </p:cNvSpPr>
            <p:nvPr/>
          </p:nvSpPr>
          <p:spPr bwMode="auto">
            <a:xfrm>
              <a:off x="1100139" y="4527549"/>
              <a:ext cx="122872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FPGA Board with I/O type A</a:t>
              </a:r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4162427" y="2227387"/>
            <a:ext cx="5583239" cy="1870075"/>
            <a:chOff x="1662" y="1163"/>
            <a:chExt cx="3517" cy="1178"/>
          </a:xfrm>
        </p:grpSpPr>
        <p:grpSp>
          <p:nvGrpSpPr>
            <p:cNvPr id="10" name="Group 112"/>
            <p:cNvGrpSpPr>
              <a:grpSpLocks/>
            </p:cNvGrpSpPr>
            <p:nvPr/>
          </p:nvGrpSpPr>
          <p:grpSpPr bwMode="auto">
            <a:xfrm>
              <a:off x="1662" y="1163"/>
              <a:ext cx="655" cy="1178"/>
              <a:chOff x="1662" y="2031"/>
              <a:chExt cx="655" cy="1178"/>
            </a:xfrm>
          </p:grpSpPr>
          <p:grpSp>
            <p:nvGrpSpPr>
              <p:cNvPr id="11" name="Group 79"/>
              <p:cNvGrpSpPr>
                <a:grpSpLocks/>
              </p:cNvGrpSpPr>
              <p:nvPr/>
            </p:nvGrpSpPr>
            <p:grpSpPr bwMode="auto">
              <a:xfrm>
                <a:off x="1857" y="2219"/>
                <a:ext cx="104" cy="840"/>
                <a:chOff x="4635" y="270"/>
                <a:chExt cx="104" cy="840"/>
              </a:xfrm>
            </p:grpSpPr>
            <p:cxnSp>
              <p:nvCxnSpPr>
                <p:cNvPr id="6187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3" y="727"/>
                  <a:ext cx="764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" name="Rectangle 64"/>
                <p:cNvSpPr/>
                <p:nvPr/>
              </p:nvSpPr>
              <p:spPr bwMode="auto">
                <a:xfrm>
                  <a:off x="4635" y="270"/>
                  <a:ext cx="104" cy="166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/>
                  </a:outerShdw>
                </a:effectLst>
              </p:spPr>
              <p:txBody>
                <a:bodyPr lIns="87782" tIns="43891" rIns="87782" bIns="43891" anchor="ctr" anchorCtr="1"/>
                <a:lstStyle/>
                <a:p>
                  <a:pPr>
                    <a:defRPr/>
                  </a:pPr>
                  <a:endParaRPr lang="en-US" sz="1500" b="1">
                    <a:solidFill>
                      <a:srgbClr val="080808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6176" name="Text Box 82"/>
              <p:cNvSpPr txBox="1">
                <a:spLocks noChangeArrowheads="1"/>
              </p:cNvSpPr>
              <p:nvPr/>
            </p:nvSpPr>
            <p:spPr bwMode="auto">
              <a:xfrm>
                <a:off x="1662" y="2031"/>
                <a:ext cx="65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80808"/>
                    </a:solidFill>
                  </a:rPr>
                  <a:t>Connectors</a:t>
                </a:r>
                <a:endParaRPr lang="en-US" b="1" dirty="0">
                  <a:solidFill>
                    <a:srgbClr val="080808"/>
                  </a:solidFill>
                </a:endParaRPr>
              </a:p>
            </p:txBody>
          </p:sp>
          <p:grpSp>
            <p:nvGrpSpPr>
              <p:cNvPr id="12" name="Group 83"/>
              <p:cNvGrpSpPr>
                <a:grpSpLocks/>
              </p:cNvGrpSpPr>
              <p:nvPr/>
            </p:nvGrpSpPr>
            <p:grpSpPr bwMode="auto">
              <a:xfrm>
                <a:off x="1721" y="2219"/>
                <a:ext cx="104" cy="840"/>
                <a:chOff x="4635" y="270"/>
                <a:chExt cx="104" cy="840"/>
              </a:xfrm>
            </p:grpSpPr>
            <p:cxnSp>
              <p:nvCxnSpPr>
                <p:cNvPr id="6185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3" y="727"/>
                  <a:ext cx="764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" name="Rectangle 64"/>
                <p:cNvSpPr/>
                <p:nvPr/>
              </p:nvSpPr>
              <p:spPr bwMode="auto">
                <a:xfrm>
                  <a:off x="4635" y="270"/>
                  <a:ext cx="104" cy="166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/>
                  </a:outerShdw>
                </a:effectLst>
              </p:spPr>
              <p:txBody>
                <a:bodyPr lIns="87782" tIns="43891" rIns="87782" bIns="43891" anchor="ctr" anchorCtr="1"/>
                <a:lstStyle/>
                <a:p>
                  <a:pPr>
                    <a:defRPr/>
                  </a:pPr>
                  <a:endParaRPr lang="en-US" sz="1500" b="1">
                    <a:solidFill>
                      <a:srgbClr val="080808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3" name="Group 86"/>
              <p:cNvGrpSpPr>
                <a:grpSpLocks/>
              </p:cNvGrpSpPr>
              <p:nvPr/>
            </p:nvGrpSpPr>
            <p:grpSpPr bwMode="auto">
              <a:xfrm>
                <a:off x="2129" y="2219"/>
                <a:ext cx="104" cy="840"/>
                <a:chOff x="4635" y="270"/>
                <a:chExt cx="104" cy="840"/>
              </a:xfrm>
            </p:grpSpPr>
            <p:cxnSp>
              <p:nvCxnSpPr>
                <p:cNvPr id="6183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3" y="727"/>
                  <a:ext cx="764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" name="Rectangle 64"/>
                <p:cNvSpPr/>
                <p:nvPr/>
              </p:nvSpPr>
              <p:spPr bwMode="auto">
                <a:xfrm>
                  <a:off x="4635" y="270"/>
                  <a:ext cx="104" cy="166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/>
                  </a:outerShdw>
                </a:effectLst>
              </p:spPr>
              <p:txBody>
                <a:bodyPr lIns="87782" tIns="43891" rIns="87782" bIns="43891" anchor="ctr" anchorCtr="1"/>
                <a:lstStyle/>
                <a:p>
                  <a:pPr>
                    <a:defRPr/>
                  </a:pPr>
                  <a:endParaRPr lang="en-US" sz="1500" b="1">
                    <a:solidFill>
                      <a:srgbClr val="080808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4" name="Group 89"/>
              <p:cNvGrpSpPr>
                <a:grpSpLocks/>
              </p:cNvGrpSpPr>
              <p:nvPr/>
            </p:nvGrpSpPr>
            <p:grpSpPr bwMode="auto">
              <a:xfrm>
                <a:off x="1993" y="2219"/>
                <a:ext cx="104" cy="840"/>
                <a:chOff x="4635" y="270"/>
                <a:chExt cx="104" cy="840"/>
              </a:xfrm>
            </p:grpSpPr>
            <p:cxnSp>
              <p:nvCxnSpPr>
                <p:cNvPr id="6181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3" y="727"/>
                  <a:ext cx="764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5" name="Rectangle 64"/>
                <p:cNvSpPr/>
                <p:nvPr/>
              </p:nvSpPr>
              <p:spPr bwMode="auto">
                <a:xfrm>
                  <a:off x="4635" y="270"/>
                  <a:ext cx="104" cy="166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/>
                  </a:outerShdw>
                </a:effectLst>
              </p:spPr>
              <p:txBody>
                <a:bodyPr lIns="87782" tIns="43891" rIns="87782" bIns="43891" anchor="ctr" anchorCtr="1"/>
                <a:lstStyle/>
                <a:p>
                  <a:pPr>
                    <a:defRPr/>
                  </a:pPr>
                  <a:endParaRPr lang="en-US" sz="1500" b="1">
                    <a:solidFill>
                      <a:srgbClr val="080808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64" name="Rectangle 63"/>
              <p:cNvSpPr/>
              <p:nvPr/>
            </p:nvSpPr>
            <p:spPr bwMode="auto">
              <a:xfrm>
                <a:off x="1691" y="2849"/>
                <a:ext cx="585" cy="360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080808"/>
                    </a:solidFill>
                    <a:latin typeface="Arial Narrow" pitchFamily="34" charset="0"/>
                  </a:rPr>
                  <a:t>I/O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080808"/>
                    </a:solidFill>
                    <a:latin typeface="Arial Narrow" pitchFamily="34" charset="0"/>
                  </a:rPr>
                  <a:t>circuitry A</a:t>
                </a:r>
              </a:p>
            </p:txBody>
          </p:sp>
        </p:grpSp>
        <p:grpSp>
          <p:nvGrpSpPr>
            <p:cNvPr id="15" name="Group 113"/>
            <p:cNvGrpSpPr>
              <a:grpSpLocks/>
            </p:cNvGrpSpPr>
            <p:nvPr/>
          </p:nvGrpSpPr>
          <p:grpSpPr bwMode="auto">
            <a:xfrm>
              <a:off x="4414" y="1254"/>
              <a:ext cx="765" cy="1035"/>
              <a:chOff x="4414" y="2160"/>
              <a:chExt cx="765" cy="1035"/>
            </a:xfrm>
          </p:grpSpPr>
          <p:cxnSp>
            <p:nvCxnSpPr>
              <p:cNvPr id="6161" name="Straight Connector 29"/>
              <p:cNvCxnSpPr>
                <a:cxnSpLocks noChangeShapeType="1"/>
              </p:cNvCxnSpPr>
              <p:nvPr/>
            </p:nvCxnSpPr>
            <p:spPr bwMode="auto">
              <a:xfrm rot="5400000">
                <a:off x="4395" y="2673"/>
                <a:ext cx="765" cy="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2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4245" y="2676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3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353" y="2677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4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4316" y="2677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5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4282" y="2676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6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4431" y="2677"/>
                <a:ext cx="7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7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4467" y="2677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8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4507" y="2676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9" name="Straight Connector 65"/>
              <p:cNvCxnSpPr>
                <a:cxnSpLocks noChangeShapeType="1"/>
              </p:cNvCxnSpPr>
              <p:nvPr/>
            </p:nvCxnSpPr>
            <p:spPr bwMode="auto">
              <a:xfrm rot="5400000">
                <a:off x="4538" y="2674"/>
                <a:ext cx="765" cy="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70" name="Straight Connector 66"/>
              <p:cNvCxnSpPr>
                <a:cxnSpLocks noChangeShapeType="1"/>
              </p:cNvCxnSpPr>
              <p:nvPr/>
            </p:nvCxnSpPr>
            <p:spPr bwMode="auto">
              <a:xfrm rot="5400000">
                <a:off x="4575" y="2677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71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4610" y="2677"/>
                <a:ext cx="765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72" name="Straight Connector 68"/>
              <p:cNvCxnSpPr>
                <a:cxnSpLocks noChangeShapeType="1"/>
              </p:cNvCxnSpPr>
              <p:nvPr/>
            </p:nvCxnSpPr>
            <p:spPr bwMode="auto">
              <a:xfrm rot="5400000">
                <a:off x="4650" y="2677"/>
                <a:ext cx="764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" name="Rectangle 5"/>
              <p:cNvSpPr/>
              <p:nvPr/>
            </p:nvSpPr>
            <p:spPr bwMode="auto">
              <a:xfrm>
                <a:off x="4414" y="2700"/>
                <a:ext cx="765" cy="4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080808"/>
                    </a:solidFill>
                    <a:latin typeface="Arial Narrow" pitchFamily="34" charset="0"/>
                  </a:rPr>
                  <a:t>I/O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080808"/>
                    </a:solidFill>
                    <a:latin typeface="Arial Narrow" pitchFamily="34" charset="0"/>
                  </a:rPr>
                  <a:t>circuitry B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4549" y="2160"/>
                <a:ext cx="540" cy="2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lIns="87782" tIns="43891" rIns="87782" bIns="43891" anchor="ctr" anchorCtr="1"/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080808"/>
                    </a:solidFill>
                    <a:latin typeface="Arial Narrow" pitchFamily="34" charset="0"/>
                  </a:rPr>
                  <a:t>Connector</a:t>
                </a:r>
                <a:endParaRPr lang="en-US" sz="1100" b="1" dirty="0">
                  <a:solidFill>
                    <a:srgbClr val="080808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6" name="Group 59"/>
          <p:cNvGrpSpPr/>
          <p:nvPr/>
        </p:nvGrpSpPr>
        <p:grpSpPr>
          <a:xfrm>
            <a:off x="6816725" y="4014913"/>
            <a:ext cx="3276600" cy="2766889"/>
            <a:chOff x="5292725" y="4014911"/>
            <a:chExt cx="3276600" cy="2766889"/>
          </a:xfrm>
        </p:grpSpPr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92725" y="4267200"/>
              <a:ext cx="3276600" cy="2514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"/>
            <p:cNvSpPr>
              <a:spLocks noChangeAspect="1" noChangeArrowheads="1"/>
            </p:cNvSpPr>
            <p:nvPr/>
          </p:nvSpPr>
          <p:spPr bwMode="auto">
            <a:xfrm>
              <a:off x="5838825" y="5795962"/>
              <a:ext cx="893763" cy="81280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lIns="87782" tIns="43891" rIns="87782" bIns="43891" anchor="ctr" anchorCtr="1"/>
            <a:lstStyle/>
            <a:p>
              <a:pPr>
                <a:defRPr/>
              </a:pPr>
              <a:r>
                <a:rPr lang="nb-NO" sz="1500" b="1" dirty="0">
                  <a:solidFill>
                    <a:srgbClr val="080808"/>
                  </a:solidFill>
                  <a:latin typeface="Arial Narrow" pitchFamily="34" charset="0"/>
                </a:rPr>
                <a:t>FPGA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5565776" y="4457699"/>
              <a:ext cx="122872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FPGA Board with I/O type B</a:t>
              </a:r>
            </a:p>
          </p:txBody>
        </p:sp>
        <p:cxnSp>
          <p:nvCxnSpPr>
            <p:cNvPr id="55" name="AutoShape 12"/>
            <p:cNvCxnSpPr>
              <a:cxnSpLocks noChangeShapeType="1"/>
              <a:stCxn id="25" idx="3"/>
              <a:endCxn id="6" idx="2"/>
            </p:cNvCxnSpPr>
            <p:nvPr/>
          </p:nvCxnSpPr>
          <p:spPr bwMode="auto">
            <a:xfrm flipV="1">
              <a:off x="6732588" y="4014911"/>
              <a:ext cx="881856" cy="2187451"/>
            </a:xfrm>
            <a:prstGeom prst="bentConnector2">
              <a:avLst/>
            </a:prstGeom>
            <a:noFill/>
            <a:ln w="5715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4586288" y="4267203"/>
            <a:ext cx="3276600" cy="2514599"/>
            <a:chOff x="1929" y="2468"/>
            <a:chExt cx="2064" cy="1584"/>
          </a:xfrm>
        </p:grpSpPr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>
              <a:off x="1929" y="2468"/>
              <a:ext cx="2064" cy="15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9"/>
            <p:cNvSpPr>
              <a:spLocks noChangeAspect="1" noChangeArrowheads="1"/>
            </p:cNvSpPr>
            <p:nvPr/>
          </p:nvSpPr>
          <p:spPr bwMode="auto">
            <a:xfrm>
              <a:off x="2273" y="3417"/>
              <a:ext cx="563" cy="51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lIns="87782" tIns="43891" rIns="87782" bIns="43891" anchor="ctr" anchorCtr="1"/>
            <a:lstStyle/>
            <a:p>
              <a:pPr>
                <a:defRPr/>
              </a:pPr>
              <a:r>
                <a:rPr lang="nb-NO" sz="1500" b="1" dirty="0">
                  <a:solidFill>
                    <a:srgbClr val="080808"/>
                  </a:solidFill>
                  <a:latin typeface="Arial Narrow" pitchFamily="34" charset="0"/>
                </a:rPr>
                <a:t>FPGA</a:t>
              </a:r>
              <a:endParaRPr lang="nb-NO" sz="6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3004" y="2483"/>
              <a:ext cx="817" cy="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3133" y="3226"/>
              <a:ext cx="602" cy="1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4" name="AutoShape 12"/>
            <p:cNvCxnSpPr>
              <a:cxnSpLocks noChangeShapeType="1"/>
              <a:stCxn id="49" idx="3"/>
              <a:endCxn id="50" idx="2"/>
            </p:cNvCxnSpPr>
            <p:nvPr/>
          </p:nvCxnSpPr>
          <p:spPr bwMode="auto">
            <a:xfrm flipV="1">
              <a:off x="2836" y="3433"/>
              <a:ext cx="577" cy="240"/>
            </a:xfrm>
            <a:prstGeom prst="bentConnector2">
              <a:avLst/>
            </a:prstGeom>
            <a:noFill/>
            <a:ln w="57150">
              <a:solidFill>
                <a:srgbClr val="CC3300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1973" y="2568"/>
              <a:ext cx="100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FPGA Board with mezzanine site</a:t>
              </a:r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5375276" y="3481390"/>
            <a:ext cx="2952751" cy="1368425"/>
            <a:chOff x="2426" y="2069"/>
            <a:chExt cx="1860" cy="862"/>
          </a:xfrm>
        </p:grpSpPr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2426" y="2115"/>
              <a:ext cx="908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>
              <a:off x="3470" y="2069"/>
              <a:ext cx="816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v57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600200"/>
            <a:ext cx="177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I/O module standard: </a:t>
            </a:r>
            <a:br>
              <a:rPr lang="en-US"/>
            </a:br>
            <a:r>
              <a:rPr lang="en-US"/>
              <a:t>FMC – FPGA Mezzanine Card (VITA 57) </a:t>
            </a:r>
            <a:endParaRPr lang="en-US" dirty="0"/>
          </a:p>
        </p:txBody>
      </p:sp>
      <p:sp>
        <p:nvSpPr>
          <p:cNvPr id="8200" name="Content Placeholder 1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I/O mezzanine module optimized to work with a FPGA-based carrier board</a:t>
            </a:r>
          </a:p>
          <a:p>
            <a:endParaRPr lang="en-US"/>
          </a:p>
          <a:p>
            <a:r>
              <a:rPr lang="en-US"/>
              <a:t>Eliminates need for complex protocol logic on mezzanine </a:t>
            </a:r>
          </a:p>
          <a:p>
            <a:pPr lvl="1"/>
            <a:r>
              <a:rPr lang="en-US"/>
              <a:t>Maximizes data through-put </a:t>
            </a:r>
          </a:p>
          <a:p>
            <a:pPr lvl="1"/>
            <a:r>
              <a:rPr lang="en-US"/>
              <a:t>Minimizes latency</a:t>
            </a:r>
          </a:p>
          <a:p>
            <a:pPr lvl="1"/>
            <a:r>
              <a:rPr lang="en-US"/>
              <a:t>Reduces FPGA design complexity</a:t>
            </a:r>
          </a:p>
          <a:p>
            <a:pPr lvl="1"/>
            <a:r>
              <a:rPr lang="en-US"/>
              <a:t>Minimizes system overheads </a:t>
            </a:r>
          </a:p>
          <a:p>
            <a:pPr lvl="2"/>
            <a:r>
              <a:rPr lang="en-US"/>
              <a:t>Lower cost</a:t>
            </a:r>
          </a:p>
          <a:p>
            <a:pPr lvl="2"/>
            <a:r>
              <a:rPr lang="en-US"/>
              <a:t>Lower power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r>
              <a:rPr lang="en-US"/>
              <a:t>Better thermal </a:t>
            </a:r>
            <a:br>
              <a:rPr lang="en-US"/>
            </a:br>
            <a:r>
              <a:rPr lang="en-US"/>
              <a:t>characteristics than </a:t>
            </a:r>
            <a:br>
              <a:rPr lang="en-US"/>
            </a:br>
            <a:r>
              <a:rPr lang="en-US"/>
              <a:t>having the FPGA </a:t>
            </a:r>
            <a:br>
              <a:rPr lang="en-US"/>
            </a:br>
            <a:r>
              <a:rPr lang="en-US"/>
              <a:t>on a PMC/XMC </a:t>
            </a:r>
            <a:br>
              <a:rPr lang="en-US"/>
            </a:br>
            <a:r>
              <a:rPr lang="en-US"/>
              <a:t>mezzanine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4400" y="4038600"/>
            <a:ext cx="3276600" cy="2819400"/>
            <a:chOff x="1728" y="2016"/>
            <a:chExt cx="2304" cy="2064"/>
          </a:xfrm>
        </p:grpSpPr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1728" y="2016"/>
              <a:ext cx="2304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65" name="Rectangle 9"/>
            <p:cNvSpPr>
              <a:spLocks noChangeAspect="1" noChangeArrowheads="1"/>
            </p:cNvSpPr>
            <p:nvPr/>
          </p:nvSpPr>
          <p:spPr bwMode="auto">
            <a:xfrm>
              <a:off x="2112" y="3101"/>
              <a:ext cx="628" cy="59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lIns="87782" tIns="43891" rIns="87782" bIns="43891" anchor="ctr" anchorCtr="1"/>
            <a:lstStyle/>
            <a:p>
              <a:pPr>
                <a:defRPr/>
              </a:pPr>
              <a:r>
                <a:rPr lang="nb-NO" sz="1500" b="1" dirty="0">
                  <a:solidFill>
                    <a:srgbClr val="080808"/>
                  </a:solidFill>
                  <a:latin typeface="Arial Narrow" pitchFamily="34" charset="0"/>
                </a:rPr>
                <a:t>FPGA</a:t>
              </a:r>
              <a:endParaRPr lang="nb-NO" sz="6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2928" y="2016"/>
              <a:ext cx="912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Rectangle 11"/>
            <p:cNvSpPr>
              <a:spLocks noChangeArrowheads="1"/>
            </p:cNvSpPr>
            <p:nvPr/>
          </p:nvSpPr>
          <p:spPr bwMode="auto">
            <a:xfrm>
              <a:off x="3072" y="2880"/>
              <a:ext cx="672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205" name="AutoShape 12"/>
            <p:cNvCxnSpPr>
              <a:cxnSpLocks noChangeShapeType="1"/>
              <a:stCxn id="838665" idx="3"/>
              <a:endCxn id="8203" idx="2"/>
            </p:cNvCxnSpPr>
            <p:nvPr/>
          </p:nvCxnSpPr>
          <p:spPr bwMode="auto">
            <a:xfrm flipV="1">
              <a:off x="2740" y="3120"/>
              <a:ext cx="644" cy="279"/>
            </a:xfrm>
            <a:prstGeom prst="bentConnector2">
              <a:avLst/>
            </a:prstGeom>
            <a:noFill/>
            <a:ln w="57150">
              <a:solidFill>
                <a:srgbClr val="CC3300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8206" name="Text Box 13"/>
            <p:cNvSpPr txBox="1">
              <a:spLocks noChangeArrowheads="1"/>
            </p:cNvSpPr>
            <p:nvPr/>
          </p:nvSpPr>
          <p:spPr bwMode="auto">
            <a:xfrm>
              <a:off x="1920" y="2380"/>
              <a:ext cx="864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Carrier with FPGA</a:t>
              </a:r>
            </a:p>
          </p:txBody>
        </p:sp>
      </p:grpSp>
      <p:sp>
        <p:nvSpPr>
          <p:cNvPr id="8197" name="Line 14"/>
          <p:cNvSpPr>
            <a:spLocks noChangeShapeType="1"/>
          </p:cNvSpPr>
          <p:nvPr/>
        </p:nvSpPr>
        <p:spPr bwMode="auto">
          <a:xfrm flipH="1">
            <a:off x="6400800" y="1828800"/>
            <a:ext cx="1981200" cy="22098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 flipH="1">
            <a:off x="7696200" y="3886200"/>
            <a:ext cx="2133600" cy="16002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16"/>
          <p:cNvSpPr>
            <a:spLocks noChangeShapeType="1"/>
          </p:cNvSpPr>
          <p:nvPr/>
        </p:nvSpPr>
        <p:spPr bwMode="auto">
          <a:xfrm flipH="1">
            <a:off x="6477000" y="3810000"/>
            <a:ext cx="1905000" cy="17526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v57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29979" r="10033" b="20802"/>
          <a:stretch>
            <a:fillRect/>
          </a:stretch>
        </p:blipFill>
        <p:spPr bwMode="auto">
          <a:xfrm>
            <a:off x="6419850" y="5156200"/>
            <a:ext cx="3676651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FMC – FPGA Mezzanine Card (VITA-57)</a:t>
            </a:r>
            <a:endParaRPr lang="en-US" dirty="0"/>
          </a:p>
        </p:txBody>
      </p:sp>
      <p:sp>
        <p:nvSpPr>
          <p:cNvPr id="9262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Single width module: 69x76.5mm </a:t>
            </a:r>
            <a:br>
              <a:rPr lang="en-US"/>
            </a:br>
            <a:r>
              <a:rPr lang="en-US"/>
              <a:t>(appr. ½ of PMC)</a:t>
            </a:r>
          </a:p>
          <a:p>
            <a:pPr lvl="1"/>
            <a:r>
              <a:rPr lang="en-US"/>
              <a:t>Double width variant also defined</a:t>
            </a:r>
          </a:p>
          <a:p>
            <a:r>
              <a:rPr lang="en-US"/>
              <a:t>Commercial and conduction cooled variants</a:t>
            </a:r>
          </a:p>
          <a:p>
            <a:r>
              <a:rPr lang="en-US"/>
              <a:t>Low pin count and high pin count connector</a:t>
            </a:r>
          </a:p>
          <a:p>
            <a:pPr lvl="1"/>
            <a:r>
              <a:rPr lang="en-US"/>
              <a:t>HPC: High Pin Count SeaRay </a:t>
            </a:r>
            <a:br>
              <a:rPr lang="en-US"/>
            </a:br>
            <a:r>
              <a:rPr lang="en-US"/>
              <a:t>Connector with 400 pins</a:t>
            </a:r>
          </a:p>
          <a:p>
            <a:pPr lvl="1"/>
            <a:r>
              <a:rPr lang="en-US"/>
              <a:t>LPC: Low Pin Count SeaRay </a:t>
            </a:r>
            <a:br>
              <a:rPr lang="en-US"/>
            </a:br>
            <a:r>
              <a:rPr lang="en-US"/>
              <a:t>Connector with 160 pins</a:t>
            </a:r>
          </a:p>
          <a:p>
            <a:r>
              <a:rPr lang="en-US"/>
              <a:t>Flexible interconnect between FMC and FPGA</a:t>
            </a:r>
          </a:p>
          <a:p>
            <a:pPr lvl="1"/>
            <a:r>
              <a:rPr lang="en-US"/>
              <a:t>Parallel I/O – single-ended or differential pairs</a:t>
            </a:r>
          </a:p>
          <a:p>
            <a:pPr lvl="1"/>
            <a:r>
              <a:rPr lang="en-US"/>
              <a:t>Up to 10 Multi-Gigabit Transceiver (MGT) high-speed serial links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20" name="Rounded Rectangle 7"/>
          <p:cNvSpPr>
            <a:spLocks noChangeArrowheads="1"/>
          </p:cNvSpPr>
          <p:nvPr/>
        </p:nvSpPr>
        <p:spPr bwMode="auto">
          <a:xfrm>
            <a:off x="7667627" y="3433763"/>
            <a:ext cx="428625" cy="171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b="1"/>
              <a:t>LPC</a:t>
            </a:r>
          </a:p>
        </p:txBody>
      </p:sp>
      <p:cxnSp>
        <p:nvCxnSpPr>
          <p:cNvPr id="9221" name="Straight Connector 9"/>
          <p:cNvCxnSpPr>
            <a:cxnSpLocks noChangeShapeType="1"/>
          </p:cNvCxnSpPr>
          <p:nvPr/>
        </p:nvCxnSpPr>
        <p:spPr bwMode="auto">
          <a:xfrm>
            <a:off x="8096250" y="1635126"/>
            <a:ext cx="642939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2" name="Straight Connector 10"/>
          <p:cNvCxnSpPr>
            <a:cxnSpLocks noChangeShapeType="1"/>
          </p:cNvCxnSpPr>
          <p:nvPr/>
        </p:nvCxnSpPr>
        <p:spPr bwMode="auto">
          <a:xfrm>
            <a:off x="8096250" y="1706565"/>
            <a:ext cx="642939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3" name="Straight Connector 11"/>
          <p:cNvCxnSpPr>
            <a:cxnSpLocks noChangeShapeType="1"/>
          </p:cNvCxnSpPr>
          <p:nvPr/>
        </p:nvCxnSpPr>
        <p:spPr bwMode="auto">
          <a:xfrm>
            <a:off x="8096250" y="1919289"/>
            <a:ext cx="642939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4" name="Straight Connector 12"/>
          <p:cNvCxnSpPr>
            <a:cxnSpLocks noChangeShapeType="1"/>
          </p:cNvCxnSpPr>
          <p:nvPr/>
        </p:nvCxnSpPr>
        <p:spPr bwMode="auto">
          <a:xfrm>
            <a:off x="8096250" y="1992315"/>
            <a:ext cx="642939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310565" y="1504951"/>
            <a:ext cx="142875" cy="499783"/>
            <a:chOff x="6715140" y="1012634"/>
            <a:chExt cx="142876" cy="499402"/>
          </a:xfrm>
        </p:grpSpPr>
        <p:sp>
          <p:nvSpPr>
            <p:cNvPr id="9269" name="TextBox 13"/>
            <p:cNvSpPr txBox="1">
              <a:spLocks noChangeArrowheads="1"/>
            </p:cNvSpPr>
            <p:nvPr/>
          </p:nvSpPr>
          <p:spPr bwMode="auto">
            <a:xfrm>
              <a:off x="6715141" y="1012634"/>
              <a:ext cx="142875" cy="36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.</a:t>
              </a:r>
            </a:p>
          </p:txBody>
        </p:sp>
        <p:sp>
          <p:nvSpPr>
            <p:cNvPr id="9270" name="TextBox 14"/>
            <p:cNvSpPr txBox="1">
              <a:spLocks noChangeArrowheads="1"/>
            </p:cNvSpPr>
            <p:nvPr/>
          </p:nvSpPr>
          <p:spPr bwMode="auto">
            <a:xfrm>
              <a:off x="6715140" y="1084072"/>
              <a:ext cx="142875" cy="36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.</a:t>
              </a:r>
            </a:p>
          </p:txBody>
        </p:sp>
        <p:sp>
          <p:nvSpPr>
            <p:cNvPr id="9271" name="TextBox 15"/>
            <p:cNvSpPr txBox="1">
              <a:spLocks noChangeArrowheads="1"/>
            </p:cNvSpPr>
            <p:nvPr/>
          </p:nvSpPr>
          <p:spPr bwMode="auto">
            <a:xfrm>
              <a:off x="6715140" y="1142986"/>
              <a:ext cx="142875" cy="36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.</a:t>
              </a:r>
            </a:p>
          </p:txBody>
        </p:sp>
      </p:grpSp>
      <p:cxnSp>
        <p:nvCxnSpPr>
          <p:cNvPr id="9226" name="Straight Connector 16"/>
          <p:cNvCxnSpPr>
            <a:cxnSpLocks noChangeShapeType="1"/>
          </p:cNvCxnSpPr>
          <p:nvPr/>
        </p:nvCxnSpPr>
        <p:spPr bwMode="auto">
          <a:xfrm>
            <a:off x="8096250" y="1563690"/>
            <a:ext cx="642939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7" name="Straight Connector 17"/>
          <p:cNvCxnSpPr>
            <a:cxnSpLocks noChangeShapeType="1"/>
          </p:cNvCxnSpPr>
          <p:nvPr/>
        </p:nvCxnSpPr>
        <p:spPr bwMode="auto">
          <a:xfrm>
            <a:off x="8096250" y="2063750"/>
            <a:ext cx="642939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228" name="TextBox 18"/>
          <p:cNvSpPr txBox="1">
            <a:spLocks noChangeArrowheads="1"/>
          </p:cNvSpPr>
          <p:nvPr/>
        </p:nvSpPr>
        <p:spPr bwMode="auto">
          <a:xfrm>
            <a:off x="8810627" y="1582740"/>
            <a:ext cx="1571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160 single ended or 80 differential pairs</a:t>
            </a:r>
          </a:p>
        </p:txBody>
      </p:sp>
      <p:cxnSp>
        <p:nvCxnSpPr>
          <p:cNvPr id="9229" name="Straight Connector 19"/>
          <p:cNvCxnSpPr>
            <a:cxnSpLocks noChangeShapeType="1"/>
          </p:cNvCxnSpPr>
          <p:nvPr/>
        </p:nvCxnSpPr>
        <p:spPr bwMode="auto">
          <a:xfrm>
            <a:off x="8096250" y="3146426"/>
            <a:ext cx="642939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0" name="Straight Connector 20"/>
          <p:cNvCxnSpPr>
            <a:cxnSpLocks noChangeShapeType="1"/>
          </p:cNvCxnSpPr>
          <p:nvPr/>
        </p:nvCxnSpPr>
        <p:spPr bwMode="auto">
          <a:xfrm>
            <a:off x="8096250" y="3076575"/>
            <a:ext cx="642939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1" name="Straight Connector 21"/>
          <p:cNvCxnSpPr>
            <a:cxnSpLocks noChangeShapeType="1"/>
          </p:cNvCxnSpPr>
          <p:nvPr/>
        </p:nvCxnSpPr>
        <p:spPr bwMode="auto">
          <a:xfrm>
            <a:off x="8096250" y="2862264"/>
            <a:ext cx="642939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2" name="Straight Connector 22"/>
          <p:cNvCxnSpPr>
            <a:cxnSpLocks noChangeShapeType="1"/>
          </p:cNvCxnSpPr>
          <p:nvPr/>
        </p:nvCxnSpPr>
        <p:spPr bwMode="auto">
          <a:xfrm>
            <a:off x="8096250" y="2790825"/>
            <a:ext cx="642939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8310565" y="2660650"/>
            <a:ext cx="142875" cy="499784"/>
            <a:chOff x="7358082" y="1643434"/>
            <a:chExt cx="142876" cy="499403"/>
          </a:xfrm>
        </p:grpSpPr>
        <p:sp>
          <p:nvSpPr>
            <p:cNvPr id="9266" name="TextBox 23"/>
            <p:cNvSpPr txBox="1">
              <a:spLocks noChangeArrowheads="1"/>
            </p:cNvSpPr>
            <p:nvPr/>
          </p:nvSpPr>
          <p:spPr bwMode="auto">
            <a:xfrm>
              <a:off x="7358083" y="1643434"/>
              <a:ext cx="142875" cy="36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9267" name="TextBox 24"/>
            <p:cNvSpPr txBox="1">
              <a:spLocks noChangeArrowheads="1"/>
            </p:cNvSpPr>
            <p:nvPr/>
          </p:nvSpPr>
          <p:spPr bwMode="auto">
            <a:xfrm>
              <a:off x="7358082" y="1714872"/>
              <a:ext cx="142875" cy="36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9268" name="TextBox 25"/>
            <p:cNvSpPr txBox="1">
              <a:spLocks noChangeArrowheads="1"/>
            </p:cNvSpPr>
            <p:nvPr/>
          </p:nvSpPr>
          <p:spPr bwMode="auto">
            <a:xfrm>
              <a:off x="7358082" y="1773787"/>
              <a:ext cx="142875" cy="36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.</a:t>
              </a:r>
            </a:p>
          </p:txBody>
        </p:sp>
      </p:grpSp>
      <p:sp>
        <p:nvSpPr>
          <p:cNvPr id="9234" name="TextBox 28"/>
          <p:cNvSpPr txBox="1">
            <a:spLocks noChangeArrowheads="1"/>
          </p:cNvSpPr>
          <p:nvPr/>
        </p:nvSpPr>
        <p:spPr bwMode="auto">
          <a:xfrm>
            <a:off x="8810627" y="2828927"/>
            <a:ext cx="1214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10 MGT pairs</a:t>
            </a:r>
          </a:p>
        </p:txBody>
      </p:sp>
      <p:cxnSp>
        <p:nvCxnSpPr>
          <p:cNvPr id="9235" name="Straight Connector 29"/>
          <p:cNvCxnSpPr>
            <a:cxnSpLocks noChangeShapeType="1"/>
          </p:cNvCxnSpPr>
          <p:nvPr/>
        </p:nvCxnSpPr>
        <p:spPr bwMode="auto">
          <a:xfrm>
            <a:off x="8096250" y="2362200"/>
            <a:ext cx="642939" cy="1588"/>
          </a:xfrm>
          <a:prstGeom prst="line">
            <a:avLst/>
          </a:prstGeom>
          <a:noFill/>
          <a:ln w="28575" algn="ctr">
            <a:solidFill>
              <a:srgbClr val="339966"/>
            </a:solidFill>
            <a:round/>
            <a:headEnd/>
            <a:tailEnd/>
          </a:ln>
        </p:spPr>
      </p:cxnSp>
      <p:cxnSp>
        <p:nvCxnSpPr>
          <p:cNvPr id="9236" name="Straight Connector 30"/>
          <p:cNvCxnSpPr>
            <a:cxnSpLocks noChangeShapeType="1"/>
          </p:cNvCxnSpPr>
          <p:nvPr/>
        </p:nvCxnSpPr>
        <p:spPr bwMode="auto">
          <a:xfrm>
            <a:off x="8096250" y="2503490"/>
            <a:ext cx="642939" cy="1587"/>
          </a:xfrm>
          <a:prstGeom prst="line">
            <a:avLst/>
          </a:prstGeom>
          <a:noFill/>
          <a:ln w="28575" algn="ctr">
            <a:solidFill>
              <a:srgbClr val="339966"/>
            </a:solidFill>
            <a:round/>
            <a:headEnd/>
            <a:tailEnd/>
          </a:ln>
        </p:spPr>
      </p:cxnSp>
      <p:cxnSp>
        <p:nvCxnSpPr>
          <p:cNvPr id="9237" name="Straight Connector 31"/>
          <p:cNvCxnSpPr>
            <a:cxnSpLocks noChangeShapeType="1"/>
          </p:cNvCxnSpPr>
          <p:nvPr/>
        </p:nvCxnSpPr>
        <p:spPr bwMode="auto">
          <a:xfrm>
            <a:off x="8096250" y="2646365"/>
            <a:ext cx="642939" cy="1587"/>
          </a:xfrm>
          <a:prstGeom prst="line">
            <a:avLst/>
          </a:prstGeom>
          <a:noFill/>
          <a:ln w="28575" algn="ctr">
            <a:solidFill>
              <a:srgbClr val="339966"/>
            </a:solidFill>
            <a:round/>
            <a:headEnd/>
            <a:tailEnd/>
          </a:ln>
        </p:spPr>
      </p:cxnSp>
      <p:sp>
        <p:nvSpPr>
          <p:cNvPr id="9238" name="TextBox 32"/>
          <p:cNvSpPr txBox="1">
            <a:spLocks noChangeArrowheads="1"/>
          </p:cNvSpPr>
          <p:nvPr/>
        </p:nvSpPr>
        <p:spPr bwMode="auto">
          <a:xfrm>
            <a:off x="8810627" y="2219327"/>
            <a:ext cx="1214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JTAG</a:t>
            </a:r>
          </a:p>
        </p:txBody>
      </p:sp>
      <p:sp>
        <p:nvSpPr>
          <p:cNvPr id="9239" name="TextBox 33"/>
          <p:cNvSpPr txBox="1">
            <a:spLocks noChangeArrowheads="1"/>
          </p:cNvSpPr>
          <p:nvPr/>
        </p:nvSpPr>
        <p:spPr bwMode="auto">
          <a:xfrm>
            <a:off x="8810627" y="2362202"/>
            <a:ext cx="1214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I</a:t>
            </a:r>
            <a:r>
              <a:rPr lang="en-US" sz="1200" baseline="30000"/>
              <a:t>2</a:t>
            </a:r>
            <a:r>
              <a:rPr lang="en-US" sz="1200"/>
              <a:t>C</a:t>
            </a:r>
          </a:p>
        </p:txBody>
      </p:sp>
      <p:sp>
        <p:nvSpPr>
          <p:cNvPr id="9240" name="TextBox 34"/>
          <p:cNvSpPr txBox="1">
            <a:spLocks noChangeArrowheads="1"/>
          </p:cNvSpPr>
          <p:nvPr/>
        </p:nvSpPr>
        <p:spPr bwMode="auto">
          <a:xfrm>
            <a:off x="8810626" y="2505077"/>
            <a:ext cx="1071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Clocks</a:t>
            </a:r>
          </a:p>
        </p:txBody>
      </p:sp>
      <p:cxnSp>
        <p:nvCxnSpPr>
          <p:cNvPr id="9241" name="Straight Connector 35"/>
          <p:cNvCxnSpPr>
            <a:cxnSpLocks noChangeShapeType="1"/>
          </p:cNvCxnSpPr>
          <p:nvPr/>
        </p:nvCxnSpPr>
        <p:spPr bwMode="auto">
          <a:xfrm>
            <a:off x="8096250" y="3563940"/>
            <a:ext cx="642939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2" name="Straight Connector 36"/>
          <p:cNvCxnSpPr>
            <a:cxnSpLocks noChangeShapeType="1"/>
          </p:cNvCxnSpPr>
          <p:nvPr/>
        </p:nvCxnSpPr>
        <p:spPr bwMode="auto">
          <a:xfrm>
            <a:off x="8096250" y="3635376"/>
            <a:ext cx="642939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3" name="Straight Connector 37"/>
          <p:cNvCxnSpPr>
            <a:cxnSpLocks noChangeShapeType="1"/>
          </p:cNvCxnSpPr>
          <p:nvPr/>
        </p:nvCxnSpPr>
        <p:spPr bwMode="auto">
          <a:xfrm>
            <a:off x="8096250" y="3848100"/>
            <a:ext cx="642939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4" name="Straight Connector 38"/>
          <p:cNvCxnSpPr>
            <a:cxnSpLocks noChangeShapeType="1"/>
          </p:cNvCxnSpPr>
          <p:nvPr/>
        </p:nvCxnSpPr>
        <p:spPr bwMode="auto">
          <a:xfrm>
            <a:off x="8096250" y="3921125"/>
            <a:ext cx="642939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8310565" y="3433763"/>
            <a:ext cx="142875" cy="499782"/>
            <a:chOff x="6715140" y="1012634"/>
            <a:chExt cx="142876" cy="499402"/>
          </a:xfrm>
        </p:grpSpPr>
        <p:sp>
          <p:nvSpPr>
            <p:cNvPr id="9263" name="TextBox 40"/>
            <p:cNvSpPr txBox="1">
              <a:spLocks noChangeArrowheads="1"/>
            </p:cNvSpPr>
            <p:nvPr/>
          </p:nvSpPr>
          <p:spPr bwMode="auto">
            <a:xfrm>
              <a:off x="6715141" y="1012634"/>
              <a:ext cx="142875" cy="369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.</a:t>
              </a:r>
            </a:p>
          </p:txBody>
        </p:sp>
        <p:sp>
          <p:nvSpPr>
            <p:cNvPr id="9264" name="TextBox 41"/>
            <p:cNvSpPr txBox="1">
              <a:spLocks noChangeArrowheads="1"/>
            </p:cNvSpPr>
            <p:nvPr/>
          </p:nvSpPr>
          <p:spPr bwMode="auto">
            <a:xfrm>
              <a:off x="6715140" y="1084072"/>
              <a:ext cx="142875" cy="369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.</a:t>
              </a:r>
            </a:p>
          </p:txBody>
        </p:sp>
        <p:sp>
          <p:nvSpPr>
            <p:cNvPr id="9265" name="TextBox 42"/>
            <p:cNvSpPr txBox="1">
              <a:spLocks noChangeArrowheads="1"/>
            </p:cNvSpPr>
            <p:nvPr/>
          </p:nvSpPr>
          <p:spPr bwMode="auto">
            <a:xfrm>
              <a:off x="6715140" y="1142985"/>
              <a:ext cx="142875" cy="369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.</a:t>
              </a:r>
            </a:p>
          </p:txBody>
        </p:sp>
      </p:grpSp>
      <p:cxnSp>
        <p:nvCxnSpPr>
          <p:cNvPr id="9246" name="Straight Connector 43"/>
          <p:cNvCxnSpPr>
            <a:cxnSpLocks noChangeShapeType="1"/>
          </p:cNvCxnSpPr>
          <p:nvPr/>
        </p:nvCxnSpPr>
        <p:spPr bwMode="auto">
          <a:xfrm>
            <a:off x="8096250" y="3492500"/>
            <a:ext cx="642939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7" name="Straight Connector 44"/>
          <p:cNvCxnSpPr>
            <a:cxnSpLocks noChangeShapeType="1"/>
          </p:cNvCxnSpPr>
          <p:nvPr/>
        </p:nvCxnSpPr>
        <p:spPr bwMode="auto">
          <a:xfrm>
            <a:off x="8096250" y="3992565"/>
            <a:ext cx="642939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248" name="TextBox 45"/>
          <p:cNvSpPr txBox="1">
            <a:spLocks noChangeArrowheads="1"/>
          </p:cNvSpPr>
          <p:nvPr/>
        </p:nvSpPr>
        <p:spPr bwMode="auto">
          <a:xfrm>
            <a:off x="8810626" y="3511552"/>
            <a:ext cx="1500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68 single ended or 34 differential pairs</a:t>
            </a:r>
          </a:p>
        </p:txBody>
      </p:sp>
      <p:cxnSp>
        <p:nvCxnSpPr>
          <p:cNvPr id="9249" name="Straight Connector 46"/>
          <p:cNvCxnSpPr>
            <a:cxnSpLocks noChangeShapeType="1"/>
          </p:cNvCxnSpPr>
          <p:nvPr/>
        </p:nvCxnSpPr>
        <p:spPr bwMode="auto">
          <a:xfrm>
            <a:off x="8096250" y="5014914"/>
            <a:ext cx="642939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50" name="TextBox 54"/>
          <p:cNvSpPr txBox="1">
            <a:spLocks noChangeArrowheads="1"/>
          </p:cNvSpPr>
          <p:nvPr/>
        </p:nvSpPr>
        <p:spPr bwMode="auto">
          <a:xfrm>
            <a:off x="8810627" y="4862515"/>
            <a:ext cx="1357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1 MGT pair</a:t>
            </a:r>
          </a:p>
        </p:txBody>
      </p:sp>
      <p:cxnSp>
        <p:nvCxnSpPr>
          <p:cNvPr id="9251" name="Straight Connector 55"/>
          <p:cNvCxnSpPr>
            <a:cxnSpLocks noChangeShapeType="1"/>
          </p:cNvCxnSpPr>
          <p:nvPr/>
        </p:nvCxnSpPr>
        <p:spPr bwMode="auto">
          <a:xfrm>
            <a:off x="8096250" y="4279901"/>
            <a:ext cx="642939" cy="1588"/>
          </a:xfrm>
          <a:prstGeom prst="line">
            <a:avLst/>
          </a:prstGeom>
          <a:noFill/>
          <a:ln w="28575" algn="ctr">
            <a:solidFill>
              <a:srgbClr val="339966"/>
            </a:solidFill>
            <a:round/>
            <a:headEnd/>
            <a:tailEnd/>
          </a:ln>
        </p:spPr>
      </p:cxnSp>
      <p:cxnSp>
        <p:nvCxnSpPr>
          <p:cNvPr id="9252" name="Straight Connector 56"/>
          <p:cNvCxnSpPr>
            <a:cxnSpLocks noChangeShapeType="1"/>
          </p:cNvCxnSpPr>
          <p:nvPr/>
        </p:nvCxnSpPr>
        <p:spPr bwMode="auto">
          <a:xfrm>
            <a:off x="8096250" y="4421190"/>
            <a:ext cx="642939" cy="1587"/>
          </a:xfrm>
          <a:prstGeom prst="line">
            <a:avLst/>
          </a:prstGeom>
          <a:noFill/>
          <a:ln w="28575" algn="ctr">
            <a:solidFill>
              <a:srgbClr val="339966"/>
            </a:solidFill>
            <a:round/>
            <a:headEnd/>
            <a:tailEnd/>
          </a:ln>
        </p:spPr>
      </p:cxnSp>
      <p:cxnSp>
        <p:nvCxnSpPr>
          <p:cNvPr id="9253" name="Straight Connector 57"/>
          <p:cNvCxnSpPr>
            <a:cxnSpLocks noChangeShapeType="1"/>
          </p:cNvCxnSpPr>
          <p:nvPr/>
        </p:nvCxnSpPr>
        <p:spPr bwMode="auto">
          <a:xfrm>
            <a:off x="8096250" y="4564065"/>
            <a:ext cx="642939" cy="1587"/>
          </a:xfrm>
          <a:prstGeom prst="line">
            <a:avLst/>
          </a:prstGeom>
          <a:noFill/>
          <a:ln w="28575" algn="ctr">
            <a:solidFill>
              <a:srgbClr val="339966"/>
            </a:solidFill>
            <a:round/>
            <a:headEnd/>
            <a:tailEnd/>
          </a:ln>
        </p:spPr>
      </p:cxnSp>
      <p:sp>
        <p:nvSpPr>
          <p:cNvPr id="9254" name="TextBox 58"/>
          <p:cNvSpPr txBox="1">
            <a:spLocks noChangeArrowheads="1"/>
          </p:cNvSpPr>
          <p:nvPr/>
        </p:nvSpPr>
        <p:spPr bwMode="auto">
          <a:xfrm>
            <a:off x="8810626" y="4149727"/>
            <a:ext cx="1071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JTAG</a:t>
            </a:r>
          </a:p>
        </p:txBody>
      </p:sp>
      <p:sp>
        <p:nvSpPr>
          <p:cNvPr id="9255" name="TextBox 59"/>
          <p:cNvSpPr txBox="1">
            <a:spLocks noChangeArrowheads="1"/>
          </p:cNvSpPr>
          <p:nvPr/>
        </p:nvSpPr>
        <p:spPr bwMode="auto">
          <a:xfrm>
            <a:off x="8810625" y="4292602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I</a:t>
            </a:r>
            <a:r>
              <a:rPr lang="en-US" sz="1200" baseline="30000"/>
              <a:t>2</a:t>
            </a:r>
            <a:r>
              <a:rPr lang="en-US" sz="1200"/>
              <a:t>C</a:t>
            </a:r>
          </a:p>
        </p:txBody>
      </p:sp>
      <p:sp>
        <p:nvSpPr>
          <p:cNvPr id="9256" name="TextBox 60"/>
          <p:cNvSpPr txBox="1">
            <a:spLocks noChangeArrowheads="1"/>
          </p:cNvSpPr>
          <p:nvPr/>
        </p:nvSpPr>
        <p:spPr bwMode="auto">
          <a:xfrm>
            <a:off x="8810625" y="4435477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Clocks</a:t>
            </a:r>
          </a:p>
        </p:txBody>
      </p:sp>
      <p:sp>
        <p:nvSpPr>
          <p:cNvPr id="9257" name="Rounded Rectangle 61"/>
          <p:cNvSpPr>
            <a:spLocks noChangeArrowheads="1"/>
          </p:cNvSpPr>
          <p:nvPr/>
        </p:nvSpPr>
        <p:spPr bwMode="auto">
          <a:xfrm>
            <a:off x="7667627" y="1504950"/>
            <a:ext cx="428625" cy="171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b="1"/>
              <a:t>HPC</a:t>
            </a:r>
          </a:p>
        </p:txBody>
      </p:sp>
      <p:cxnSp>
        <p:nvCxnSpPr>
          <p:cNvPr id="9258" name="Straight Connector 29"/>
          <p:cNvCxnSpPr>
            <a:cxnSpLocks noChangeShapeType="1"/>
          </p:cNvCxnSpPr>
          <p:nvPr/>
        </p:nvCxnSpPr>
        <p:spPr bwMode="auto">
          <a:xfrm>
            <a:off x="8096250" y="2219325"/>
            <a:ext cx="642939" cy="1588"/>
          </a:xfrm>
          <a:prstGeom prst="line">
            <a:avLst/>
          </a:prstGeom>
          <a:noFill/>
          <a:ln w="28575" algn="ctr">
            <a:solidFill>
              <a:srgbClr val="339966"/>
            </a:solidFill>
            <a:round/>
            <a:headEnd/>
            <a:tailEnd/>
          </a:ln>
        </p:spPr>
      </p:cxnSp>
      <p:sp>
        <p:nvSpPr>
          <p:cNvPr id="9259" name="TextBox 32"/>
          <p:cNvSpPr txBox="1">
            <a:spLocks noChangeArrowheads="1"/>
          </p:cNvSpPr>
          <p:nvPr/>
        </p:nvSpPr>
        <p:spPr bwMode="auto">
          <a:xfrm>
            <a:off x="8810627" y="2076452"/>
            <a:ext cx="1214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Power</a:t>
            </a:r>
          </a:p>
        </p:txBody>
      </p:sp>
      <p:cxnSp>
        <p:nvCxnSpPr>
          <p:cNvPr id="9260" name="Straight Connector 29"/>
          <p:cNvCxnSpPr>
            <a:cxnSpLocks noChangeShapeType="1"/>
          </p:cNvCxnSpPr>
          <p:nvPr/>
        </p:nvCxnSpPr>
        <p:spPr bwMode="auto">
          <a:xfrm>
            <a:off x="8096250" y="4157664"/>
            <a:ext cx="642939" cy="1587"/>
          </a:xfrm>
          <a:prstGeom prst="line">
            <a:avLst/>
          </a:prstGeom>
          <a:noFill/>
          <a:ln w="28575" algn="ctr">
            <a:solidFill>
              <a:srgbClr val="339966"/>
            </a:solidFill>
            <a:round/>
            <a:headEnd/>
            <a:tailEnd/>
          </a:ln>
        </p:spPr>
      </p:cxnSp>
      <p:sp>
        <p:nvSpPr>
          <p:cNvPr id="9261" name="TextBox 32"/>
          <p:cNvSpPr txBox="1">
            <a:spLocks noChangeArrowheads="1"/>
          </p:cNvSpPr>
          <p:nvPr/>
        </p:nvSpPr>
        <p:spPr bwMode="auto">
          <a:xfrm>
            <a:off x="8810627" y="4014790"/>
            <a:ext cx="1214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Power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Comparison, XMC vs. FMC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362202"/>
            <a:ext cx="3048000" cy="688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XMC: 75x150 mm</a:t>
            </a:r>
          </a:p>
        </p:txBody>
      </p:sp>
      <p:pic>
        <p:nvPicPr>
          <p:cNvPr id="10244" name="Picture 4" descr="fmc_pmc_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1414" y="1524000"/>
            <a:ext cx="41163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81200" y="4343402"/>
            <a:ext cx="3124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spcBef>
                <a:spcPct val="20000"/>
              </a:spcBef>
            </a:pPr>
            <a:r>
              <a:rPr lang="en-US" sz="2000" b="1" dirty="0"/>
              <a:t>FMC: 69x76.5 mm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fm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97" b="12720"/>
          <a:stretch>
            <a:fillRect/>
          </a:stretch>
        </p:blipFill>
        <p:spPr bwMode="auto">
          <a:xfrm>
            <a:off x="2133600" y="2049463"/>
            <a:ext cx="77724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439738"/>
            <a:ext cx="8229600" cy="855662"/>
          </a:xfrm>
          <a:noFill/>
        </p:spPr>
        <p:txBody>
          <a:bodyPr/>
          <a:lstStyle/>
          <a:p>
            <a:pPr eaLnBrk="1" hangingPunct="1"/>
            <a:r>
              <a:rPr lang="en-US"/>
              <a:t>FMC on a 6U card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2003427" y="1357315"/>
            <a:ext cx="2797175" cy="700087"/>
          </a:xfrm>
          <a:noFill/>
        </p:spPr>
        <p:txBody>
          <a:bodyPr/>
          <a:lstStyle/>
          <a:p>
            <a:pPr eaLnBrk="1" hangingPunct="1"/>
            <a:r>
              <a:rPr lang="en-US"/>
              <a:t>One…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FMC">
  <a:themeElements>
    <a:clrScheme name="VITA">
      <a:dk1>
        <a:srgbClr val="000000"/>
      </a:dk1>
      <a:lt1>
        <a:sysClr val="window" lastClr="FFFFFF"/>
      </a:lt1>
      <a:dk2>
        <a:srgbClr val="2A5582"/>
      </a:dk2>
      <a:lt2>
        <a:srgbClr val="CCCCCC"/>
      </a:lt2>
      <a:accent1>
        <a:srgbClr val="CC6600"/>
      </a:accent1>
      <a:accent2>
        <a:srgbClr val="9B9B9B"/>
      </a:accent2>
      <a:accent3>
        <a:srgbClr val="666666"/>
      </a:accent3>
      <a:accent4>
        <a:srgbClr val="C80A02"/>
      </a:accent4>
      <a:accent5>
        <a:srgbClr val="C8B664"/>
      </a:accent5>
      <a:accent6>
        <a:srgbClr val="2C2D6E"/>
      </a:accent6>
      <a:hlink>
        <a:srgbClr val="EC7D23"/>
      </a:hlink>
      <a:folHlink>
        <a:srgbClr val="7C4E26"/>
      </a:folHlink>
    </a:clrScheme>
    <a:fontScheme name="V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6255</TotalTime>
  <Words>735</Words>
  <Application>Microsoft Office PowerPoint</Application>
  <PresentationFormat>Widescreen</PresentationFormat>
  <Paragraphs>275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7</vt:i4>
      </vt:variant>
    </vt:vector>
  </HeadingPairs>
  <TitlesOfParts>
    <vt:vector size="30" baseType="lpstr">
      <vt:lpstr>Arial</vt:lpstr>
      <vt:lpstr>Arial Narrow</vt:lpstr>
      <vt:lpstr>Calibri</vt:lpstr>
      <vt:lpstr>Wingdings</vt:lpstr>
      <vt:lpstr>FMC</vt:lpstr>
      <vt:lpstr>Flexible I/O in a Rigid World   </vt:lpstr>
      <vt:lpstr>FPGA Mezzanine Card (FMC)</vt:lpstr>
      <vt:lpstr>The Problem</vt:lpstr>
      <vt:lpstr>The Solution</vt:lpstr>
      <vt:lpstr>The Solution</vt:lpstr>
      <vt:lpstr>New I/O module standard:  FMC – FPGA Mezzanine Card (VITA 57) </vt:lpstr>
      <vt:lpstr>FMC – FPGA Mezzanine Card (VITA-57)</vt:lpstr>
      <vt:lpstr>Comparison, XMC vs. FMC</vt:lpstr>
      <vt:lpstr>FMC on a 6U card</vt:lpstr>
      <vt:lpstr>FMC Carrier Example with one FMC site</vt:lpstr>
      <vt:lpstr>FMC on a 6U card</vt:lpstr>
      <vt:lpstr>FMC Carrier Example with two FMC sites</vt:lpstr>
      <vt:lpstr>FMC on a 6U card</vt:lpstr>
      <vt:lpstr>Functions suitable for FMC</vt:lpstr>
      <vt:lpstr>So now there are two I/O module formats</vt:lpstr>
      <vt:lpstr>Sample Products</vt:lpstr>
      <vt:lpstr>FMC Suppliers</vt:lpstr>
      <vt:lpstr>For more information</vt:lpstr>
      <vt:lpstr>Themis</vt:lpstr>
      <vt:lpstr>VPX Elevator Pitch</vt:lpstr>
      <vt:lpstr>Jurgen</vt:lpstr>
      <vt:lpstr>VXS Elevator Pitch</vt:lpstr>
      <vt:lpstr>VXS Overview</vt:lpstr>
      <vt:lpstr>Tyco</vt:lpstr>
      <vt:lpstr>JEDEC</vt:lpstr>
    </vt:vector>
  </TitlesOfParts>
  <Company>Embedify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Gipper</dc:creator>
  <cp:lastModifiedBy>Jerry Gipper</cp:lastModifiedBy>
  <cp:revision>622</cp:revision>
  <cp:lastPrinted>2011-03-03T18:21:08Z</cp:lastPrinted>
  <dcterms:created xsi:type="dcterms:W3CDTF">2009-03-23T22:43:00Z</dcterms:created>
  <dcterms:modified xsi:type="dcterms:W3CDTF">2016-06-29T22:08:38Z</dcterms:modified>
</cp:coreProperties>
</file>