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9" r:id="rId1"/>
  </p:sldMasterIdLst>
  <p:notesMasterIdLst>
    <p:notesMasterId r:id="rId19"/>
  </p:notesMasterIdLst>
  <p:handoutMasterIdLst>
    <p:handoutMasterId r:id="rId20"/>
  </p:handoutMasterIdLst>
  <p:sldIdLst>
    <p:sldId id="257" r:id="rId2"/>
    <p:sldId id="281" r:id="rId3"/>
    <p:sldId id="282" r:id="rId4"/>
    <p:sldId id="261" r:id="rId5"/>
    <p:sldId id="264" r:id="rId6"/>
    <p:sldId id="283" r:id="rId7"/>
    <p:sldId id="288" r:id="rId8"/>
    <p:sldId id="284" r:id="rId9"/>
    <p:sldId id="294" r:id="rId10"/>
    <p:sldId id="289" r:id="rId11"/>
    <p:sldId id="292" r:id="rId12"/>
    <p:sldId id="291" r:id="rId13"/>
    <p:sldId id="285" r:id="rId14"/>
    <p:sldId id="286" r:id="rId15"/>
    <p:sldId id="287" r:id="rId16"/>
    <p:sldId id="290" r:id="rId17"/>
    <p:sldId id="293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6" userDrawn="1">
          <p15:clr>
            <a:srgbClr val="A4A3A4"/>
          </p15:clr>
        </p15:guide>
        <p15:guide id="7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00"/>
    <a:srgbClr val="F3C300"/>
    <a:srgbClr val="0D0D0D"/>
    <a:srgbClr val="FF4C00"/>
    <a:srgbClr val="000000"/>
    <a:srgbClr val="F2F2F2"/>
    <a:srgbClr val="FFFFFF"/>
    <a:srgbClr val="262626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78" autoAdjust="0"/>
    <p:restoredTop sz="93891" autoAdjust="0"/>
  </p:normalViewPr>
  <p:slideViewPr>
    <p:cSldViewPr snapToGrid="0" snapToObjects="1" showGuides="1">
      <p:cViewPr varScale="1">
        <p:scale>
          <a:sx n="83" d="100"/>
          <a:sy n="83" d="100"/>
        </p:scale>
        <p:origin x="312" y="53"/>
      </p:cViewPr>
      <p:guideLst>
        <p:guide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C11055-7951-8A4C-BDC9-050FC97F1EE2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9D0168D-8C96-FE49-80EE-7CA870971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5286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2C2B58C-931E-2F48-B082-B37E086C4899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F8BA5D8-792A-6F4F-8F0A-7E9FB7BE2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64507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100000">
              <a:schemeClr val="tx1">
                <a:lumMod val="95000"/>
                <a:alpha val="85000"/>
              </a:schemeClr>
            </a:gs>
            <a:gs pos="0">
              <a:schemeClr val="tx1">
                <a:lumMod val="95000"/>
                <a:alpha val="85000"/>
              </a:schemeClr>
            </a:gs>
            <a:gs pos="5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08"/>
          <a:stretch/>
        </p:blipFill>
        <p:spPr>
          <a:xfrm rot="5400000" flipH="1">
            <a:off x="3363154" y="-1980106"/>
            <a:ext cx="5446644" cy="12254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5368009" cy="6882471"/>
          </a:xfrm>
          <a:prstGeom prst="rect">
            <a:avLst/>
          </a:prstGeom>
        </p:spPr>
      </p:pic>
      <p:pic>
        <p:nvPicPr>
          <p:cNvPr id="6" name="Picture 5"/>
          <p:cNvPicPr preferRelativeResize="0"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1112" y="422072"/>
            <a:ext cx="2060172" cy="596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7986" y="1367005"/>
            <a:ext cx="8591720" cy="1581683"/>
          </a:xfrm>
        </p:spPr>
        <p:txBody>
          <a:bodyPr anchor="b">
            <a:normAutofit/>
          </a:bodyPr>
          <a:lstStyle>
            <a:lvl1pPr algn="r">
              <a:lnSpc>
                <a:spcPts val="5000"/>
              </a:lnSpc>
              <a:defRPr sz="4800" b="0" i="0" baseline="0">
                <a:solidFill>
                  <a:schemeClr val="bg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1273" y="2856006"/>
            <a:ext cx="8543206" cy="548235"/>
          </a:xfrm>
        </p:spPr>
        <p:txBody>
          <a:bodyPr>
            <a:normAutofit/>
          </a:bodyPr>
          <a:lstStyle>
            <a:lvl1pPr marL="0" indent="0" algn="r">
              <a:buNone/>
              <a:defRPr sz="180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3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>
          <a:gsLst>
            <a:gs pos="97000">
              <a:schemeClr val="tx1">
                <a:lumMod val="95000"/>
                <a:alpha val="0"/>
              </a:schemeClr>
            </a:gs>
            <a:gs pos="2000">
              <a:schemeClr val="tx1">
                <a:lumMod val="49000"/>
                <a:lumOff val="51000"/>
                <a:alpha val="7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1800" y="6213513"/>
            <a:ext cx="1181100" cy="34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2693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gradFill>
          <a:gsLst>
            <a:gs pos="100000">
              <a:schemeClr val="tx1">
                <a:lumMod val="95000"/>
                <a:alpha val="85000"/>
              </a:schemeClr>
            </a:gs>
            <a:gs pos="2000">
              <a:schemeClr val="tx1">
                <a:lumMod val="95000"/>
                <a:alpha val="85000"/>
              </a:schemeClr>
            </a:gs>
            <a:gs pos="5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5368009" cy="68824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53"/>
          <a:stretch/>
        </p:blipFill>
        <p:spPr>
          <a:xfrm rot="5400000" flipH="1">
            <a:off x="2777759" y="-2674773"/>
            <a:ext cx="6755013" cy="1234440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57150" y="5741234"/>
            <a:ext cx="12280561" cy="113175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1800" y="6205362"/>
            <a:ext cx="1190413" cy="344894"/>
          </a:xfrm>
          <a:prstGeom prst="rect">
            <a:avLst/>
          </a:prstGeom>
        </p:spPr>
      </p:pic>
    </p:spTree>
    <p:extLst/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gradFill>
          <a:gsLst>
            <a:gs pos="100000">
              <a:srgbClr val="0D0D0D"/>
            </a:gs>
            <a:gs pos="2000">
              <a:schemeClr val="bg1">
                <a:lumMod val="98000"/>
                <a:lumOff val="2000"/>
              </a:schemeClr>
            </a:gs>
            <a:gs pos="50000">
              <a:srgbClr val="0D0D0D">
                <a:alpha val="76000"/>
                <a:lumMod val="38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5368009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53"/>
          <a:stretch/>
        </p:blipFill>
        <p:spPr>
          <a:xfrm rot="5400000" flipH="1">
            <a:off x="2777759" y="-2674773"/>
            <a:ext cx="6755013" cy="12344401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-14990" y="5741234"/>
            <a:ext cx="12230237" cy="113175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1800" y="6205362"/>
            <a:ext cx="1190413" cy="344894"/>
          </a:xfrm>
          <a:prstGeom prst="rect">
            <a:avLst/>
          </a:prstGeom>
        </p:spPr>
      </p:pic>
    </p:spTree>
    <p:extLst/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gradFill>
          <a:gsLst>
            <a:gs pos="100000">
              <a:srgbClr val="0D0D0D"/>
            </a:gs>
            <a:gs pos="2000">
              <a:schemeClr val="bg1">
                <a:lumMod val="95000"/>
                <a:lumOff val="5000"/>
              </a:schemeClr>
            </a:gs>
            <a:gs pos="50000">
              <a:srgbClr val="0D0D0D">
                <a:lumMod val="38000"/>
                <a:alpha val="76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5368009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08"/>
          <a:stretch/>
        </p:blipFill>
        <p:spPr>
          <a:xfrm rot="5400000" flipH="1">
            <a:off x="3364513" y="-1969488"/>
            <a:ext cx="5446644" cy="12224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97962" y="1386884"/>
            <a:ext cx="8591720" cy="1551865"/>
          </a:xfrm>
        </p:spPr>
        <p:txBody>
          <a:bodyPr anchor="b">
            <a:normAutofit/>
          </a:bodyPr>
          <a:lstStyle>
            <a:lvl1pPr algn="r">
              <a:lnSpc>
                <a:spcPts val="5000"/>
              </a:lnSpc>
              <a:defRPr sz="4800" b="0" i="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1332" y="2885823"/>
            <a:ext cx="8543206" cy="548235"/>
          </a:xfrm>
        </p:spPr>
        <p:txBody>
          <a:bodyPr>
            <a:normAutofit/>
          </a:bodyPr>
          <a:lstStyle>
            <a:lvl1pPr marL="0" indent="0" algn="r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7380" y="427553"/>
            <a:ext cx="2061972" cy="642219"/>
          </a:xfrm>
          <a:prstGeom prst="rect">
            <a:avLst/>
          </a:prstGeom>
        </p:spPr>
      </p:pic>
    </p:spTree>
    <p:extLst/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755465" y="-39756"/>
            <a:ext cx="4470397" cy="692205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 userDrawn="1"/>
        </p:nvSpPr>
        <p:spPr>
          <a:xfrm>
            <a:off x="8338624" y="0"/>
            <a:ext cx="3874844" cy="6858000"/>
          </a:xfrm>
          <a:prstGeom prst="rect">
            <a:avLst/>
          </a:prstGeom>
          <a:gradFill flip="none" rotWithShape="1">
            <a:gsLst>
              <a:gs pos="64000">
                <a:schemeClr val="bg1">
                  <a:alpha val="60000"/>
                </a:schemeClr>
              </a:gs>
              <a:gs pos="5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8570" y="365761"/>
            <a:ext cx="10128078" cy="941605"/>
          </a:xfrm>
        </p:spPr>
        <p:txBody>
          <a:bodyPr anchor="ctr">
            <a:normAutofit/>
          </a:bodyPr>
          <a:lstStyle>
            <a:lvl1pPr>
              <a:defRPr sz="4000" b="1" i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545" y="1408185"/>
            <a:ext cx="10111409" cy="41714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1800" y="6213513"/>
            <a:ext cx="1181100" cy="34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90910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 rot="5400000" flipH="1">
            <a:off x="3516606" y="-1808363"/>
            <a:ext cx="6758986" cy="10671314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 rot="5400000">
            <a:off x="3513581" y="-1844518"/>
            <a:ext cx="5230903" cy="12205447"/>
          </a:xfrm>
          <a:prstGeom prst="rect">
            <a:avLst/>
          </a:prstGeom>
          <a:gradFill flip="none" rotWithShape="1">
            <a:gsLst>
              <a:gs pos="64000">
                <a:schemeClr val="bg1">
                  <a:alpha val="50000"/>
                </a:schemeClr>
              </a:gs>
              <a:gs pos="5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68569" y="365761"/>
            <a:ext cx="10196461" cy="941605"/>
          </a:xfrm>
        </p:spPr>
        <p:txBody>
          <a:bodyPr>
            <a:normAutofit/>
          </a:bodyPr>
          <a:lstStyle>
            <a:lvl1pPr>
              <a:defRPr sz="4000" b="1" i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85545" y="1408185"/>
            <a:ext cx="10179679" cy="41714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1800" y="6213513"/>
            <a:ext cx="1181100" cy="34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47922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3829"/>
          <a:stretch/>
        </p:blipFill>
        <p:spPr>
          <a:xfrm rot="16200000" flipH="1" flipV="1">
            <a:off x="2599881" y="-2599882"/>
            <a:ext cx="6992238" cy="12192001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 rot="5400000" flipH="1" flipV="1">
            <a:off x="3938741" y="-3957377"/>
            <a:ext cx="4301068" cy="12205447"/>
          </a:xfrm>
          <a:prstGeom prst="rect">
            <a:avLst/>
          </a:prstGeom>
          <a:gradFill flip="none" rotWithShape="1">
            <a:gsLst>
              <a:gs pos="64000">
                <a:schemeClr val="bg1">
                  <a:alpha val="48000"/>
                </a:schemeClr>
              </a:gs>
              <a:gs pos="5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68569" y="365761"/>
            <a:ext cx="10314307" cy="941605"/>
          </a:xfrm>
        </p:spPr>
        <p:txBody>
          <a:bodyPr>
            <a:normAutofit/>
          </a:bodyPr>
          <a:lstStyle>
            <a:lvl1pPr>
              <a:defRPr sz="4000" b="1" i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85545" y="1408185"/>
            <a:ext cx="10297331" cy="41714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1800" y="6213513"/>
            <a:ext cx="1181100" cy="34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38645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748838" y="-33130"/>
            <a:ext cx="4470397" cy="6915425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 userDrawn="1"/>
        </p:nvSpPr>
        <p:spPr>
          <a:xfrm>
            <a:off x="8343660" y="0"/>
            <a:ext cx="3874844" cy="6858000"/>
          </a:xfrm>
          <a:prstGeom prst="rect">
            <a:avLst/>
          </a:prstGeom>
          <a:gradFill flip="none" rotWithShape="1">
            <a:gsLst>
              <a:gs pos="64000">
                <a:schemeClr val="bg1">
                  <a:alpha val="50000"/>
                </a:schemeClr>
              </a:gs>
              <a:gs pos="5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8569" y="365761"/>
            <a:ext cx="10215579" cy="941605"/>
          </a:xfrm>
        </p:spPr>
        <p:txBody>
          <a:bodyPr>
            <a:normAutofit/>
          </a:bodyPr>
          <a:lstStyle>
            <a:lvl1pPr>
              <a:defRPr sz="4000" b="1" i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545" y="1401560"/>
            <a:ext cx="10198765" cy="4073850"/>
          </a:xfrm>
        </p:spPr>
        <p:txBody>
          <a:bodyPr/>
          <a:lstStyle>
            <a:lvl1pPr marL="171450" indent="-171450">
              <a:buClr>
                <a:schemeClr val="tx1">
                  <a:lumMod val="65000"/>
                  <a:lumOff val="35000"/>
                </a:schemeClr>
              </a:buClr>
              <a:buFont typeface="Arial" charset="0"/>
              <a:buChar char="•"/>
              <a:tabLst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/>
          <p:nvPr/>
        </p:nvSpPr>
        <p:spPr>
          <a:xfrm>
            <a:off x="-24492" y="5932269"/>
            <a:ext cx="12262894" cy="925732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  <a:alpha val="90000"/>
                </a:schemeClr>
              </a:gs>
              <a:gs pos="51000">
                <a:schemeClr val="tx1">
                  <a:lumMod val="85000"/>
                  <a:lumOff val="15000"/>
                  <a:alpha val="85000"/>
                </a:schemeClr>
              </a:gs>
              <a:gs pos="100000">
                <a:schemeClr val="tx1">
                  <a:lumMod val="95000"/>
                  <a:lumOff val="5000"/>
                  <a:alpha val="90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1800" y="6205362"/>
            <a:ext cx="1190413" cy="34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8287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865" t="1972" r="15659" b="6027"/>
          <a:stretch/>
        </p:blipFill>
        <p:spPr>
          <a:xfrm>
            <a:off x="0" y="-16987"/>
            <a:ext cx="12192000" cy="687498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604563" y="365763"/>
            <a:ext cx="10349951" cy="734907"/>
          </a:xfrm>
        </p:spPr>
        <p:txBody>
          <a:bodyPr>
            <a:normAutofit/>
          </a:bodyPr>
          <a:lstStyle>
            <a:lvl1pPr>
              <a:defRPr sz="4200" b="1" i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1800" y="6213513"/>
            <a:ext cx="1181100" cy="342196"/>
          </a:xfrm>
          <a:prstGeom prst="rect">
            <a:avLst/>
          </a:prstGeom>
        </p:spPr>
      </p:pic>
    </p:spTree>
    <p:extLst/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gradFill>
          <a:gsLst>
            <a:gs pos="100000">
              <a:schemeClr val="tx1">
                <a:lumMod val="95000"/>
                <a:lumOff val="5000"/>
              </a:schemeClr>
            </a:gs>
            <a:gs pos="2000">
              <a:schemeClr val="tx1">
                <a:lumMod val="95000"/>
                <a:lumOff val="5000"/>
              </a:schemeClr>
            </a:gs>
            <a:gs pos="50000">
              <a:schemeClr val="bg1">
                <a:lumMod val="2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865" t="1972" r="15659" b="6027"/>
          <a:stretch/>
        </p:blipFill>
        <p:spPr>
          <a:xfrm>
            <a:off x="-21600" y="0"/>
            <a:ext cx="12240000" cy="687498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604563" y="365763"/>
            <a:ext cx="10349951" cy="734907"/>
          </a:xfrm>
        </p:spPr>
        <p:txBody>
          <a:bodyPr>
            <a:normAutofit/>
          </a:bodyPr>
          <a:lstStyle>
            <a:lvl1pPr>
              <a:defRPr sz="4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1800" y="6205362"/>
            <a:ext cx="1190413" cy="344894"/>
          </a:xfrm>
          <a:prstGeom prst="rect">
            <a:avLst/>
          </a:prstGeom>
        </p:spPr>
      </p:pic>
    </p:spTree>
    <p:extLst/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865" t="1972" r="15659" b="6027"/>
          <a:stretch/>
        </p:blipFill>
        <p:spPr>
          <a:xfrm>
            <a:off x="-3785" y="8510"/>
            <a:ext cx="12219511" cy="6874987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24493" y="4972915"/>
            <a:ext cx="12231958" cy="1908808"/>
          </a:xfrm>
          <a:prstGeom prst="rect">
            <a:avLst/>
          </a:prstGeom>
          <a:solidFill>
            <a:srgbClr val="0D0D0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1800" y="6205362"/>
            <a:ext cx="1190413" cy="3448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4" cstate="hqprint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2754" y="4971141"/>
            <a:ext cx="10451940" cy="176254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39517" y="5299549"/>
            <a:ext cx="9713091" cy="73490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374120" y="6070365"/>
            <a:ext cx="8543206" cy="378264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1914" y="483706"/>
            <a:ext cx="9842599" cy="1008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8890" y="1550510"/>
            <a:ext cx="9825623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823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10" r:id="rId2"/>
    <p:sldLayoutId id="2147483901" r:id="rId3"/>
    <p:sldLayoutId id="2147483909" r:id="rId4"/>
    <p:sldLayoutId id="2147483908" r:id="rId5"/>
    <p:sldLayoutId id="2147483902" r:id="rId6"/>
    <p:sldLayoutId id="2147483911" r:id="rId7"/>
    <p:sldLayoutId id="2147483912" r:id="rId8"/>
    <p:sldLayoutId id="2147483913" r:id="rId9"/>
    <p:sldLayoutId id="2147483907" r:id="rId10"/>
    <p:sldLayoutId id="2147483914" r:id="rId11"/>
    <p:sldLayoutId id="214748391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cap="all" spc="-50" baseline="0">
          <a:solidFill>
            <a:schemeClr val="tx1">
              <a:lumMod val="75000"/>
              <a:lumOff val="25000"/>
            </a:schemeClr>
          </a:solidFill>
          <a:latin typeface="Calibri" charset="0"/>
          <a:ea typeface="Calibri" charset="0"/>
          <a:cs typeface="Calibri" charset="0"/>
        </a:defRPr>
      </a:lvl1pPr>
    </p:titleStyle>
    <p:bodyStyle>
      <a:lvl1pPr marL="0" indent="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None/>
        <a:defRPr sz="1800" b="0" i="0" kern="1200" spc="10" baseline="0">
          <a:solidFill>
            <a:schemeClr val="tx1">
              <a:lumMod val="75000"/>
              <a:lumOff val="25000"/>
            </a:schemeClr>
          </a:solidFill>
          <a:latin typeface="Calibri Light" charset="0"/>
          <a:ea typeface="Calibri Light" charset="0"/>
          <a:cs typeface="Calibri Light" charset="0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tx1">
            <a:lumMod val="50000"/>
            <a:lumOff val="50000"/>
          </a:schemeClr>
        </a:buClr>
        <a:buSzPct val="80000"/>
        <a:buFont typeface="AppleSymbols" charset="0"/>
        <a:buChar char="⎼"/>
        <a:defRPr sz="1600" b="0" i="0" kern="1200">
          <a:solidFill>
            <a:schemeClr val="tx1">
              <a:lumMod val="75000"/>
              <a:lumOff val="25000"/>
            </a:schemeClr>
          </a:solidFill>
          <a:latin typeface="Calibri Light" charset="0"/>
          <a:ea typeface="Calibri Light" charset="0"/>
          <a:cs typeface="Calibri Light" charset="0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tx1">
            <a:lumMod val="50000"/>
            <a:lumOff val="50000"/>
          </a:schemeClr>
        </a:buClr>
        <a:buSzPct val="75000"/>
        <a:buFont typeface="AppleSymbols" charset="0"/>
        <a:buChar char="⎼"/>
        <a:defRPr sz="1400" b="0" i="0" kern="1200">
          <a:solidFill>
            <a:schemeClr val="tx1">
              <a:lumMod val="75000"/>
              <a:lumOff val="25000"/>
            </a:schemeClr>
          </a:solidFill>
          <a:latin typeface="Calibri Light" charset="0"/>
          <a:ea typeface="Calibri Light" charset="0"/>
          <a:cs typeface="Calibri Light" charset="0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39697" y="1038688"/>
            <a:ext cx="11558725" cy="1644127"/>
          </a:xfrm>
        </p:spPr>
        <p:txBody>
          <a:bodyPr anchor="ctr">
            <a:normAutofit fontScale="9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6600" dirty="0">
                <a:solidFill>
                  <a:schemeClr val="bg1"/>
                </a:solidFill>
              </a:rPr>
              <a:t>VITA 57.4 FMC+ Tutorial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358531" y="2010888"/>
            <a:ext cx="7439891" cy="1343854"/>
          </a:xfrm>
        </p:spPr>
        <p:txBody>
          <a:bodyPr anchor="ctr"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Dylan Lang</a:t>
            </a:r>
          </a:p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Dylan.Lang@Samtec.com</a:t>
            </a:r>
          </a:p>
        </p:txBody>
      </p:sp>
    </p:spTree>
    <p:extLst>
      <p:ext uri="{BB962C8B-B14F-4D97-AF65-F5344CB8AC3E}">
        <p14:creationId xmlns:p14="http://schemas.microsoft.com/office/powerpoint/2010/main" val="1077935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2EE47-0C4B-4282-A431-39FA49BE4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Fmc</a:t>
            </a:r>
            <a:r>
              <a:rPr lang="en-US" dirty="0"/>
              <a:t>+ regions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71105-3BAB-4A89-9A5F-0ADC72E47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3600" y="1625928"/>
            <a:ext cx="4821382" cy="4171477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Regions 1 &amp; 2 – Present on air-cooled carrier cards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Regions 2 &amp; 3 -  Present on ruggedized conduction cooled carrier cards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Regions 1-3 – Present on ruggedized conduction cooled carrier cards needing Region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Regions 1-4 – Present when the optional HSPCe connector area is needed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04561C-4F3C-4EA9-9DBE-BF04DEBE9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69" y="5579662"/>
            <a:ext cx="2362817" cy="1167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343109-DC9F-49C5-AF8E-3570FC09BFB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68569" y="1625928"/>
            <a:ext cx="5814695" cy="403415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5B5A43E-AD23-4107-A561-483CC6B5BB6E}"/>
              </a:ext>
            </a:extLst>
          </p:cNvPr>
          <p:cNvCxnSpPr>
            <a:cxnSpLocks/>
          </p:cNvCxnSpPr>
          <p:nvPr/>
        </p:nvCxnSpPr>
        <p:spPr>
          <a:xfrm flipH="1">
            <a:off x="4579392" y="1394691"/>
            <a:ext cx="206888" cy="896445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6967A9F-5234-4CE1-A92A-845180EB8D8B}"/>
              </a:ext>
            </a:extLst>
          </p:cNvPr>
          <p:cNvCxnSpPr>
            <a:cxnSpLocks/>
          </p:cNvCxnSpPr>
          <p:nvPr/>
        </p:nvCxnSpPr>
        <p:spPr>
          <a:xfrm flipH="1">
            <a:off x="5772728" y="1382583"/>
            <a:ext cx="710536" cy="1523434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7A954FC-84B1-48B9-B271-C17F692D538A}"/>
              </a:ext>
            </a:extLst>
          </p:cNvPr>
          <p:cNvSpPr txBox="1"/>
          <p:nvPr/>
        </p:nvSpPr>
        <p:spPr>
          <a:xfrm>
            <a:off x="3990109" y="1013251"/>
            <a:ext cx="2105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cs typeface="Calibri Light" charset="0"/>
              </a:rPr>
              <a:t>HSPC Connector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FDE5B2-74ED-4D4C-8A3D-EAA6C7A760CF}"/>
              </a:ext>
            </a:extLst>
          </p:cNvPr>
          <p:cNvSpPr txBox="1"/>
          <p:nvPr/>
        </p:nvSpPr>
        <p:spPr>
          <a:xfrm>
            <a:off x="5772727" y="1013251"/>
            <a:ext cx="2105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cs typeface="Calibri Light" charset="0"/>
              </a:rPr>
              <a:t>HSPCe Connector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9EC292E-25EC-4F12-9CBC-29A99BBBA590}"/>
              </a:ext>
            </a:extLst>
          </p:cNvPr>
          <p:cNvCxnSpPr>
            <a:cxnSpLocks/>
          </p:cNvCxnSpPr>
          <p:nvPr/>
        </p:nvCxnSpPr>
        <p:spPr>
          <a:xfrm flipH="1" flipV="1">
            <a:off x="5052290" y="5232074"/>
            <a:ext cx="258619" cy="671354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340D015-3D45-47CB-AC7B-D06B58AD570A}"/>
              </a:ext>
            </a:extLst>
          </p:cNvPr>
          <p:cNvSpPr txBox="1"/>
          <p:nvPr/>
        </p:nvSpPr>
        <p:spPr>
          <a:xfrm>
            <a:off x="4377373" y="5864352"/>
            <a:ext cx="2105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cs typeface="Calibri Light" charset="0"/>
              </a:rPr>
              <a:t>Conduction Cooled Thermal Interface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7D5FF23-00CF-422D-A934-45A64B0A10C8}"/>
              </a:ext>
            </a:extLst>
          </p:cNvPr>
          <p:cNvSpPr/>
          <p:nvPr/>
        </p:nvSpPr>
        <p:spPr>
          <a:xfrm>
            <a:off x="1144154" y="2614305"/>
            <a:ext cx="1887232" cy="2197840"/>
          </a:xfrm>
          <a:prstGeom prst="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10" dirty="0">
                <a:solidFill>
                  <a:schemeClr val="bg1"/>
                </a:solidFill>
                <a:latin typeface="Calibri Light" charset="0"/>
                <a:cs typeface="Calibri Light" charset="0"/>
              </a:rPr>
              <a:t>IO Area</a:t>
            </a:r>
          </a:p>
          <a:p>
            <a:pPr algn="ctr"/>
            <a:r>
              <a:rPr lang="en-US" spc="10" dirty="0">
                <a:solidFill>
                  <a:schemeClr val="bg1"/>
                </a:solidFill>
                <a:latin typeface="Calibri Light" charset="0"/>
                <a:cs typeface="Calibri Light" charset="0"/>
              </a:rPr>
              <a:t>31 mm x</a:t>
            </a:r>
          </a:p>
          <a:p>
            <a:pPr algn="ctr"/>
            <a:r>
              <a:rPr lang="en-US" spc="10" dirty="0">
                <a:solidFill>
                  <a:schemeClr val="bg1"/>
                </a:solidFill>
                <a:latin typeface="Calibri Light" charset="0"/>
                <a:cs typeface="Calibri Light" charset="0"/>
              </a:rPr>
              <a:t>50 mm</a:t>
            </a:r>
          </a:p>
        </p:txBody>
      </p:sp>
    </p:spTree>
    <p:extLst>
      <p:ext uri="{BB962C8B-B14F-4D97-AF65-F5344CB8AC3E}">
        <p14:creationId xmlns:p14="http://schemas.microsoft.com/office/powerpoint/2010/main" val="2049904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649E9-F267-422E-85F0-EFF824A99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Backwards compatibility with </a:t>
            </a:r>
            <a:r>
              <a:rPr lang="en-US" dirty="0" err="1"/>
              <a:t>fmc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4725A-853A-4DA6-A867-D0262358D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Mechanically and electrically, FMC+ carriers are backwards compatible with FMC mezzanines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10x40 male FMC connector accepted by 14x40 female FMC+ connector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Allows for greater flexibility and support of legacy designs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Provides speeds of up to 10Gbps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49EEF2-3815-4C6A-AA85-41881A708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69" y="5579662"/>
            <a:ext cx="2362817" cy="1167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74E7D5-8109-4053-B1E4-EF336CE76FC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1" y="3828456"/>
            <a:ext cx="4643340" cy="1626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7FE964-45DD-47CA-9381-69BD8B1692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970" y="3943516"/>
            <a:ext cx="4643340" cy="1353315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EFB574BE-F32D-45C1-A974-1E5B1D195214}"/>
              </a:ext>
            </a:extLst>
          </p:cNvPr>
          <p:cNvSpPr/>
          <p:nvPr/>
        </p:nvSpPr>
        <p:spPr>
          <a:xfrm>
            <a:off x="5275406" y="4367117"/>
            <a:ext cx="760807" cy="45188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62614A-9997-45F1-8A5E-FC4090AF2435}"/>
              </a:ext>
            </a:extLst>
          </p:cNvPr>
          <p:cNvSpPr txBox="1"/>
          <p:nvPr/>
        </p:nvSpPr>
        <p:spPr>
          <a:xfrm>
            <a:off x="1477818" y="3121891"/>
            <a:ext cx="2964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cs typeface="Calibri Light" charset="0"/>
              </a:rPr>
              <a:t>10x40 FMC HPC Male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0BE478-D5F6-439C-951F-935A533F1B21}"/>
              </a:ext>
            </a:extLst>
          </p:cNvPr>
          <p:cNvSpPr txBox="1"/>
          <p:nvPr/>
        </p:nvSpPr>
        <p:spPr>
          <a:xfrm>
            <a:off x="6935234" y="3121891"/>
            <a:ext cx="2964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cs typeface="Calibri Light" charset="0"/>
              </a:rPr>
              <a:t>14x40 FMC+ HSPC Female</a:t>
            </a:r>
          </a:p>
        </p:txBody>
      </p:sp>
    </p:spTree>
    <p:extLst>
      <p:ext uri="{BB962C8B-B14F-4D97-AF65-F5344CB8AC3E}">
        <p14:creationId xmlns:p14="http://schemas.microsoft.com/office/powerpoint/2010/main" val="3059468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4DAD706-8A7C-4CB3-A4E1-5D177DE92B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188365" y="1135147"/>
            <a:ext cx="4018734" cy="5357092"/>
          </a:xfrm>
          <a:prstGeom prst="rect">
            <a:avLst/>
          </a:prstGeom>
          <a:ln w="9525"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973D0D-2817-48DB-BD96-56D51F664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FMC+/AMC Carrier compatibility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58E5E-193E-4C6E-8978-6E4A8466E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545" y="1357775"/>
            <a:ext cx="3600128" cy="4171477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FMC+ defines two stack heights, 8.5mm and 10mm, which can be applied to VITA and AMC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VITA applications allow for a minimum stack height of 8.5mm and a maximum of 10mm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To accommodate AMC applications, clearance areas at the front and rear ends of Side 2 of the mezzanine have been lowered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06C378-8FA0-4836-97D0-B2AF4EBE1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569" y="5579662"/>
            <a:ext cx="2362817" cy="116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758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364DF-8B80-4ED8-90C8-8C42B0A8D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BC1FC-9610-43B4-8EC6-699BB40D4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181" y="1991802"/>
            <a:ext cx="4588419" cy="3462700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FMC+ primarily adopted by two parties: FPGA Developers and VITA hardware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FMC+ technologies expanding beyond ADC/DAC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Optical, RF, and DSP configurations being released or in development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Gaining deeper interest in COTS market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FMC+ Community being formed, to include discussions regarding marketing, technical advancements, and product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Any parties interested in FMC/FMC+ should apply (vita.com/</a:t>
            </a:r>
            <a:r>
              <a:rPr lang="en-US" dirty="0" err="1"/>
              <a:t>fmc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F6F2DE-9938-40C8-AC01-5CB728347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69" y="5579662"/>
            <a:ext cx="2362817" cy="116723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207A79-D5CC-4DB9-B8E7-EFD8FF00DA17}"/>
              </a:ext>
            </a:extLst>
          </p:cNvPr>
          <p:cNvSpPr txBox="1">
            <a:spLocks/>
          </p:cNvSpPr>
          <p:nvPr/>
        </p:nvSpPr>
        <p:spPr>
          <a:xfrm>
            <a:off x="668569" y="1160663"/>
            <a:ext cx="4249738" cy="495043"/>
          </a:xfrm>
          <a:prstGeom prst="rect">
            <a:avLst/>
          </a:prstGeom>
          <a:solidFill>
            <a:schemeClr val="tx2"/>
          </a:solidFill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1800" b="0" i="0" kern="1200" spc="1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ppleSymbols" charset="0"/>
              <a:buChar char="⎼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50000"/>
                  <a:lumOff val="50000"/>
                </a:schemeClr>
              </a:buClr>
              <a:buSzPct val="75000"/>
              <a:buFont typeface="AppleSymbols" charset="0"/>
              <a:buChar char="⎼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bg1"/>
                </a:solidFill>
              </a:rPr>
              <a:t>Expanding Ecosystem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83FB029-FE19-432B-BA85-42E4EE07E563}"/>
              </a:ext>
            </a:extLst>
          </p:cNvPr>
          <p:cNvSpPr txBox="1">
            <a:spLocks/>
          </p:cNvSpPr>
          <p:nvPr/>
        </p:nvSpPr>
        <p:spPr>
          <a:xfrm>
            <a:off x="7273695" y="1168784"/>
            <a:ext cx="4249738" cy="495043"/>
          </a:xfrm>
          <a:prstGeom prst="rect">
            <a:avLst/>
          </a:prstGeom>
          <a:solidFill>
            <a:srgbClr val="FF9933"/>
          </a:solidFill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1800" b="0" i="0" kern="1200" spc="1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ppleSymbols" charset="0"/>
              <a:buChar char="⎼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50000"/>
                  <a:lumOff val="50000"/>
                </a:schemeClr>
              </a:buClr>
              <a:buSzPct val="75000"/>
              <a:buFont typeface="AppleSymbols" charset="0"/>
              <a:buChar char="⎼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bg1"/>
                </a:solidFill>
              </a:rPr>
              <a:t>FMC Community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DED8B9D-2EA1-4CFE-BB7E-E5EEC631DBC6}"/>
              </a:ext>
            </a:extLst>
          </p:cNvPr>
          <p:cNvSpPr txBox="1">
            <a:spLocks/>
          </p:cNvSpPr>
          <p:nvPr/>
        </p:nvSpPr>
        <p:spPr>
          <a:xfrm>
            <a:off x="7010402" y="1991801"/>
            <a:ext cx="2718389" cy="41714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1800" b="0" i="0" kern="1200" spc="1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ppleSymbols" charset="0"/>
              <a:buChar char="⎼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50000"/>
                  <a:lumOff val="50000"/>
                </a:schemeClr>
              </a:buClr>
              <a:buSzPct val="75000"/>
              <a:buFont typeface="AppleSymbols" charset="0"/>
              <a:buChar char="⎼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400" dirty="0"/>
              <a:t>Abaco Systems</a:t>
            </a: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400" dirty="0"/>
              <a:t>Alpha Data Parallel Systems</a:t>
            </a: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400" dirty="0"/>
              <a:t>Annapolis Micro Systems, Inc</a:t>
            </a: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400" dirty="0" err="1"/>
              <a:t>ApisSys</a:t>
            </a:r>
            <a:r>
              <a:rPr lang="en-US" sz="1400" dirty="0"/>
              <a:t> SAS</a:t>
            </a: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400" dirty="0" err="1"/>
              <a:t>Atrenne</a:t>
            </a:r>
            <a:r>
              <a:rPr lang="en-US" sz="1400" dirty="0"/>
              <a:t> Computing Solutions</a:t>
            </a: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400" dirty="0" err="1"/>
              <a:t>BittWare</a:t>
            </a:r>
            <a:r>
              <a:rPr lang="en-US" sz="1400" dirty="0"/>
              <a:t>, Inc.</a:t>
            </a: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400" dirty="0"/>
              <a:t>Curtiss-Wright</a:t>
            </a: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400" dirty="0"/>
              <a:t>Faster Technology</a:t>
            </a: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400" dirty="0"/>
              <a:t>Intel Corporation</a:t>
            </a: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400" dirty="0"/>
              <a:t>Interface Concept</a:t>
            </a: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400" dirty="0"/>
              <a:t>Mercury Systems, Inc.</a:t>
            </a:r>
          </a:p>
          <a:p>
            <a:pPr>
              <a:lnSpc>
                <a:spcPct val="100000"/>
              </a:lnSpc>
            </a:pPr>
            <a:endParaRPr lang="en-US" sz="14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65CB7C0-0468-4B4B-BE03-7BBB6269C742}"/>
              </a:ext>
            </a:extLst>
          </p:cNvPr>
          <p:cNvSpPr txBox="1">
            <a:spLocks/>
          </p:cNvSpPr>
          <p:nvPr/>
        </p:nvSpPr>
        <p:spPr>
          <a:xfrm>
            <a:off x="9505835" y="1991800"/>
            <a:ext cx="2718389" cy="41714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1800" b="0" i="0" kern="1200" spc="1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ppleSymbols" charset="0"/>
              <a:buChar char="⎼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50000"/>
                  <a:lumOff val="50000"/>
                </a:schemeClr>
              </a:buClr>
              <a:buSzPct val="75000"/>
              <a:buFont typeface="AppleSymbols" charset="0"/>
              <a:buChar char="⎼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400" dirty="0" err="1"/>
              <a:t>Nutaq</a:t>
            </a:r>
            <a:endParaRPr lang="en-US" sz="1400" dirty="0"/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400" dirty="0" err="1"/>
              <a:t>Pentek</a:t>
            </a:r>
            <a:r>
              <a:rPr lang="en-US" sz="1400" dirty="0"/>
              <a:t>, Inc.	</a:t>
            </a: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400" dirty="0"/>
              <a:t>Parsec</a:t>
            </a: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400" dirty="0" err="1"/>
              <a:t>ReFLEX</a:t>
            </a:r>
            <a:r>
              <a:rPr lang="en-US" sz="1400" dirty="0"/>
              <a:t> CES</a:t>
            </a: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400" dirty="0"/>
              <a:t>Samtec</a:t>
            </a: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400" dirty="0"/>
              <a:t>Talent Technology Co., Ltd.</a:t>
            </a: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400" dirty="0"/>
              <a:t>TechwaY</a:t>
            </a: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400" dirty="0"/>
              <a:t>Tokyo Electron Device Ltd.</a:t>
            </a: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400" dirty="0" err="1"/>
              <a:t>VadaTech</a:t>
            </a:r>
            <a:r>
              <a:rPr lang="en-US" sz="1400" dirty="0"/>
              <a:t> Inc.</a:t>
            </a: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400" dirty="0"/>
              <a:t>Xilinx</a:t>
            </a: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85144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637D1-28EC-45FA-AB86-5D23B070F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group history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72C787-73B3-4FF0-BE70-B9251F452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69" y="5579662"/>
            <a:ext cx="2362817" cy="11672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DB7760-465C-4D0A-80C4-C6351B978FEA}"/>
              </a:ext>
            </a:extLst>
          </p:cNvPr>
          <p:cNvSpPr txBox="1"/>
          <p:nvPr/>
        </p:nvSpPr>
        <p:spPr>
          <a:xfrm>
            <a:off x="868218" y="1191491"/>
            <a:ext cx="1044632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cs typeface="Calibri Light" charset="0"/>
              </a:rPr>
              <a:t>Initial work started in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cs typeface="Calibri Light" charset="0"/>
              </a:rPr>
              <a:t>ANSI Ratification in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cs typeface="Calibri Light" charset="0"/>
              </a:rPr>
              <a:t>To update in 2023 per ANSI specification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cs typeface="Calibri Light" charset="0"/>
              </a:rPr>
              <a:t>New dot specifications underway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cs typeface="Calibri Light" charset="0"/>
              </a:rPr>
              <a:t>VITA 57.5 – Physical Tools to Aid in FMC+ Development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cs typeface="Calibri Light" charset="0"/>
              </a:rPr>
              <a:t>To include cable assemblies, loopback cards, and standoffs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4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cs typeface="Calibri Light" charset="0"/>
              </a:rPr>
              <a:t>VITA 57.1/57.4 Synergy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sz="24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cs typeface="Calibri Light" charset="0"/>
              </a:rPr>
              <a:t>Currently, VITA 57.1 is undergoing its 5-year ANSI revision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sz="24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cs typeface="Calibri Light" charset="0"/>
              </a:rPr>
              <a:t>Improved Figures and signal context to improve agreement between VITA 57.1 FMC/VITA 57.4 FMC+ specifications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sz="24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charset="0"/>
                <a:cs typeface="Calibri Light" charset="0"/>
              </a:rPr>
              <a:t>Bundled as one Standard on vita.com</a:t>
            </a:r>
          </a:p>
        </p:txBody>
      </p:sp>
    </p:spTree>
    <p:extLst>
      <p:ext uri="{BB962C8B-B14F-4D97-AF65-F5344CB8AC3E}">
        <p14:creationId xmlns:p14="http://schemas.microsoft.com/office/powerpoint/2010/main" val="1065991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2B3B-582F-43D2-9EDA-52B1E2061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Vita 57.5 physical tools to aid in FMC+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8D6C6-9F6F-4E7D-9C38-B2FC65B38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Technical Work Group to begin late July/early August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Tools to include: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Loopback Cards – development tool for FPGA designers looking to test and confirm signal integrity between mezzanines and carriers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Jumper Cables – appropriate for users looking to extend FMC+ signals over distances greater than the defined 8.5mm and 10mm stack heights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Jackscrew Standoffs – useful to ease separation of FMC configurations with high-pin counts (i.e. double and triple wide FMC+ cards utilizing HSPCe)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1FF8AC-1A1C-4E4E-8015-D55FD2D75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69" y="5579662"/>
            <a:ext cx="2362817" cy="1167232"/>
          </a:xfrm>
          <a:prstGeom prst="rect">
            <a:avLst/>
          </a:prstGeom>
        </p:spPr>
      </p:pic>
      <p:pic>
        <p:nvPicPr>
          <p:cNvPr id="5" name="Picture 2" descr="http://i.opensystemsmedia.com/?w=450&amp;f=jpg&amp;q=94&amp;src=http%3A%2F%2Fvita-wp-uploads.s3.amazonaws.com%2F5b55f7e7d8dcb-FMC%252B%2Bmezzanine.jpg">
            <a:extLst>
              <a:ext uri="{FF2B5EF4-FFF2-40B4-BE49-F238E27FC236}">
                <a16:creationId xmlns:a16="http://schemas.microsoft.com/office/drawing/2014/main" id="{E01AB0BA-A3D7-4CCA-96F6-513B90A5D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69" y="3818524"/>
            <a:ext cx="2883425" cy="19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F81A35-B465-415A-8CB8-826D9B0936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4031" y="4037803"/>
            <a:ext cx="2454436" cy="2454436"/>
          </a:xfrm>
          <a:prstGeom prst="rect">
            <a:avLst/>
          </a:prstGeom>
        </p:spPr>
      </p:pic>
      <p:pic>
        <p:nvPicPr>
          <p:cNvPr id="2050" name="Picture 2" descr="Image result for samtec JSOM">
            <a:extLst>
              <a:ext uri="{FF2B5EF4-FFF2-40B4-BE49-F238E27FC236}">
                <a16:creationId xmlns:a16="http://schemas.microsoft.com/office/drawing/2014/main" id="{E41D15FC-37EF-4818-A2E1-E3FDCFFF6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328" y="3865162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356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FC51A-22A1-4D5C-80B3-2C5764A0A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C10F8-B977-4DFC-997A-536ECF8C2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FMC+ poised to see continued growth within FPGA and VITA communities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With additional I/O and higher data rates, FMC+ provides even greater flexibility for configurable FPGA I/O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New and existing adoptions of FMC+ include radio, optics, and advanced sensor/radar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With the addition of VITA 57.5 application notes, FMC family of standards will continue to prove advantageous: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Leading to a more rapid design process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Offering a cost-effective approach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Supporting more bandwidth and channels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F8F5A7-AA55-4C4D-A13F-A7548883F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69" y="5579662"/>
            <a:ext cx="2362817" cy="116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351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637D1-28EC-45FA-AB86-5D23B070F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63" y="3061546"/>
            <a:ext cx="10349951" cy="734907"/>
          </a:xfrm>
        </p:spPr>
        <p:txBody>
          <a:bodyPr>
            <a:noAutofit/>
          </a:bodyPr>
          <a:lstStyle/>
          <a:p>
            <a:pPr algn="ctr"/>
            <a:r>
              <a:rPr lang="en-US" sz="72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82950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C53EB-4F42-47AB-81CE-097A7642C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Fmc</a:t>
            </a:r>
            <a:r>
              <a:rPr lang="en-US" dirty="0"/>
              <a:t>+ abstract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709DD-E496-4A22-BDF0-498F96ABF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Backwards compatibility and expanded user I/O: </a:t>
            </a:r>
            <a:r>
              <a:rPr lang="en-US" sz="2000" b="1" dirty="0"/>
              <a:t>FMC+ extends FMC’s performance and modularity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Optical devices, serial memory, high-speed ADCs and DACs have necessitated additional Gigabit serial interfaces at speeds approaching 32 Gbps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Original FMC Standard approaching 10-year anniversary since its inception, modular form factor still widely used, however, data rate needs to increase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Modular approach to standard form factor allows for features such as AMC compatibility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Next generation FPGA mezzanine allows for compatibility with latest high performance serial devices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8A33312-EE87-41A0-B59A-679CB54F5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69" y="5579662"/>
            <a:ext cx="2362817" cy="116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546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6D504-2B38-45BE-ADF3-5EC84CD50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fmc</a:t>
            </a:r>
            <a:r>
              <a:rPr lang="en-US" dirty="0"/>
              <a:t>+?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F17B7-4FDF-4403-AD8C-DB8EE8FF0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FMC+ is a Standard expanding the performance of FMC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Expanded performance achieved using optimized pin mapping within the FMC+ connector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Faster data rates, additional I/O, and backwards compatibility</a:t>
            </a:r>
          </a:p>
          <a:p>
            <a:pPr marL="285750" lvl="1" indent="-28575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spc="10" dirty="0"/>
              <a:t>FMC+ module designed for deployment in a wide variety of applications</a:t>
            </a:r>
          </a:p>
          <a:p>
            <a:pPr marL="560070" lvl="2" indent="-285750">
              <a:buSzPct val="80000"/>
              <a:buFont typeface="Arial" panose="020B0604020202020204" pitchFamily="34" charset="0"/>
              <a:buChar char="•"/>
            </a:pPr>
            <a:r>
              <a:rPr lang="en-US" sz="1800" spc="10" dirty="0"/>
              <a:t>Most common fields are FPGA development and VITA-based hardware systems like VPX</a:t>
            </a:r>
          </a:p>
          <a:p>
            <a:pPr marL="285750" lvl="2" indent="-28575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800" spc="10" dirty="0"/>
              <a:t>Standard defines both air cooled as well as ruggedized conduction cooled versions</a:t>
            </a:r>
          </a:p>
          <a:p>
            <a:pPr marL="285750" lvl="2" indent="-28575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800" spc="10" dirty="0"/>
              <a:t>Up to triple width modules are specified to facilitate applications requiring additional carrier card bandwidth, greater space on the front panel, or a larger PCB area.</a:t>
            </a:r>
          </a:p>
          <a:p>
            <a:pPr marL="285750" lvl="2" indent="-28575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800" spc="10" dirty="0"/>
              <a:t>New high-speed connector set provides high performance computing from the mezzanine I/O to the FPGA on the carrier card</a:t>
            </a:r>
          </a:p>
          <a:p>
            <a:pPr marL="285750" lvl="2" indent="-28575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800" spc="10" dirty="0"/>
              <a:t>FMC+ minimizes design time and creates a faster time-to-market </a:t>
            </a:r>
          </a:p>
          <a:p>
            <a:pPr marL="560070" lvl="2" indent="-285750">
              <a:buSzPct val="80000"/>
              <a:buFont typeface="Arial" panose="020B0604020202020204" pitchFamily="34" charset="0"/>
              <a:buChar char="•"/>
            </a:pPr>
            <a:endParaRPr lang="en-US" sz="1800" spc="1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225B31-92FC-45F6-8EDF-4BC195833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69" y="5579662"/>
            <a:ext cx="2362817" cy="116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10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story behind </a:t>
            </a:r>
            <a:r>
              <a:rPr lang="en-US" dirty="0" err="1"/>
              <a:t>fmc</a:t>
            </a:r>
            <a:r>
              <a:rPr lang="en-US" dirty="0"/>
              <a:t>+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Field Programmable Gate Array (FPGA) technology has proven to be invaluable to embedded designers for many years.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Aid in de-risking designs by allowing engineers to modify their logic after silicon is on the board. This allows for more efficient prototyping and a faster time to market.</a:t>
            </a:r>
          </a:p>
          <a:p>
            <a:pPr marL="285750" lvl="1" indent="-28575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spc="10" dirty="0"/>
              <a:t>Such diverse flexibility proved to limit demands of end users for a specific configuration.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This was especially true in the case of COTS developers. </a:t>
            </a:r>
          </a:p>
          <a:p>
            <a:pPr marL="285750" lvl="1" indent="-28575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spc="10" dirty="0"/>
              <a:t>A modular approach to a standardized form factor was driven through VITA.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This became FMC, was ratified July 2008.</a:t>
            </a:r>
          </a:p>
          <a:p>
            <a:pPr marL="285750" lvl="1" indent="-28575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spc="10" dirty="0"/>
              <a:t>Increased data rates and fundamentals of Moore’s Law demanded an interface that could handle improved performance.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FMC+ Technical Work Group founded in 2014.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Standard ratified and published by ANSI in July 2018.</a:t>
            </a:r>
          </a:p>
          <a:p>
            <a:pPr marL="560070" lvl="2" indent="-28575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600" spc="10" dirty="0"/>
          </a:p>
          <a:p>
            <a:pPr lvl="1" indent="0">
              <a:buNone/>
            </a:pPr>
            <a:endParaRPr lang="en-US" sz="1800" spc="1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393B3A-D451-4FBE-9721-15A94CFEF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69" y="5579662"/>
            <a:ext cx="2362817" cy="116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36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Fmc</a:t>
            </a:r>
            <a:r>
              <a:rPr lang="en-US" dirty="0"/>
              <a:t>+ signals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0F5ABA-774B-4898-B662-B4E2AF3A2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69" y="5579662"/>
            <a:ext cx="2362817" cy="1167232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BE02E2C-719E-48A2-A260-5622324AD0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890461"/>
              </p:ext>
            </p:extLst>
          </p:nvPr>
        </p:nvGraphicFramePr>
        <p:xfrm>
          <a:off x="1348508" y="1092148"/>
          <a:ext cx="9606005" cy="448751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{7E9639D4-E3E2-4D34-9284-5A2195B3D0D7}</a:tableStyleId>
              </a:tblPr>
              <a:tblGrid>
                <a:gridCol w="2605551">
                  <a:extLst>
                    <a:ext uri="{9D8B030D-6E8A-4147-A177-3AD203B41FA5}">
                      <a16:colId xmlns:a16="http://schemas.microsoft.com/office/drawing/2014/main" val="2863876271"/>
                    </a:ext>
                  </a:extLst>
                </a:gridCol>
                <a:gridCol w="2197452">
                  <a:extLst>
                    <a:ext uri="{9D8B030D-6E8A-4147-A177-3AD203B41FA5}">
                      <a16:colId xmlns:a16="http://schemas.microsoft.com/office/drawing/2014/main" val="2227836318"/>
                    </a:ext>
                  </a:extLst>
                </a:gridCol>
                <a:gridCol w="2401501">
                  <a:extLst>
                    <a:ext uri="{9D8B030D-6E8A-4147-A177-3AD203B41FA5}">
                      <a16:colId xmlns:a16="http://schemas.microsoft.com/office/drawing/2014/main" val="2823782159"/>
                    </a:ext>
                  </a:extLst>
                </a:gridCol>
                <a:gridCol w="2401501">
                  <a:extLst>
                    <a:ext uri="{9D8B030D-6E8A-4147-A177-3AD203B41FA5}">
                      <a16:colId xmlns:a16="http://schemas.microsoft.com/office/drawing/2014/main" val="3522717078"/>
                    </a:ext>
                  </a:extLst>
                </a:gridCol>
              </a:tblGrid>
              <a:tr h="3205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Parameter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FMC</a:t>
                      </a:r>
                      <a:br>
                        <a:rPr lang="en-US" sz="1000" dirty="0">
                          <a:effectLst/>
                        </a:rPr>
                      </a:br>
                      <a:r>
                        <a:rPr lang="en-US" sz="1000" dirty="0">
                          <a:effectLst/>
                        </a:rPr>
                        <a:t>(VITA 57.1-2010)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FMC+/HSPC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(VITA57.4)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FMC+/HSPCe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(VITA57.4)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extLst>
                  <a:ext uri="{0D108BD9-81ED-4DB2-BD59-A6C34878D82A}">
                    <a16:rowId xmlns:a16="http://schemas.microsoft.com/office/drawing/2014/main" val="1411291551"/>
                  </a:ext>
                </a:extLst>
              </a:tr>
              <a:tr h="1602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Number of DIFF/SE I/O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80/160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80/160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80/160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extLst>
                  <a:ext uri="{0D108BD9-81ED-4DB2-BD59-A6C34878D82A}">
                    <a16:rowId xmlns:a16="http://schemas.microsoft.com/office/drawing/2014/main" val="2195199891"/>
                  </a:ext>
                </a:extLst>
              </a:tr>
              <a:tr h="1602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M2C Clocks (DIFF)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extLst>
                  <a:ext uri="{0D108BD9-81ED-4DB2-BD59-A6C34878D82A}">
                    <a16:rowId xmlns:a16="http://schemas.microsoft.com/office/drawing/2014/main" val="2462308010"/>
                  </a:ext>
                </a:extLst>
              </a:tr>
              <a:tr h="1602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Bi-Dir clocks (DIFF)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extLst>
                  <a:ext uri="{0D108BD9-81ED-4DB2-BD59-A6C34878D82A}">
                    <a16:rowId xmlns:a16="http://schemas.microsoft.com/office/drawing/2014/main" val="263935124"/>
                  </a:ext>
                </a:extLst>
              </a:tr>
              <a:tr h="1602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SYNC M2C+C2M (DIFF)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1+1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1+1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extLst>
                  <a:ext uri="{0D108BD9-81ED-4DB2-BD59-A6C34878D82A}">
                    <a16:rowId xmlns:a16="http://schemas.microsoft.com/office/drawing/2014/main" val="3343355440"/>
                  </a:ext>
                </a:extLst>
              </a:tr>
              <a:tr h="3205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REFCLK M2C+C2M (DIFF)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1+1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1+1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extLst>
                  <a:ext uri="{0D108BD9-81ED-4DB2-BD59-A6C34878D82A}">
                    <a16:rowId xmlns:a16="http://schemas.microsoft.com/office/drawing/2014/main" val="3735228579"/>
                  </a:ext>
                </a:extLst>
              </a:tr>
              <a:tr h="3205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Multi-gigabit transceivers (interfaces)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extLst>
                  <a:ext uri="{0D108BD9-81ED-4DB2-BD59-A6C34878D82A}">
                    <a16:rowId xmlns:a16="http://schemas.microsoft.com/office/drawing/2014/main" val="358969895"/>
                  </a:ext>
                </a:extLst>
              </a:tr>
              <a:tr h="1602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Gigabit reference clocks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extLst>
                  <a:ext uri="{0D108BD9-81ED-4DB2-BD59-A6C34878D82A}">
                    <a16:rowId xmlns:a16="http://schemas.microsoft.com/office/drawing/2014/main" val="1908969318"/>
                  </a:ext>
                </a:extLst>
              </a:tr>
              <a:tr h="1602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Max transceiver data rate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10Gbps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28Gbps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28Gbps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extLst>
                  <a:ext uri="{0D108BD9-81ED-4DB2-BD59-A6C34878D82A}">
                    <a16:rowId xmlns:a16="http://schemas.microsoft.com/office/drawing/2014/main" val="2820492834"/>
                  </a:ext>
                </a:extLst>
              </a:tr>
              <a:tr h="3205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I2C EEPROM capacity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2Kb (256x8)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2Kb (256x8)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32Kb+ (4K+ x8)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2Kb (256x8)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32Kb+ (4K+ x8)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extLst>
                  <a:ext uri="{0D108BD9-81ED-4DB2-BD59-A6C34878D82A}">
                    <a16:rowId xmlns:a16="http://schemas.microsoft.com/office/drawing/2014/main" val="2733264881"/>
                  </a:ext>
                </a:extLst>
              </a:tr>
              <a:tr h="3205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Max Icc for 3P3VAUX power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20mA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100mA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100mA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extLst>
                  <a:ext uri="{0D108BD9-81ED-4DB2-BD59-A6C34878D82A}">
                    <a16:rowId xmlns:a16="http://schemas.microsoft.com/office/drawing/2014/main" val="1807156130"/>
                  </a:ext>
                </a:extLst>
              </a:tr>
              <a:tr h="9616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Max Single-width 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FMC module size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(number of regions)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(5.2+71.3+7.5) x 66mm</a:t>
                      </a:r>
                      <a:br>
                        <a:rPr lang="en-US" sz="1000" dirty="0">
                          <a:effectLst/>
                        </a:rPr>
                      </a:br>
                      <a:r>
                        <a:rPr lang="en-US" sz="1000" dirty="0">
                          <a:effectLst/>
                        </a:rPr>
                        <a:t>(3 regions)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(5.2+73.3+5.5) x 66mm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(3 regions)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or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(5.2+73.3+5.5+10) x 66mm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(4 regions)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(5.2+73.3+5.5+10) x 66mm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(4 regions)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extLst>
                  <a:ext uri="{0D108BD9-81ED-4DB2-BD59-A6C34878D82A}">
                    <a16:rowId xmlns:a16="http://schemas.microsoft.com/office/drawing/2014/main" val="1017846860"/>
                  </a:ext>
                </a:extLst>
              </a:tr>
              <a:tr h="1602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Max power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10W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10W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10W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extLst>
                  <a:ext uri="{0D108BD9-81ED-4DB2-BD59-A6C34878D82A}">
                    <a16:rowId xmlns:a16="http://schemas.microsoft.com/office/drawing/2014/main" val="541125339"/>
                  </a:ext>
                </a:extLst>
              </a:tr>
              <a:tr h="3205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GA + JTAG + PowerGood + InstallID pins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2+5+2+1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2+5+2+2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2+5+2+3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extLst>
                  <a:ext uri="{0D108BD9-81ED-4DB2-BD59-A6C34878D82A}">
                    <a16:rowId xmlns:a16="http://schemas.microsoft.com/office/drawing/2014/main" val="1512099991"/>
                  </a:ext>
                </a:extLst>
              </a:tr>
              <a:tr h="1602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Reserved pins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extLst>
                  <a:ext uri="{0D108BD9-81ED-4DB2-BD59-A6C34878D82A}">
                    <a16:rowId xmlns:a16="http://schemas.microsoft.com/office/drawing/2014/main" val="3214192536"/>
                  </a:ext>
                </a:extLst>
              </a:tr>
              <a:tr h="3205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Connector pins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(number of connectors)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10x40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(1)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14x40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(1)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14x40 + 4x20</a:t>
                      </a:r>
                      <a:br>
                        <a:rPr lang="en-US" sz="1000" dirty="0">
                          <a:effectLst/>
                        </a:rPr>
                      </a:br>
                      <a:r>
                        <a:rPr lang="en-US" sz="1000" dirty="0">
                          <a:effectLst/>
                        </a:rPr>
                        <a:t>(2)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extLst>
                  <a:ext uri="{0D108BD9-81ED-4DB2-BD59-A6C34878D82A}">
                    <a16:rowId xmlns:a16="http://schemas.microsoft.com/office/drawing/2014/main" val="1792995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6018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41BB9-E24E-4586-A8A7-BA8AFACB1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Fmc</a:t>
            </a:r>
            <a:r>
              <a:rPr lang="en-US" dirty="0"/>
              <a:t>+ connector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1456B-D0C1-4B17-8F2A-E6D40110E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546" y="1348569"/>
            <a:ext cx="4422164" cy="4171477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FMC+ defines Samtec SeaRay HSPC (High Serial Pin Count) connector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14x40 configuration yielding 560 pins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Increases multi-gigabit interfaces from 10 to 24 MGTs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Multi-gigabit interface data rates up to 28Gbaud in each direction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A3A096-AA74-4A36-B5C5-DC51BDA18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69" y="5579662"/>
            <a:ext cx="2362817" cy="1167232"/>
          </a:xfrm>
          <a:prstGeom prst="rect">
            <a:avLst/>
          </a:prstGeom>
        </p:spPr>
      </p:pic>
      <p:pic>
        <p:nvPicPr>
          <p:cNvPr id="1026" name="Picture 2" descr="fmc-asp-184330-01_asp-184329-01-samtec">
            <a:extLst>
              <a:ext uri="{FF2B5EF4-FFF2-40B4-BE49-F238E27FC236}">
                <a16:creationId xmlns:a16="http://schemas.microsoft.com/office/drawing/2014/main" id="{79F56F81-ED90-4DF0-ADE9-0EFA328B3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42882"/>
            <a:ext cx="3574473" cy="237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008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41BB9-E24E-4586-A8A7-BA8AFACB1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 extension connector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1456B-D0C1-4B17-8F2A-E6D40110E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FMC+ also specifies an optional HSPCe (High Serial Pin Count extension) connector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4x20 array yielding an additional 80 pins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Supports up to 8 additional multi-gigabit interfaces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Utilizing both HSPC and HSPCe enables support of 32 multi-gigabit interfaces with up to 896 Gbps over 32 channels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8666BC-F23A-4ABC-AE96-D5495BF97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69" y="5579662"/>
            <a:ext cx="2362817" cy="116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767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2EE47-0C4B-4282-A431-39FA49BE4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FMC+ HSPC pinout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A457DB-B14F-47B9-AFD3-CE7A46A4F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69" y="5579662"/>
            <a:ext cx="2362817" cy="1167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6880EE-C61B-4185-88EA-81A18FC28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71" y="1043285"/>
            <a:ext cx="10942857" cy="47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773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2EE47-0C4B-4282-A431-39FA49BE4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FMC+ HSPCe pinout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A457DB-B14F-47B9-AFD3-CE7A46A4F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69" y="5579662"/>
            <a:ext cx="2362817" cy="1167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6880EE-C61B-4185-88EA-81A18FC28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006" y="1135649"/>
            <a:ext cx="5357987" cy="47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408007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SAMTEC SOLUTION BLOCKS2">
      <a:dk1>
        <a:srgbClr val="000000"/>
      </a:dk1>
      <a:lt1>
        <a:srgbClr val="FFFFFF"/>
      </a:lt1>
      <a:dk2>
        <a:srgbClr val="282828"/>
      </a:dk2>
      <a:lt2>
        <a:srgbClr val="FEFFFF"/>
      </a:lt2>
      <a:accent1>
        <a:srgbClr val="004272"/>
      </a:accent1>
      <a:accent2>
        <a:srgbClr val="AF2027"/>
      </a:accent2>
      <a:accent3>
        <a:srgbClr val="402162"/>
      </a:accent3>
      <a:accent4>
        <a:srgbClr val="61873E"/>
      </a:accent4>
      <a:accent5>
        <a:srgbClr val="E7AA28"/>
      </a:accent5>
      <a:accent6>
        <a:srgbClr val="E05D29"/>
      </a:accent6>
      <a:hlink>
        <a:srgbClr val="FF7000"/>
      </a:hlink>
      <a:folHlink>
        <a:srgbClr val="797979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MTEC WIDESCREEN TEMPLATE 2016&amp;2017" id="{39151763-3F4E-FC48-A3E1-1456DF196FCC}" vid="{B189EE1C-97E0-E84D-8F22-065B303903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SAMTEC WIDESCREEN TEMPLATE 2016&amp;2017</Template>
  <TotalTime>14221</TotalTime>
  <Words>1187</Words>
  <Application>Microsoft Office PowerPoint</Application>
  <PresentationFormat>Widescreen</PresentationFormat>
  <Paragraphs>184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AppleSymbols</vt:lpstr>
      <vt:lpstr>Arial</vt:lpstr>
      <vt:lpstr>Calibri</vt:lpstr>
      <vt:lpstr>Calibri Light</vt:lpstr>
      <vt:lpstr>Century Schoolbook</vt:lpstr>
      <vt:lpstr>Times New Roman</vt:lpstr>
      <vt:lpstr>Wingdings 2</vt:lpstr>
      <vt:lpstr>View</vt:lpstr>
      <vt:lpstr>VITA 57.4 FMC+ Tutorial  </vt:lpstr>
      <vt:lpstr>Fmc+ abstract</vt:lpstr>
      <vt:lpstr>What is fmc+?</vt:lpstr>
      <vt:lpstr>The story behind fmc+</vt:lpstr>
      <vt:lpstr>Fmc+ signals</vt:lpstr>
      <vt:lpstr>Fmc+ connector</vt:lpstr>
      <vt:lpstr>Optional extension connector</vt:lpstr>
      <vt:lpstr>FMC+ HSPC pinout</vt:lpstr>
      <vt:lpstr>FMC+ HSPCe pinout</vt:lpstr>
      <vt:lpstr>Fmc+ regions</vt:lpstr>
      <vt:lpstr>Backwards compatibility with fmc</vt:lpstr>
      <vt:lpstr>FMC+/AMC Carrier compatibility </vt:lpstr>
      <vt:lpstr>ecosystem</vt:lpstr>
      <vt:lpstr>Working group history</vt:lpstr>
      <vt:lpstr>Vita 57.5 physical tools to aid in FMC+ development</vt:lpstr>
      <vt:lpstr>summary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Dylan Lang</cp:lastModifiedBy>
  <cp:revision>143</cp:revision>
  <cp:lastPrinted>2017-09-21T15:37:20Z</cp:lastPrinted>
  <dcterms:created xsi:type="dcterms:W3CDTF">2016-10-24T19:44:02Z</dcterms:created>
  <dcterms:modified xsi:type="dcterms:W3CDTF">2018-09-28T13:26:13Z</dcterms:modified>
</cp:coreProperties>
</file>