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media/image81.jpg" ContentType="image/jpg"/>
  <Override PartName="/ppt/media/image82.jpg" ContentType="image/jpg"/>
  <Override PartName="/ppt/media/image83.jpg" ContentType="image/jpg"/>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2"/>
  </p:notesMasterIdLst>
  <p:sldIdLst>
    <p:sldId id="256" r:id="rId2"/>
    <p:sldId id="374" r:id="rId3"/>
    <p:sldId id="342" r:id="rId4"/>
    <p:sldId id="343" r:id="rId5"/>
    <p:sldId id="371" r:id="rId6"/>
    <p:sldId id="372" r:id="rId7"/>
    <p:sldId id="373" r:id="rId8"/>
    <p:sldId id="368" r:id="rId9"/>
    <p:sldId id="369" r:id="rId10"/>
    <p:sldId id="370" r:id="rId11"/>
    <p:sldId id="291" r:id="rId12"/>
    <p:sldId id="297" r:id="rId13"/>
    <p:sldId id="290" r:id="rId14"/>
    <p:sldId id="285" r:id="rId15"/>
    <p:sldId id="264" r:id="rId16"/>
    <p:sldId id="295" r:id="rId17"/>
    <p:sldId id="265" r:id="rId18"/>
    <p:sldId id="292" r:id="rId19"/>
    <p:sldId id="641" r:id="rId20"/>
    <p:sldId id="286" r:id="rId21"/>
    <p:sldId id="294" r:id="rId22"/>
    <p:sldId id="262" r:id="rId23"/>
    <p:sldId id="362" r:id="rId24"/>
    <p:sldId id="363" r:id="rId25"/>
    <p:sldId id="364" r:id="rId26"/>
    <p:sldId id="365" r:id="rId27"/>
    <p:sldId id="366" r:id="rId28"/>
    <p:sldId id="298" r:id="rId29"/>
    <p:sldId id="299" r:id="rId30"/>
    <p:sldId id="367" r:id="rId31"/>
    <p:sldId id="381" r:id="rId32"/>
    <p:sldId id="276" r:id="rId33"/>
    <p:sldId id="300" r:id="rId34"/>
    <p:sldId id="351" r:id="rId35"/>
    <p:sldId id="269" r:id="rId36"/>
    <p:sldId id="301" r:id="rId37"/>
    <p:sldId id="393" r:id="rId38"/>
    <p:sldId id="401" r:id="rId39"/>
    <p:sldId id="302" r:id="rId40"/>
    <p:sldId id="382" r:id="rId41"/>
    <p:sldId id="400" r:id="rId42"/>
    <p:sldId id="303" r:id="rId43"/>
    <p:sldId id="304" r:id="rId44"/>
    <p:sldId id="305" r:id="rId45"/>
    <p:sldId id="394" r:id="rId46"/>
    <p:sldId id="395" r:id="rId47"/>
    <p:sldId id="380" r:id="rId48"/>
    <p:sldId id="376" r:id="rId49"/>
    <p:sldId id="377" r:id="rId50"/>
    <p:sldId id="378" r:id="rId51"/>
    <p:sldId id="379" r:id="rId52"/>
    <p:sldId id="308" r:id="rId53"/>
    <p:sldId id="309" r:id="rId54"/>
    <p:sldId id="310" r:id="rId55"/>
    <p:sldId id="311" r:id="rId56"/>
    <p:sldId id="312" r:id="rId57"/>
    <p:sldId id="313" r:id="rId58"/>
    <p:sldId id="314" r:id="rId59"/>
    <p:sldId id="315" r:id="rId60"/>
    <p:sldId id="278" r:id="rId61"/>
    <p:sldId id="318" r:id="rId62"/>
    <p:sldId id="316" r:id="rId63"/>
    <p:sldId id="317" r:id="rId64"/>
    <p:sldId id="319" r:id="rId65"/>
    <p:sldId id="320" r:id="rId66"/>
    <p:sldId id="321" r:id="rId67"/>
    <p:sldId id="323" r:id="rId68"/>
    <p:sldId id="383" r:id="rId69"/>
    <p:sldId id="322" r:id="rId70"/>
    <p:sldId id="341" r:id="rId71"/>
    <p:sldId id="397" r:id="rId72"/>
    <p:sldId id="324" r:id="rId73"/>
    <p:sldId id="396" r:id="rId74"/>
    <p:sldId id="325" r:id="rId75"/>
    <p:sldId id="392" r:id="rId76"/>
    <p:sldId id="389" r:id="rId77"/>
    <p:sldId id="398" r:id="rId78"/>
    <p:sldId id="356" r:id="rId79"/>
    <p:sldId id="357" r:id="rId80"/>
    <p:sldId id="390" r:id="rId81"/>
    <p:sldId id="391" r:id="rId82"/>
    <p:sldId id="326" r:id="rId83"/>
    <p:sldId id="358" r:id="rId84"/>
    <p:sldId id="327" r:id="rId85"/>
    <p:sldId id="340" r:id="rId86"/>
    <p:sldId id="355" r:id="rId87"/>
    <p:sldId id="328" r:id="rId88"/>
    <p:sldId id="329" r:id="rId89"/>
    <p:sldId id="361" r:id="rId90"/>
    <p:sldId id="330" r:id="rId91"/>
    <p:sldId id="331" r:id="rId92"/>
    <p:sldId id="388" r:id="rId93"/>
    <p:sldId id="402" r:id="rId94"/>
    <p:sldId id="359" r:id="rId95"/>
    <p:sldId id="403" r:id="rId96"/>
    <p:sldId id="637" r:id="rId97"/>
    <p:sldId id="638" r:id="rId98"/>
    <p:sldId id="387" r:id="rId99"/>
    <p:sldId id="639" r:id="rId100"/>
    <p:sldId id="640" r:id="rId101"/>
    <p:sldId id="333" r:id="rId102"/>
    <p:sldId id="636" r:id="rId103"/>
    <p:sldId id="634" r:id="rId104"/>
    <p:sldId id="635" r:id="rId105"/>
    <p:sldId id="616" r:id="rId106"/>
    <p:sldId id="336" r:id="rId107"/>
    <p:sldId id="352" r:id="rId108"/>
    <p:sldId id="353" r:id="rId109"/>
    <p:sldId id="354" r:id="rId110"/>
    <p:sldId id="283" r:id="rId1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4660"/>
  </p:normalViewPr>
  <p:slideViewPr>
    <p:cSldViewPr snapToGrid="0">
      <p:cViewPr varScale="1">
        <p:scale>
          <a:sx n="114" d="100"/>
          <a:sy n="114" d="100"/>
        </p:scale>
        <p:origin x="18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_rels/data2.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42.jpg"/><Relationship Id="rId2" Type="http://schemas.openxmlformats.org/officeDocument/2006/relationships/image" Target="../media/image37.png"/><Relationship Id="rId1" Type="http://schemas.openxmlformats.org/officeDocument/2006/relationships/image" Target="../media/image36.jpg"/><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diagrams/_rels/drawing2.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41.jpg"/><Relationship Id="rId2" Type="http://schemas.openxmlformats.org/officeDocument/2006/relationships/image" Target="../media/image37.png"/><Relationship Id="rId1" Type="http://schemas.openxmlformats.org/officeDocument/2006/relationships/image" Target="../media/image36.jpg"/><Relationship Id="rId6" Type="http://schemas.openxmlformats.org/officeDocument/2006/relationships/image" Target="../media/image42.jpg"/><Relationship Id="rId5" Type="http://schemas.openxmlformats.org/officeDocument/2006/relationships/image" Target="../media/image40.jpg"/><Relationship Id="rId4" Type="http://schemas.openxmlformats.org/officeDocument/2006/relationships/image" Target="../media/image3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83D546-EA0B-49E8-BE75-EF1DB3608222}"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en-US"/>
        </a:p>
      </dgm:t>
    </dgm:pt>
    <dgm:pt modelId="{6C4D21F9-5B63-4710-919C-442DEB33A3D8}">
      <dgm:prSet phldrT="[Text]"/>
      <dgm:spPr>
        <a:solidFill>
          <a:schemeClr val="accent4">
            <a:lumMod val="75000"/>
          </a:schemeClr>
        </a:solidFill>
      </dgm:spPr>
      <dgm:t>
        <a:bodyPr/>
        <a:lstStyle/>
        <a:p>
          <a:r>
            <a:rPr lang="en-US" dirty="0"/>
            <a:t>SpaceVPX</a:t>
          </a:r>
        </a:p>
      </dgm:t>
    </dgm:pt>
    <dgm:pt modelId="{5A6B44B0-2216-4710-BCAE-0023173BEFD9}" type="parTrans" cxnId="{6E1A20C5-1931-49B8-AB85-136CA3843147}">
      <dgm:prSet/>
      <dgm:spPr/>
      <dgm:t>
        <a:bodyPr/>
        <a:lstStyle/>
        <a:p>
          <a:endParaRPr lang="en-US"/>
        </a:p>
      </dgm:t>
    </dgm:pt>
    <dgm:pt modelId="{618B4AEA-A213-4780-BCB7-906ACDB57711}" type="sibTrans" cxnId="{6E1A20C5-1931-49B8-AB85-136CA3843147}">
      <dgm:prSet/>
      <dgm:spPr/>
      <dgm:t>
        <a:bodyPr/>
        <a:lstStyle/>
        <a:p>
          <a:endParaRPr lang="en-US"/>
        </a:p>
      </dgm:t>
    </dgm:pt>
    <dgm:pt modelId="{4E9D503D-CDA3-408F-8012-67983025D4CF}">
      <dgm:prSet phldrT="[Text]" custT="1"/>
      <dgm:spPr>
        <a:solidFill>
          <a:srgbClr val="FF0000"/>
        </a:solidFill>
      </dgm:spPr>
      <dgm:t>
        <a:bodyPr/>
        <a:lstStyle/>
        <a:p>
          <a:r>
            <a:rPr lang="en-US" sz="1600" dirty="0"/>
            <a:t>SpaceVPXLite</a:t>
          </a:r>
        </a:p>
      </dgm:t>
    </dgm:pt>
    <dgm:pt modelId="{CEAB476C-2398-43D3-B6C3-CBC6D9D65309}" type="parTrans" cxnId="{8EA55939-4BE9-437E-BC82-02CE44995E73}">
      <dgm:prSet/>
      <dgm:spPr/>
      <dgm:t>
        <a:bodyPr/>
        <a:lstStyle/>
        <a:p>
          <a:endParaRPr lang="en-US"/>
        </a:p>
      </dgm:t>
    </dgm:pt>
    <dgm:pt modelId="{EB599B03-BB4A-4140-A3AC-118A35E7BFF6}" type="sibTrans" cxnId="{8EA55939-4BE9-437E-BC82-02CE44995E73}">
      <dgm:prSet/>
      <dgm:spPr/>
      <dgm:t>
        <a:bodyPr/>
        <a:lstStyle/>
        <a:p>
          <a:endParaRPr lang="en-US"/>
        </a:p>
      </dgm:t>
    </dgm:pt>
    <dgm:pt modelId="{518087D7-61E2-46CD-B0C3-2914392BABDA}">
      <dgm:prSet phldrT="[Text]"/>
      <dgm:spPr>
        <a:solidFill>
          <a:schemeClr val="accent2">
            <a:lumMod val="75000"/>
          </a:schemeClr>
        </a:solidFill>
      </dgm:spPr>
      <dgm:t>
        <a:bodyPr/>
        <a:lstStyle/>
        <a:p>
          <a:r>
            <a:rPr lang="en-US" dirty="0"/>
            <a:t>RapidIO Space Device Class</a:t>
          </a:r>
        </a:p>
      </dgm:t>
    </dgm:pt>
    <dgm:pt modelId="{87E06318-AFBD-4739-AC69-4172F0708D94}" type="parTrans" cxnId="{D413F166-706D-47C4-A4E9-C282A631F1F5}">
      <dgm:prSet/>
      <dgm:spPr/>
      <dgm:t>
        <a:bodyPr/>
        <a:lstStyle/>
        <a:p>
          <a:endParaRPr lang="en-US"/>
        </a:p>
      </dgm:t>
    </dgm:pt>
    <dgm:pt modelId="{54B007AA-604F-4B7B-9889-F4D419C0E5C5}" type="sibTrans" cxnId="{D413F166-706D-47C4-A4E9-C282A631F1F5}">
      <dgm:prSet/>
      <dgm:spPr/>
      <dgm:t>
        <a:bodyPr/>
        <a:lstStyle/>
        <a:p>
          <a:endParaRPr lang="en-US"/>
        </a:p>
      </dgm:t>
    </dgm:pt>
    <dgm:pt modelId="{B7691BAF-BB81-436B-BC80-936D416642B1}">
      <dgm:prSet phldrT="[Text]"/>
      <dgm:spPr/>
      <dgm:t>
        <a:bodyPr/>
        <a:lstStyle/>
        <a:p>
          <a:r>
            <a:rPr lang="en-US" b="1" dirty="0">
              <a:solidFill>
                <a:schemeClr val="accent1">
                  <a:lumMod val="50000"/>
                </a:schemeClr>
              </a:solidFill>
            </a:rPr>
            <a:t>The Next Generation Space Interconnect Standard</a:t>
          </a:r>
        </a:p>
      </dgm:t>
    </dgm:pt>
    <dgm:pt modelId="{DF3A4112-ADBF-4103-A53C-52006EAC4F2C}" type="parTrans" cxnId="{660B99E9-789A-4681-B88F-E7FFC3CC7425}">
      <dgm:prSet/>
      <dgm:spPr/>
      <dgm:t>
        <a:bodyPr/>
        <a:lstStyle/>
        <a:p>
          <a:endParaRPr lang="en-US"/>
        </a:p>
      </dgm:t>
    </dgm:pt>
    <dgm:pt modelId="{5695D03B-93B8-417C-BE35-6E3D11E3A7CC}" type="sibTrans" cxnId="{660B99E9-789A-4681-B88F-E7FFC3CC7425}">
      <dgm:prSet/>
      <dgm:spPr/>
      <dgm:t>
        <a:bodyPr/>
        <a:lstStyle/>
        <a:p>
          <a:endParaRPr lang="en-US"/>
        </a:p>
      </dgm:t>
    </dgm:pt>
    <dgm:pt modelId="{44D267F1-C14F-4965-B6DF-3E792AA61834}" type="pres">
      <dgm:prSet presAssocID="{9D83D546-EA0B-49E8-BE75-EF1DB3608222}" presName="Name0" presStyleCnt="0">
        <dgm:presLayoutVars>
          <dgm:chMax val="4"/>
          <dgm:resizeHandles val="exact"/>
        </dgm:presLayoutVars>
      </dgm:prSet>
      <dgm:spPr/>
    </dgm:pt>
    <dgm:pt modelId="{AEAD1E73-D9AE-4054-9533-EAFDD8CC77C7}" type="pres">
      <dgm:prSet presAssocID="{9D83D546-EA0B-49E8-BE75-EF1DB3608222}" presName="ellipse" presStyleLbl="trBgShp" presStyleIdx="0" presStyleCnt="1"/>
      <dgm:spPr/>
    </dgm:pt>
    <dgm:pt modelId="{723267A4-4A6D-4319-8D7A-5F77E7D3ACE7}" type="pres">
      <dgm:prSet presAssocID="{9D83D546-EA0B-49E8-BE75-EF1DB3608222}" presName="arrow1" presStyleLbl="fgShp" presStyleIdx="0" presStyleCnt="1" custLinFactNeighborY="-10229"/>
      <dgm:spPr>
        <a:solidFill>
          <a:srgbClr val="0070C0"/>
        </a:solidFill>
      </dgm:spPr>
    </dgm:pt>
    <dgm:pt modelId="{C788A5D9-F1DD-4EED-86DE-0E1E6402622D}" type="pres">
      <dgm:prSet presAssocID="{9D83D546-EA0B-49E8-BE75-EF1DB3608222}" presName="rectangle" presStyleLbl="revTx" presStyleIdx="0" presStyleCnt="1" custScaleX="111923" custScaleY="128412">
        <dgm:presLayoutVars>
          <dgm:bulletEnabled val="1"/>
        </dgm:presLayoutVars>
      </dgm:prSet>
      <dgm:spPr/>
    </dgm:pt>
    <dgm:pt modelId="{B43ADB5B-D662-4F5F-8534-0D31B17EFFD6}" type="pres">
      <dgm:prSet presAssocID="{4E9D503D-CDA3-408F-8012-67983025D4CF}" presName="item1" presStyleLbl="node1" presStyleIdx="0" presStyleCnt="3" custScaleX="114462" custScaleY="111288" custLinFactNeighborX="-8370" custLinFactNeighborY="1565">
        <dgm:presLayoutVars>
          <dgm:bulletEnabled val="1"/>
        </dgm:presLayoutVars>
      </dgm:prSet>
      <dgm:spPr/>
    </dgm:pt>
    <dgm:pt modelId="{3EA12374-540A-46A4-ADA2-850494A2AF64}" type="pres">
      <dgm:prSet presAssocID="{518087D7-61E2-46CD-B0C3-2914392BABDA}" presName="item2" presStyleLbl="node1" presStyleIdx="1" presStyleCnt="3" custScaleX="134299" custScaleY="120251" custLinFactNeighborY="-9666">
        <dgm:presLayoutVars>
          <dgm:bulletEnabled val="1"/>
        </dgm:presLayoutVars>
      </dgm:prSet>
      <dgm:spPr/>
    </dgm:pt>
    <dgm:pt modelId="{0A92BF7F-3C93-4894-8548-FBF8669BD2A8}" type="pres">
      <dgm:prSet presAssocID="{B7691BAF-BB81-436B-BC80-936D416642B1}" presName="item3" presStyleLbl="node1" presStyleIdx="2" presStyleCnt="3" custScaleX="115401" custScaleY="112932" custLinFactNeighborY="705">
        <dgm:presLayoutVars>
          <dgm:bulletEnabled val="1"/>
        </dgm:presLayoutVars>
      </dgm:prSet>
      <dgm:spPr/>
    </dgm:pt>
    <dgm:pt modelId="{7A62DFC4-CD83-4D26-8B17-8267E0E5AE92}" type="pres">
      <dgm:prSet presAssocID="{9D83D546-EA0B-49E8-BE75-EF1DB3608222}" presName="funnel" presStyleLbl="trAlignAcc1" presStyleIdx="0" presStyleCnt="1" custLinFactNeighborY="1010"/>
      <dgm:spPr>
        <a:solidFill>
          <a:schemeClr val="accent3">
            <a:lumMod val="40000"/>
            <a:lumOff val="60000"/>
            <a:alpha val="40000"/>
          </a:schemeClr>
        </a:solidFill>
        <a:ln>
          <a:solidFill>
            <a:srgbClr val="0070C0"/>
          </a:solidFill>
        </a:ln>
      </dgm:spPr>
    </dgm:pt>
  </dgm:ptLst>
  <dgm:cxnLst>
    <dgm:cxn modelId="{3989750D-BDDF-4A12-83C3-E644F6981C64}" type="presOf" srcId="{518087D7-61E2-46CD-B0C3-2914392BABDA}" destId="{B43ADB5B-D662-4F5F-8534-0D31B17EFFD6}" srcOrd="0" destOrd="0" presId="urn:microsoft.com/office/officeart/2005/8/layout/funnel1"/>
    <dgm:cxn modelId="{D1BC1C2D-F4DC-4B96-A77D-DAA2EE82C7EB}" type="presOf" srcId="{6C4D21F9-5B63-4710-919C-442DEB33A3D8}" destId="{0A92BF7F-3C93-4894-8548-FBF8669BD2A8}" srcOrd="0" destOrd="0" presId="urn:microsoft.com/office/officeart/2005/8/layout/funnel1"/>
    <dgm:cxn modelId="{8EA55939-4BE9-437E-BC82-02CE44995E73}" srcId="{9D83D546-EA0B-49E8-BE75-EF1DB3608222}" destId="{4E9D503D-CDA3-408F-8012-67983025D4CF}" srcOrd="1" destOrd="0" parTransId="{CEAB476C-2398-43D3-B6C3-CBC6D9D65309}" sibTransId="{EB599B03-BB4A-4140-A3AC-118A35E7BFF6}"/>
    <dgm:cxn modelId="{D413F166-706D-47C4-A4E9-C282A631F1F5}" srcId="{9D83D546-EA0B-49E8-BE75-EF1DB3608222}" destId="{518087D7-61E2-46CD-B0C3-2914392BABDA}" srcOrd="2" destOrd="0" parTransId="{87E06318-AFBD-4739-AC69-4172F0708D94}" sibTransId="{54B007AA-604F-4B7B-9889-F4D419C0E5C5}"/>
    <dgm:cxn modelId="{FDE4D39E-E8A0-48D0-AFC2-E2DE64AA4822}" type="presOf" srcId="{9D83D546-EA0B-49E8-BE75-EF1DB3608222}" destId="{44D267F1-C14F-4965-B6DF-3E792AA61834}" srcOrd="0" destOrd="0" presId="urn:microsoft.com/office/officeart/2005/8/layout/funnel1"/>
    <dgm:cxn modelId="{33DC93A7-2042-4F66-B126-F3145AB10AB4}" type="presOf" srcId="{4E9D503D-CDA3-408F-8012-67983025D4CF}" destId="{3EA12374-540A-46A4-ADA2-850494A2AF64}" srcOrd="0" destOrd="0" presId="urn:microsoft.com/office/officeart/2005/8/layout/funnel1"/>
    <dgm:cxn modelId="{A0A28DB5-7698-4818-A52C-40C6AF189D2C}" type="presOf" srcId="{B7691BAF-BB81-436B-BC80-936D416642B1}" destId="{C788A5D9-F1DD-4EED-86DE-0E1E6402622D}" srcOrd="0" destOrd="0" presId="urn:microsoft.com/office/officeart/2005/8/layout/funnel1"/>
    <dgm:cxn modelId="{6E1A20C5-1931-49B8-AB85-136CA3843147}" srcId="{9D83D546-EA0B-49E8-BE75-EF1DB3608222}" destId="{6C4D21F9-5B63-4710-919C-442DEB33A3D8}" srcOrd="0" destOrd="0" parTransId="{5A6B44B0-2216-4710-BCAE-0023173BEFD9}" sibTransId="{618B4AEA-A213-4780-BCB7-906ACDB57711}"/>
    <dgm:cxn modelId="{660B99E9-789A-4681-B88F-E7FFC3CC7425}" srcId="{9D83D546-EA0B-49E8-BE75-EF1DB3608222}" destId="{B7691BAF-BB81-436B-BC80-936D416642B1}" srcOrd="3" destOrd="0" parTransId="{DF3A4112-ADBF-4103-A53C-52006EAC4F2C}" sibTransId="{5695D03B-93B8-417C-BE35-6E3D11E3A7CC}"/>
    <dgm:cxn modelId="{9873FF76-6584-47BD-9472-726CDB97C791}" type="presParOf" srcId="{44D267F1-C14F-4965-B6DF-3E792AA61834}" destId="{AEAD1E73-D9AE-4054-9533-EAFDD8CC77C7}" srcOrd="0" destOrd="0" presId="urn:microsoft.com/office/officeart/2005/8/layout/funnel1"/>
    <dgm:cxn modelId="{622121EB-9F20-4321-AB26-57D9B055285E}" type="presParOf" srcId="{44D267F1-C14F-4965-B6DF-3E792AA61834}" destId="{723267A4-4A6D-4319-8D7A-5F77E7D3ACE7}" srcOrd="1" destOrd="0" presId="urn:microsoft.com/office/officeart/2005/8/layout/funnel1"/>
    <dgm:cxn modelId="{D33309D6-F011-4FFA-B3D7-EE1FD0183E48}" type="presParOf" srcId="{44D267F1-C14F-4965-B6DF-3E792AA61834}" destId="{C788A5D9-F1DD-4EED-86DE-0E1E6402622D}" srcOrd="2" destOrd="0" presId="urn:microsoft.com/office/officeart/2005/8/layout/funnel1"/>
    <dgm:cxn modelId="{99639CA4-2F25-4507-8929-2FBD5E99D528}" type="presParOf" srcId="{44D267F1-C14F-4965-B6DF-3E792AA61834}" destId="{B43ADB5B-D662-4F5F-8534-0D31B17EFFD6}" srcOrd="3" destOrd="0" presId="urn:microsoft.com/office/officeart/2005/8/layout/funnel1"/>
    <dgm:cxn modelId="{54DCFFE6-EB75-4921-A350-1916015A56B2}" type="presParOf" srcId="{44D267F1-C14F-4965-B6DF-3E792AA61834}" destId="{3EA12374-540A-46A4-ADA2-850494A2AF64}" srcOrd="4" destOrd="0" presId="urn:microsoft.com/office/officeart/2005/8/layout/funnel1"/>
    <dgm:cxn modelId="{32CE5794-97F2-4F5F-AED1-6D36956929B7}" type="presParOf" srcId="{44D267F1-C14F-4965-B6DF-3E792AA61834}" destId="{0A92BF7F-3C93-4894-8548-FBF8669BD2A8}" srcOrd="5" destOrd="0" presId="urn:microsoft.com/office/officeart/2005/8/layout/funnel1"/>
    <dgm:cxn modelId="{FE1E493C-6197-4D79-B434-C85FFF4605F4}" type="presParOf" srcId="{44D267F1-C14F-4965-B6DF-3E792AA61834}" destId="{7A62DFC4-CD83-4D26-8B17-8267E0E5AE92}"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FCD3C5-577E-45C3-AA61-91CA195602D0}" type="doc">
      <dgm:prSet loTypeId="urn:microsoft.com/office/officeart/2008/layout/HexagonCluster" loCatId="relationship" qsTypeId="urn:microsoft.com/office/officeart/2005/8/quickstyle/3d1" qsCatId="3D" csTypeId="urn:microsoft.com/office/officeart/2005/8/colors/colorful2" csCatId="colorful" phldr="1"/>
      <dgm:spPr/>
      <dgm:t>
        <a:bodyPr/>
        <a:lstStyle/>
        <a:p>
          <a:endParaRPr lang="en-US"/>
        </a:p>
      </dgm:t>
    </dgm:pt>
    <dgm:pt modelId="{6B401270-5A39-49E7-8C7B-07936368ABF9}">
      <dgm:prSet phldrT="[Text]"/>
      <dgm:spPr>
        <a:solidFill>
          <a:srgbClr val="00B0F0"/>
        </a:solidFill>
      </dgm:spPr>
      <dgm:t>
        <a:bodyPr/>
        <a:lstStyle/>
        <a:p>
          <a:r>
            <a:rPr lang="en-US" dirty="0"/>
            <a:t>RIO Space Device Class</a:t>
          </a:r>
        </a:p>
      </dgm:t>
    </dgm:pt>
    <dgm:pt modelId="{E02738E9-0A4C-4DDE-A9B2-78665B02139C}" type="parTrans" cxnId="{00D79639-FB49-4905-872A-D036527420D5}">
      <dgm:prSet/>
      <dgm:spPr/>
      <dgm:t>
        <a:bodyPr/>
        <a:lstStyle/>
        <a:p>
          <a:endParaRPr lang="en-US"/>
        </a:p>
      </dgm:t>
    </dgm:pt>
    <dgm:pt modelId="{C6ED4546-1386-4CE8-BDE3-9F7A1483620D}" type="sibTrans" cxnId="{00D79639-FB49-4905-872A-D036527420D5}">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dgm:spPr>
      <dgm:t>
        <a:bodyPr/>
        <a:lstStyle/>
        <a:p>
          <a:endParaRPr lang="en-US"/>
        </a:p>
      </dgm:t>
    </dgm:pt>
    <dgm:pt modelId="{D57601C1-5C99-47D0-93A1-81CDF6235652}">
      <dgm:prSet phldrT="[Text]"/>
      <dgm:spPr>
        <a:solidFill>
          <a:schemeClr val="bg2">
            <a:lumMod val="75000"/>
          </a:schemeClr>
        </a:solidFill>
      </dgm:spPr>
      <dgm:t>
        <a:bodyPr/>
        <a:lstStyle/>
        <a:p>
          <a:r>
            <a:rPr lang="en-US" dirty="0"/>
            <a:t>SpaceVPXLIte</a:t>
          </a:r>
        </a:p>
      </dgm:t>
    </dgm:pt>
    <dgm:pt modelId="{3A426300-64E4-4288-8312-602760F17E61}" type="parTrans" cxnId="{D9FC1F41-46B7-4807-961E-E7DE684127A9}">
      <dgm:prSet/>
      <dgm:spPr/>
      <dgm:t>
        <a:bodyPr/>
        <a:lstStyle/>
        <a:p>
          <a:endParaRPr lang="en-US"/>
        </a:p>
      </dgm:t>
    </dgm:pt>
    <dgm:pt modelId="{949DDA02-4483-4E3D-AE42-68B1B03463A8}" type="sibTrans" cxnId="{D9FC1F41-46B7-4807-961E-E7DE684127A9}">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dgm:spPr>
      <dgm:t>
        <a:bodyPr/>
        <a:lstStyle/>
        <a:p>
          <a:endParaRPr lang="en-US"/>
        </a:p>
      </dgm:t>
    </dgm:pt>
    <dgm:pt modelId="{649FEC04-CF66-4C93-A36C-AACDF9966EB4}">
      <dgm:prSet phldrT="[Text]"/>
      <dgm:spPr>
        <a:solidFill>
          <a:srgbClr val="0070C0"/>
        </a:solidFill>
      </dgm:spPr>
      <dgm:t>
        <a:bodyPr/>
        <a:lstStyle/>
        <a:p>
          <a:r>
            <a:rPr lang="en-US" dirty="0"/>
            <a:t>SpaceVPX</a:t>
          </a:r>
        </a:p>
      </dgm:t>
    </dgm:pt>
    <dgm:pt modelId="{59DA2165-35E5-4DA9-AD77-DD1C8933CC90}" type="parTrans" cxnId="{C1527564-E386-43C4-AB5B-9EAE107D5B94}">
      <dgm:prSet/>
      <dgm:spPr/>
      <dgm:t>
        <a:bodyPr/>
        <a:lstStyle/>
        <a:p>
          <a:endParaRPr lang="en-US"/>
        </a:p>
      </dgm:t>
    </dgm:pt>
    <dgm:pt modelId="{A0EC840F-3771-46D1-B775-40C13C778640}" type="sibTrans" cxnId="{C1527564-E386-43C4-AB5B-9EAE107D5B94}">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CBB0CF65-E42F-40F9-B530-F4ED7202F87D}">
      <dgm:prSet phldrT="[Text]"/>
      <dgm:spPr>
        <a:solidFill>
          <a:schemeClr val="bg2">
            <a:lumMod val="90000"/>
          </a:schemeClr>
        </a:solidFill>
      </dgm:spPr>
      <dgm:t>
        <a:bodyPr/>
        <a:lstStyle/>
        <a:p>
          <a:r>
            <a:rPr lang="en-US" dirty="0"/>
            <a:t>SpaceVNX</a:t>
          </a:r>
        </a:p>
      </dgm:t>
    </dgm:pt>
    <dgm:pt modelId="{D5F72D79-7865-4B1C-A69E-8F7F5D9F2CDD}" type="parTrans" cxnId="{E8D08CBF-86E9-40E9-9384-7180F95363AB}">
      <dgm:prSet/>
      <dgm:spPr/>
      <dgm:t>
        <a:bodyPr/>
        <a:lstStyle/>
        <a:p>
          <a:endParaRPr lang="en-US"/>
        </a:p>
      </dgm:t>
    </dgm:pt>
    <dgm:pt modelId="{C49CA42A-2138-4096-BF97-F05ECC226840}" type="sibTrans" cxnId="{E8D08CBF-86E9-40E9-9384-7180F95363AB}">
      <dgm:prSet/>
      <dgm:spPr>
        <a:solidFill>
          <a:srgbClr val="0070C0">
            <a:alpha val="90000"/>
          </a:srgbClr>
        </a:solidFill>
      </dgm:spPr>
      <dgm:t>
        <a:bodyPr/>
        <a:lstStyle/>
        <a:p>
          <a:endParaRPr lang="en-US"/>
        </a:p>
      </dgm:t>
    </dgm:pt>
    <dgm:pt modelId="{62C4E5F9-31F4-4B01-BDA1-FF9F0EE0850B}">
      <dgm:prSet phldrT="[Text]"/>
      <dgm:spPr>
        <a:solidFill>
          <a:schemeClr val="bg2">
            <a:lumMod val="10000"/>
          </a:schemeClr>
        </a:solidFill>
      </dgm:spPr>
      <dgm:t>
        <a:bodyPr/>
        <a:lstStyle/>
        <a:p>
          <a:r>
            <a:rPr lang="en-US" dirty="0"/>
            <a:t>High Reliability Systems</a:t>
          </a:r>
        </a:p>
      </dgm:t>
    </dgm:pt>
    <dgm:pt modelId="{ECE68DCF-79CF-4ABA-B3AE-DFA0101C2DD2}" type="parTrans" cxnId="{F1B7C9DA-0EA4-406F-8F5A-0CECCEC43F73}">
      <dgm:prSet/>
      <dgm:spPr/>
      <dgm:t>
        <a:bodyPr/>
        <a:lstStyle/>
        <a:p>
          <a:endParaRPr lang="en-US"/>
        </a:p>
      </dgm:t>
    </dgm:pt>
    <dgm:pt modelId="{E68D13B3-432F-4D83-B148-D38F74573FDC}" type="sibTrans" cxnId="{F1B7C9DA-0EA4-406F-8F5A-0CECCEC43F73}">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dgm:spPr>
      <dgm:t>
        <a:bodyPr/>
        <a:lstStyle/>
        <a:p>
          <a:endParaRPr lang="en-US"/>
        </a:p>
      </dgm:t>
    </dgm:pt>
    <dgm:pt modelId="{29B872DD-C1C2-41E2-ADA1-E77315FC1979}">
      <dgm:prSet phldrT="[Text]"/>
      <dgm:spPr>
        <a:solidFill>
          <a:schemeClr val="bg2">
            <a:lumMod val="10000"/>
          </a:schemeClr>
        </a:solidFill>
      </dgm:spPr>
      <dgm:t>
        <a:bodyPr/>
        <a:lstStyle/>
        <a:p>
          <a:r>
            <a:rPr lang="en-US" dirty="0"/>
            <a:t>SpaceFibre</a:t>
          </a:r>
        </a:p>
      </dgm:t>
    </dgm:pt>
    <dgm:pt modelId="{912A8590-A71A-48A6-9901-47887F6E060F}" type="parTrans" cxnId="{16E83710-4243-4BEF-BBAE-BC39625B1F84}">
      <dgm:prSet/>
      <dgm:spPr/>
      <dgm:t>
        <a:bodyPr/>
        <a:lstStyle/>
        <a:p>
          <a:endParaRPr lang="en-US"/>
        </a:p>
      </dgm:t>
    </dgm:pt>
    <dgm:pt modelId="{E2CF0F53-B3C2-42E2-882A-620A5A2B29D1}" type="sibTrans" cxnId="{16E83710-4243-4BEF-BBAE-BC39625B1F84}">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10000" r="-10000"/>
          </a:stretch>
        </a:blipFill>
      </dgm:spPr>
      <dgm:t>
        <a:bodyPr/>
        <a:lstStyle/>
        <a:p>
          <a:endParaRPr lang="en-US"/>
        </a:p>
      </dgm:t>
    </dgm:pt>
    <dgm:pt modelId="{FE6D5C89-D66C-423E-8D05-72CB49198356}">
      <dgm:prSet phldrT="[Text]"/>
      <dgm:spPr>
        <a:solidFill>
          <a:schemeClr val="bg2">
            <a:lumMod val="10000"/>
          </a:schemeClr>
        </a:solidFill>
      </dgm:spPr>
      <dgm:t>
        <a:bodyPr/>
        <a:lstStyle/>
        <a:p>
          <a:r>
            <a:rPr lang="en-US" dirty="0"/>
            <a:t>SpaceWire</a:t>
          </a:r>
        </a:p>
      </dgm:t>
    </dgm:pt>
    <dgm:pt modelId="{E43457B1-E8EE-49A3-83D2-46F14746E06F}" type="parTrans" cxnId="{36CE92C4-8AC4-4AE3-B733-F98E6D33843B}">
      <dgm:prSet/>
      <dgm:spPr/>
      <dgm:t>
        <a:bodyPr/>
        <a:lstStyle/>
        <a:p>
          <a:endParaRPr lang="en-US"/>
        </a:p>
      </dgm:t>
    </dgm:pt>
    <dgm:pt modelId="{9C09DD33-6084-4107-BD22-72DF81BD9A06}" type="sibTrans" cxnId="{36CE92C4-8AC4-4AE3-B733-F98E6D33843B}">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l="-15000" r="-15000"/>
          </a:stretch>
        </a:blipFill>
      </dgm:spPr>
      <dgm:t>
        <a:bodyPr/>
        <a:lstStyle/>
        <a:p>
          <a:endParaRPr lang="en-US"/>
        </a:p>
      </dgm:t>
    </dgm:pt>
    <dgm:pt modelId="{BC04BC30-28E3-448E-8361-DC43AA79A490}">
      <dgm:prSet phldrT="[Text]"/>
      <dgm:spPr>
        <a:solidFill>
          <a:schemeClr val="bg2">
            <a:lumMod val="10000"/>
          </a:schemeClr>
        </a:solidFill>
      </dgm:spPr>
      <dgm:t>
        <a:bodyPr/>
        <a:lstStyle/>
        <a:p>
          <a:endParaRPr lang="en-US" dirty="0"/>
        </a:p>
      </dgm:t>
    </dgm:pt>
    <dgm:pt modelId="{53D046C8-6436-48D0-8ECF-677A69CF6474}" type="parTrans" cxnId="{B175E37A-34CB-43BE-99B3-7BDB8CBE8E88}">
      <dgm:prSet/>
      <dgm:spPr/>
      <dgm:t>
        <a:bodyPr/>
        <a:lstStyle/>
        <a:p>
          <a:endParaRPr lang="en-US"/>
        </a:p>
      </dgm:t>
    </dgm:pt>
    <dgm:pt modelId="{701100AC-DAC9-4C58-9783-2A7717283DF3}" type="sibTrans" cxnId="{B175E37A-34CB-43BE-99B3-7BDB8CBE8E88}">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l="-30000" r="-30000"/>
          </a:stretch>
        </a:blipFill>
      </dgm:spPr>
      <dgm:t>
        <a:bodyPr/>
        <a:lstStyle/>
        <a:p>
          <a:endParaRPr lang="en-US"/>
        </a:p>
      </dgm:t>
    </dgm:pt>
    <dgm:pt modelId="{2BD90A01-8B43-4AA4-80B1-CFB89EF11365}" type="pres">
      <dgm:prSet presAssocID="{40FCD3C5-577E-45C3-AA61-91CA195602D0}" presName="Name0" presStyleCnt="0">
        <dgm:presLayoutVars>
          <dgm:chMax val="21"/>
          <dgm:chPref val="21"/>
        </dgm:presLayoutVars>
      </dgm:prSet>
      <dgm:spPr/>
    </dgm:pt>
    <dgm:pt modelId="{C999A16B-EFD1-4243-971F-A1D86261147E}" type="pres">
      <dgm:prSet presAssocID="{6B401270-5A39-49E7-8C7B-07936368ABF9}" presName="text1" presStyleCnt="0"/>
      <dgm:spPr/>
    </dgm:pt>
    <dgm:pt modelId="{087775C9-954D-450F-BCE5-7E6569097051}" type="pres">
      <dgm:prSet presAssocID="{6B401270-5A39-49E7-8C7B-07936368ABF9}" presName="textRepeatNode" presStyleLbl="alignNode1" presStyleIdx="0" presStyleCnt="8">
        <dgm:presLayoutVars>
          <dgm:chMax val="0"/>
          <dgm:chPref val="0"/>
          <dgm:bulletEnabled val="1"/>
        </dgm:presLayoutVars>
      </dgm:prSet>
      <dgm:spPr/>
    </dgm:pt>
    <dgm:pt modelId="{91F5FA57-93DB-472C-8B97-B2D9BF5FF1AE}" type="pres">
      <dgm:prSet presAssocID="{6B401270-5A39-49E7-8C7B-07936368ABF9}" presName="textaccent1" presStyleCnt="0"/>
      <dgm:spPr/>
    </dgm:pt>
    <dgm:pt modelId="{77189F1F-CB25-4D2C-9E57-3160DE81DE9F}" type="pres">
      <dgm:prSet presAssocID="{6B401270-5A39-49E7-8C7B-07936368ABF9}" presName="accentRepeatNode" presStyleLbl="solidAlignAcc1" presStyleIdx="0" presStyleCnt="16"/>
      <dgm:spPr/>
    </dgm:pt>
    <dgm:pt modelId="{7916A456-F52D-4D50-8662-641F486A34AA}" type="pres">
      <dgm:prSet presAssocID="{C6ED4546-1386-4CE8-BDE3-9F7A1483620D}" presName="image1" presStyleCnt="0"/>
      <dgm:spPr/>
    </dgm:pt>
    <dgm:pt modelId="{454E6C8B-3F4B-47BA-8A09-BDE6174EC8B9}" type="pres">
      <dgm:prSet presAssocID="{C6ED4546-1386-4CE8-BDE3-9F7A1483620D}" presName="imageRepeatNode" presStyleLbl="alignAcc1" presStyleIdx="0" presStyleCnt="8"/>
      <dgm:spPr/>
    </dgm:pt>
    <dgm:pt modelId="{074F4FB5-80BE-4644-AE6C-9AF3D1085E62}" type="pres">
      <dgm:prSet presAssocID="{C6ED4546-1386-4CE8-BDE3-9F7A1483620D}" presName="imageaccent1" presStyleCnt="0"/>
      <dgm:spPr/>
    </dgm:pt>
    <dgm:pt modelId="{1B09103E-EF2E-4C97-9280-EC8377C58811}" type="pres">
      <dgm:prSet presAssocID="{C6ED4546-1386-4CE8-BDE3-9F7A1483620D}" presName="accentRepeatNode" presStyleLbl="solidAlignAcc1" presStyleIdx="1" presStyleCnt="16"/>
      <dgm:spPr/>
    </dgm:pt>
    <dgm:pt modelId="{25A53977-D6B5-488B-957E-63BF7347EF55}" type="pres">
      <dgm:prSet presAssocID="{D57601C1-5C99-47D0-93A1-81CDF6235652}" presName="text2" presStyleCnt="0"/>
      <dgm:spPr/>
    </dgm:pt>
    <dgm:pt modelId="{78C4BE65-1702-4DC9-BC6C-6AAFAB8062B8}" type="pres">
      <dgm:prSet presAssocID="{D57601C1-5C99-47D0-93A1-81CDF6235652}" presName="textRepeatNode" presStyleLbl="alignNode1" presStyleIdx="1" presStyleCnt="8">
        <dgm:presLayoutVars>
          <dgm:chMax val="0"/>
          <dgm:chPref val="0"/>
          <dgm:bulletEnabled val="1"/>
        </dgm:presLayoutVars>
      </dgm:prSet>
      <dgm:spPr/>
    </dgm:pt>
    <dgm:pt modelId="{5B54AF0F-DCD7-4E2B-83A5-C736E0CC6F47}" type="pres">
      <dgm:prSet presAssocID="{D57601C1-5C99-47D0-93A1-81CDF6235652}" presName="textaccent2" presStyleCnt="0"/>
      <dgm:spPr/>
    </dgm:pt>
    <dgm:pt modelId="{88D0E2E5-F108-4DC0-9BB1-C045D68A19E1}" type="pres">
      <dgm:prSet presAssocID="{D57601C1-5C99-47D0-93A1-81CDF6235652}" presName="accentRepeatNode" presStyleLbl="solidAlignAcc1" presStyleIdx="2" presStyleCnt="16"/>
      <dgm:spPr/>
    </dgm:pt>
    <dgm:pt modelId="{1DEBE102-C75B-4E25-A525-1C1B75079E57}" type="pres">
      <dgm:prSet presAssocID="{949DDA02-4483-4E3D-AE42-68B1B03463A8}" presName="image2" presStyleCnt="0"/>
      <dgm:spPr/>
    </dgm:pt>
    <dgm:pt modelId="{0C5A290E-63D2-4E63-AF83-FF085FB599B6}" type="pres">
      <dgm:prSet presAssocID="{949DDA02-4483-4E3D-AE42-68B1B03463A8}" presName="imageRepeatNode" presStyleLbl="alignAcc1" presStyleIdx="1" presStyleCnt="8"/>
      <dgm:spPr/>
    </dgm:pt>
    <dgm:pt modelId="{9CC6A67E-EA4E-4B95-8646-41F8A2E91878}" type="pres">
      <dgm:prSet presAssocID="{949DDA02-4483-4E3D-AE42-68B1B03463A8}" presName="imageaccent2" presStyleCnt="0"/>
      <dgm:spPr/>
    </dgm:pt>
    <dgm:pt modelId="{0AE194DB-09C4-4428-AD11-F9FFC22565B9}" type="pres">
      <dgm:prSet presAssocID="{949DDA02-4483-4E3D-AE42-68B1B03463A8}" presName="accentRepeatNode" presStyleLbl="solidAlignAcc1" presStyleIdx="3" presStyleCnt="16"/>
      <dgm:spPr/>
    </dgm:pt>
    <dgm:pt modelId="{9A2912F7-DD27-443C-87BE-E37D36365186}" type="pres">
      <dgm:prSet presAssocID="{649FEC04-CF66-4C93-A36C-AACDF9966EB4}" presName="text3" presStyleCnt="0"/>
      <dgm:spPr/>
    </dgm:pt>
    <dgm:pt modelId="{28A6C5AD-C57B-481A-A757-687E0F52E70A}" type="pres">
      <dgm:prSet presAssocID="{649FEC04-CF66-4C93-A36C-AACDF9966EB4}" presName="textRepeatNode" presStyleLbl="alignNode1" presStyleIdx="2" presStyleCnt="8">
        <dgm:presLayoutVars>
          <dgm:chMax val="0"/>
          <dgm:chPref val="0"/>
          <dgm:bulletEnabled val="1"/>
        </dgm:presLayoutVars>
      </dgm:prSet>
      <dgm:spPr/>
    </dgm:pt>
    <dgm:pt modelId="{7D7DEA27-DDAA-487F-B402-ADA88D6B47FE}" type="pres">
      <dgm:prSet presAssocID="{649FEC04-CF66-4C93-A36C-AACDF9966EB4}" presName="textaccent3" presStyleCnt="0"/>
      <dgm:spPr/>
    </dgm:pt>
    <dgm:pt modelId="{F62F785B-F783-44F7-A773-5511DA9A560B}" type="pres">
      <dgm:prSet presAssocID="{649FEC04-CF66-4C93-A36C-AACDF9966EB4}" presName="accentRepeatNode" presStyleLbl="solidAlignAcc1" presStyleIdx="4" presStyleCnt="16"/>
      <dgm:spPr/>
    </dgm:pt>
    <dgm:pt modelId="{9588F65A-7A2F-4F7B-B0C4-9CD9AE86648B}" type="pres">
      <dgm:prSet presAssocID="{A0EC840F-3771-46D1-B775-40C13C778640}" presName="image3" presStyleCnt="0"/>
      <dgm:spPr/>
    </dgm:pt>
    <dgm:pt modelId="{76402422-0C31-4CF9-834B-D5062E7BE833}" type="pres">
      <dgm:prSet presAssocID="{A0EC840F-3771-46D1-B775-40C13C778640}" presName="imageRepeatNode" presStyleLbl="alignAcc1" presStyleIdx="2" presStyleCnt="8"/>
      <dgm:spPr/>
    </dgm:pt>
    <dgm:pt modelId="{F57D81A3-6EB6-41C9-B441-12BA9A179768}" type="pres">
      <dgm:prSet presAssocID="{A0EC840F-3771-46D1-B775-40C13C778640}" presName="imageaccent3" presStyleCnt="0"/>
      <dgm:spPr/>
    </dgm:pt>
    <dgm:pt modelId="{E7A0C3D7-3F61-4235-B6FB-DA9D97C10F17}" type="pres">
      <dgm:prSet presAssocID="{A0EC840F-3771-46D1-B775-40C13C778640}" presName="accentRepeatNode" presStyleLbl="solidAlignAcc1" presStyleIdx="5" presStyleCnt="16"/>
      <dgm:spPr/>
    </dgm:pt>
    <dgm:pt modelId="{C002614C-A192-400B-858D-6E41952BB431}" type="pres">
      <dgm:prSet presAssocID="{CBB0CF65-E42F-40F9-B530-F4ED7202F87D}" presName="text4" presStyleCnt="0"/>
      <dgm:spPr/>
    </dgm:pt>
    <dgm:pt modelId="{0799B429-639B-479E-AF54-8B4470B3AE41}" type="pres">
      <dgm:prSet presAssocID="{CBB0CF65-E42F-40F9-B530-F4ED7202F87D}" presName="textRepeatNode" presStyleLbl="alignNode1" presStyleIdx="3" presStyleCnt="8">
        <dgm:presLayoutVars>
          <dgm:chMax val="0"/>
          <dgm:chPref val="0"/>
          <dgm:bulletEnabled val="1"/>
        </dgm:presLayoutVars>
      </dgm:prSet>
      <dgm:spPr/>
    </dgm:pt>
    <dgm:pt modelId="{3AA72812-C0DB-4224-8750-AE91B22880FC}" type="pres">
      <dgm:prSet presAssocID="{CBB0CF65-E42F-40F9-B530-F4ED7202F87D}" presName="textaccent4" presStyleCnt="0"/>
      <dgm:spPr/>
    </dgm:pt>
    <dgm:pt modelId="{9E509926-51BB-4CD3-9B84-61B3C5590569}" type="pres">
      <dgm:prSet presAssocID="{CBB0CF65-E42F-40F9-B530-F4ED7202F87D}" presName="accentRepeatNode" presStyleLbl="solidAlignAcc1" presStyleIdx="6" presStyleCnt="16"/>
      <dgm:spPr/>
    </dgm:pt>
    <dgm:pt modelId="{6468DDF6-163B-4598-AFBE-6AE321C50EF1}" type="pres">
      <dgm:prSet presAssocID="{C49CA42A-2138-4096-BF97-F05ECC226840}" presName="image4" presStyleCnt="0"/>
      <dgm:spPr/>
    </dgm:pt>
    <dgm:pt modelId="{3F6E49E2-4EA0-498F-A2C8-CAEE7B7D3F50}" type="pres">
      <dgm:prSet presAssocID="{C49CA42A-2138-4096-BF97-F05ECC226840}" presName="imageRepeatNode" presStyleLbl="alignAcc1" presStyleIdx="3" presStyleCnt="8"/>
      <dgm:spPr/>
    </dgm:pt>
    <dgm:pt modelId="{989F3672-5B61-4A3D-AF3C-C7BF0B1C2929}" type="pres">
      <dgm:prSet presAssocID="{C49CA42A-2138-4096-BF97-F05ECC226840}" presName="imageaccent4" presStyleCnt="0"/>
      <dgm:spPr/>
    </dgm:pt>
    <dgm:pt modelId="{EEF9F26F-6ECF-4973-A35D-AE904F129996}" type="pres">
      <dgm:prSet presAssocID="{C49CA42A-2138-4096-BF97-F05ECC226840}" presName="accentRepeatNode" presStyleLbl="solidAlignAcc1" presStyleIdx="7" presStyleCnt="16"/>
      <dgm:spPr/>
    </dgm:pt>
    <dgm:pt modelId="{5E36A772-6D1F-4F30-AFAE-6D6E69BCD00A}" type="pres">
      <dgm:prSet presAssocID="{62C4E5F9-31F4-4B01-BDA1-FF9F0EE0850B}" presName="text5" presStyleCnt="0"/>
      <dgm:spPr/>
    </dgm:pt>
    <dgm:pt modelId="{BBDA74EE-1182-47B7-93B0-BA5F202FB7D3}" type="pres">
      <dgm:prSet presAssocID="{62C4E5F9-31F4-4B01-BDA1-FF9F0EE0850B}" presName="textRepeatNode" presStyleLbl="alignNode1" presStyleIdx="4" presStyleCnt="8">
        <dgm:presLayoutVars>
          <dgm:chMax val="0"/>
          <dgm:chPref val="0"/>
          <dgm:bulletEnabled val="1"/>
        </dgm:presLayoutVars>
      </dgm:prSet>
      <dgm:spPr/>
    </dgm:pt>
    <dgm:pt modelId="{03505202-0051-4125-B49A-A51BAB09DF22}" type="pres">
      <dgm:prSet presAssocID="{62C4E5F9-31F4-4B01-BDA1-FF9F0EE0850B}" presName="textaccent5" presStyleCnt="0"/>
      <dgm:spPr/>
    </dgm:pt>
    <dgm:pt modelId="{A55D3CE2-BC3C-4277-A5FB-7D0928360B32}" type="pres">
      <dgm:prSet presAssocID="{62C4E5F9-31F4-4B01-BDA1-FF9F0EE0850B}" presName="accentRepeatNode" presStyleLbl="solidAlignAcc1" presStyleIdx="8" presStyleCnt="16"/>
      <dgm:spPr/>
    </dgm:pt>
    <dgm:pt modelId="{66BC4B87-83F2-4817-85D4-958634225454}" type="pres">
      <dgm:prSet presAssocID="{E68D13B3-432F-4D83-B148-D38F74573FDC}" presName="image5" presStyleCnt="0"/>
      <dgm:spPr/>
    </dgm:pt>
    <dgm:pt modelId="{B5907E83-70AC-4F32-B5C9-F39AFEEBD5D3}" type="pres">
      <dgm:prSet presAssocID="{E68D13B3-432F-4D83-B148-D38F74573FDC}" presName="imageRepeatNode" presStyleLbl="alignAcc1" presStyleIdx="4" presStyleCnt="8"/>
      <dgm:spPr/>
    </dgm:pt>
    <dgm:pt modelId="{8D789A77-7056-47D0-88AD-6A221138B388}" type="pres">
      <dgm:prSet presAssocID="{E68D13B3-432F-4D83-B148-D38F74573FDC}" presName="imageaccent5" presStyleCnt="0"/>
      <dgm:spPr/>
    </dgm:pt>
    <dgm:pt modelId="{85078C58-4B0F-4477-B391-52D89C24375D}" type="pres">
      <dgm:prSet presAssocID="{E68D13B3-432F-4D83-B148-D38F74573FDC}" presName="accentRepeatNode" presStyleLbl="solidAlignAcc1" presStyleIdx="9" presStyleCnt="16"/>
      <dgm:spPr/>
    </dgm:pt>
    <dgm:pt modelId="{0ABAFE93-9266-4DD9-817A-19C2CCC3B544}" type="pres">
      <dgm:prSet presAssocID="{29B872DD-C1C2-41E2-ADA1-E77315FC1979}" presName="text6" presStyleCnt="0"/>
      <dgm:spPr/>
    </dgm:pt>
    <dgm:pt modelId="{05BCAC9E-8491-47A0-9380-7F576686CF13}" type="pres">
      <dgm:prSet presAssocID="{29B872DD-C1C2-41E2-ADA1-E77315FC1979}" presName="textRepeatNode" presStyleLbl="alignNode1" presStyleIdx="5" presStyleCnt="8">
        <dgm:presLayoutVars>
          <dgm:chMax val="0"/>
          <dgm:chPref val="0"/>
          <dgm:bulletEnabled val="1"/>
        </dgm:presLayoutVars>
      </dgm:prSet>
      <dgm:spPr/>
    </dgm:pt>
    <dgm:pt modelId="{6BFCE4A7-A888-4B9B-B6AE-659C4918FFF2}" type="pres">
      <dgm:prSet presAssocID="{29B872DD-C1C2-41E2-ADA1-E77315FC1979}" presName="textaccent6" presStyleCnt="0"/>
      <dgm:spPr/>
    </dgm:pt>
    <dgm:pt modelId="{4DCE655F-85B6-454C-9B6C-D466FA1DCF0C}" type="pres">
      <dgm:prSet presAssocID="{29B872DD-C1C2-41E2-ADA1-E77315FC1979}" presName="accentRepeatNode" presStyleLbl="solidAlignAcc1" presStyleIdx="10" presStyleCnt="16"/>
      <dgm:spPr/>
    </dgm:pt>
    <dgm:pt modelId="{8A00A5E8-D7D5-441C-8C76-9F89970F23A9}" type="pres">
      <dgm:prSet presAssocID="{E2CF0F53-B3C2-42E2-882A-620A5A2B29D1}" presName="image6" presStyleCnt="0"/>
      <dgm:spPr/>
    </dgm:pt>
    <dgm:pt modelId="{BD0FAFCD-AB1E-49B4-B59B-802CA0F8F61A}" type="pres">
      <dgm:prSet presAssocID="{E2CF0F53-B3C2-42E2-882A-620A5A2B29D1}" presName="imageRepeatNode" presStyleLbl="alignAcc1" presStyleIdx="5" presStyleCnt="8"/>
      <dgm:spPr/>
    </dgm:pt>
    <dgm:pt modelId="{187BBB83-7C8A-43DB-B475-F973A42E9885}" type="pres">
      <dgm:prSet presAssocID="{E2CF0F53-B3C2-42E2-882A-620A5A2B29D1}" presName="imageaccent6" presStyleCnt="0"/>
      <dgm:spPr/>
    </dgm:pt>
    <dgm:pt modelId="{83CEB2B2-1851-483F-9461-75556511288C}" type="pres">
      <dgm:prSet presAssocID="{E2CF0F53-B3C2-42E2-882A-620A5A2B29D1}" presName="accentRepeatNode" presStyleLbl="solidAlignAcc1" presStyleIdx="11" presStyleCnt="16"/>
      <dgm:spPr/>
    </dgm:pt>
    <dgm:pt modelId="{320EE919-0294-4B19-8355-4873A162CC4C}" type="pres">
      <dgm:prSet presAssocID="{BC04BC30-28E3-448E-8361-DC43AA79A490}" presName="text7" presStyleCnt="0"/>
      <dgm:spPr/>
    </dgm:pt>
    <dgm:pt modelId="{B09816EE-AADA-4306-BBD2-AEB1FAB9F599}" type="pres">
      <dgm:prSet presAssocID="{BC04BC30-28E3-448E-8361-DC43AA79A490}" presName="textRepeatNode" presStyleLbl="alignNode1" presStyleIdx="6" presStyleCnt="8">
        <dgm:presLayoutVars>
          <dgm:chMax val="0"/>
          <dgm:chPref val="0"/>
          <dgm:bulletEnabled val="1"/>
        </dgm:presLayoutVars>
      </dgm:prSet>
      <dgm:spPr/>
    </dgm:pt>
    <dgm:pt modelId="{5B4DD481-0E6E-4E34-86F3-DC99B6D5263F}" type="pres">
      <dgm:prSet presAssocID="{BC04BC30-28E3-448E-8361-DC43AA79A490}" presName="textaccent7" presStyleCnt="0"/>
      <dgm:spPr/>
    </dgm:pt>
    <dgm:pt modelId="{7FC75B57-272C-4F60-AB46-663C0248D411}" type="pres">
      <dgm:prSet presAssocID="{BC04BC30-28E3-448E-8361-DC43AA79A490}" presName="accentRepeatNode" presStyleLbl="solidAlignAcc1" presStyleIdx="12" presStyleCnt="16"/>
      <dgm:spPr/>
    </dgm:pt>
    <dgm:pt modelId="{F612FEFA-A20E-44A0-9A3D-31A6BC6A7E86}" type="pres">
      <dgm:prSet presAssocID="{701100AC-DAC9-4C58-9783-2A7717283DF3}" presName="image7" presStyleCnt="0"/>
      <dgm:spPr/>
    </dgm:pt>
    <dgm:pt modelId="{A11EB1F5-B44A-4A3E-B5D2-D92F93374D13}" type="pres">
      <dgm:prSet presAssocID="{701100AC-DAC9-4C58-9783-2A7717283DF3}" presName="imageRepeatNode" presStyleLbl="alignAcc1" presStyleIdx="6" presStyleCnt="8"/>
      <dgm:spPr/>
    </dgm:pt>
    <dgm:pt modelId="{2699829C-9357-438D-ACB9-A44FEC47C730}" type="pres">
      <dgm:prSet presAssocID="{701100AC-DAC9-4C58-9783-2A7717283DF3}" presName="imageaccent7" presStyleCnt="0"/>
      <dgm:spPr/>
    </dgm:pt>
    <dgm:pt modelId="{33D2B16B-15E5-48A0-8035-D48DA1889D4C}" type="pres">
      <dgm:prSet presAssocID="{701100AC-DAC9-4C58-9783-2A7717283DF3}" presName="accentRepeatNode" presStyleLbl="solidAlignAcc1" presStyleIdx="13" presStyleCnt="16"/>
      <dgm:spPr/>
    </dgm:pt>
    <dgm:pt modelId="{57866938-6803-44BB-8DB0-C290ECCEC2E8}" type="pres">
      <dgm:prSet presAssocID="{FE6D5C89-D66C-423E-8D05-72CB49198356}" presName="text8" presStyleCnt="0"/>
      <dgm:spPr/>
    </dgm:pt>
    <dgm:pt modelId="{0FF73ED1-0BC8-40D7-8FD0-B0EB5F6ACBD4}" type="pres">
      <dgm:prSet presAssocID="{FE6D5C89-D66C-423E-8D05-72CB49198356}" presName="textRepeatNode" presStyleLbl="alignNode1" presStyleIdx="7" presStyleCnt="8">
        <dgm:presLayoutVars>
          <dgm:chMax val="0"/>
          <dgm:chPref val="0"/>
          <dgm:bulletEnabled val="1"/>
        </dgm:presLayoutVars>
      </dgm:prSet>
      <dgm:spPr/>
    </dgm:pt>
    <dgm:pt modelId="{8EA1E1CA-518F-47E3-B2BB-585A7C9CB6DA}" type="pres">
      <dgm:prSet presAssocID="{FE6D5C89-D66C-423E-8D05-72CB49198356}" presName="textaccent8" presStyleCnt="0"/>
      <dgm:spPr/>
    </dgm:pt>
    <dgm:pt modelId="{5C42CB9C-726B-47D3-9AB9-06685E422636}" type="pres">
      <dgm:prSet presAssocID="{FE6D5C89-D66C-423E-8D05-72CB49198356}" presName="accentRepeatNode" presStyleLbl="solidAlignAcc1" presStyleIdx="14" presStyleCnt="16"/>
      <dgm:spPr/>
    </dgm:pt>
    <dgm:pt modelId="{D7A25FE3-67EE-40F3-92A7-28518025FA21}" type="pres">
      <dgm:prSet presAssocID="{9C09DD33-6084-4107-BD22-72DF81BD9A06}" presName="image8" presStyleCnt="0"/>
      <dgm:spPr/>
    </dgm:pt>
    <dgm:pt modelId="{1B1E4EFA-3225-4AF0-8F09-B64C1BB16B62}" type="pres">
      <dgm:prSet presAssocID="{9C09DD33-6084-4107-BD22-72DF81BD9A06}" presName="imageRepeatNode" presStyleLbl="alignAcc1" presStyleIdx="7" presStyleCnt="8"/>
      <dgm:spPr/>
    </dgm:pt>
    <dgm:pt modelId="{1E04A25E-7988-475E-A8B5-618BA683C1DB}" type="pres">
      <dgm:prSet presAssocID="{9C09DD33-6084-4107-BD22-72DF81BD9A06}" presName="imageaccent8" presStyleCnt="0"/>
      <dgm:spPr/>
    </dgm:pt>
    <dgm:pt modelId="{5CB70F15-7715-45CB-93B3-0BDD55A52067}" type="pres">
      <dgm:prSet presAssocID="{9C09DD33-6084-4107-BD22-72DF81BD9A06}" presName="accentRepeatNode" presStyleLbl="solidAlignAcc1" presStyleIdx="15" presStyleCnt="16"/>
      <dgm:spPr/>
    </dgm:pt>
  </dgm:ptLst>
  <dgm:cxnLst>
    <dgm:cxn modelId="{6C76320A-1C3E-4BC0-8D40-A2B9DC1BC4FF}" type="presOf" srcId="{A0EC840F-3771-46D1-B775-40C13C778640}" destId="{76402422-0C31-4CF9-834B-D5062E7BE833}" srcOrd="0" destOrd="0" presId="urn:microsoft.com/office/officeart/2008/layout/HexagonCluster"/>
    <dgm:cxn modelId="{16E83710-4243-4BEF-BBAE-BC39625B1F84}" srcId="{40FCD3C5-577E-45C3-AA61-91CA195602D0}" destId="{29B872DD-C1C2-41E2-ADA1-E77315FC1979}" srcOrd="5" destOrd="0" parTransId="{912A8590-A71A-48A6-9901-47887F6E060F}" sibTransId="{E2CF0F53-B3C2-42E2-882A-620A5A2B29D1}"/>
    <dgm:cxn modelId="{E4442816-017B-44BE-A122-774C9B59D1A5}" type="presOf" srcId="{9C09DD33-6084-4107-BD22-72DF81BD9A06}" destId="{1B1E4EFA-3225-4AF0-8F09-B64C1BB16B62}" srcOrd="0" destOrd="0" presId="urn:microsoft.com/office/officeart/2008/layout/HexagonCluster"/>
    <dgm:cxn modelId="{64352D2D-E471-40CC-A4D2-B3623F3F3FDE}" type="presOf" srcId="{FE6D5C89-D66C-423E-8D05-72CB49198356}" destId="{0FF73ED1-0BC8-40D7-8FD0-B0EB5F6ACBD4}" srcOrd="0" destOrd="0" presId="urn:microsoft.com/office/officeart/2008/layout/HexagonCluster"/>
    <dgm:cxn modelId="{67C9F837-BBE5-4457-84FC-740D261DF721}" type="presOf" srcId="{949DDA02-4483-4E3D-AE42-68B1B03463A8}" destId="{0C5A290E-63D2-4E63-AF83-FF085FB599B6}" srcOrd="0" destOrd="0" presId="urn:microsoft.com/office/officeart/2008/layout/HexagonCluster"/>
    <dgm:cxn modelId="{00D79639-FB49-4905-872A-D036527420D5}" srcId="{40FCD3C5-577E-45C3-AA61-91CA195602D0}" destId="{6B401270-5A39-49E7-8C7B-07936368ABF9}" srcOrd="0" destOrd="0" parTransId="{E02738E9-0A4C-4DDE-A9B2-78665B02139C}" sibTransId="{C6ED4546-1386-4CE8-BDE3-9F7A1483620D}"/>
    <dgm:cxn modelId="{D3F96D5E-9F9F-4285-AD2F-675B83B4E6CA}" type="presOf" srcId="{6B401270-5A39-49E7-8C7B-07936368ABF9}" destId="{087775C9-954D-450F-BCE5-7E6569097051}" srcOrd="0" destOrd="0" presId="urn:microsoft.com/office/officeart/2008/layout/HexagonCluster"/>
    <dgm:cxn modelId="{D9FC1F41-46B7-4807-961E-E7DE684127A9}" srcId="{40FCD3C5-577E-45C3-AA61-91CA195602D0}" destId="{D57601C1-5C99-47D0-93A1-81CDF6235652}" srcOrd="1" destOrd="0" parTransId="{3A426300-64E4-4288-8312-602760F17E61}" sibTransId="{949DDA02-4483-4E3D-AE42-68B1B03463A8}"/>
    <dgm:cxn modelId="{89246B64-468B-430D-A122-50CD8599ADBD}" type="presOf" srcId="{649FEC04-CF66-4C93-A36C-AACDF9966EB4}" destId="{28A6C5AD-C57B-481A-A757-687E0F52E70A}" srcOrd="0" destOrd="0" presId="urn:microsoft.com/office/officeart/2008/layout/HexagonCluster"/>
    <dgm:cxn modelId="{C1527564-E386-43C4-AB5B-9EAE107D5B94}" srcId="{40FCD3C5-577E-45C3-AA61-91CA195602D0}" destId="{649FEC04-CF66-4C93-A36C-AACDF9966EB4}" srcOrd="2" destOrd="0" parTransId="{59DA2165-35E5-4DA9-AD77-DD1C8933CC90}" sibTransId="{A0EC840F-3771-46D1-B775-40C13C778640}"/>
    <dgm:cxn modelId="{72ED6D6C-3AC0-4B3A-9C48-6EB09C0B7398}" type="presOf" srcId="{BC04BC30-28E3-448E-8361-DC43AA79A490}" destId="{B09816EE-AADA-4306-BBD2-AEB1FAB9F599}" srcOrd="0" destOrd="0" presId="urn:microsoft.com/office/officeart/2008/layout/HexagonCluster"/>
    <dgm:cxn modelId="{A5042071-4E7D-4B20-B58F-44CC15AC648F}" type="presOf" srcId="{C49CA42A-2138-4096-BF97-F05ECC226840}" destId="{3F6E49E2-4EA0-498F-A2C8-CAEE7B7D3F50}" srcOrd="0" destOrd="0" presId="urn:microsoft.com/office/officeart/2008/layout/HexagonCluster"/>
    <dgm:cxn modelId="{B175E37A-34CB-43BE-99B3-7BDB8CBE8E88}" srcId="{40FCD3C5-577E-45C3-AA61-91CA195602D0}" destId="{BC04BC30-28E3-448E-8361-DC43AA79A490}" srcOrd="6" destOrd="0" parTransId="{53D046C8-6436-48D0-8ECF-677A69CF6474}" sibTransId="{701100AC-DAC9-4C58-9783-2A7717283DF3}"/>
    <dgm:cxn modelId="{DB606A84-9F89-4AB4-83C3-092F58D17A7A}" type="presOf" srcId="{701100AC-DAC9-4C58-9783-2A7717283DF3}" destId="{A11EB1F5-B44A-4A3E-B5D2-D92F93374D13}" srcOrd="0" destOrd="0" presId="urn:microsoft.com/office/officeart/2008/layout/HexagonCluster"/>
    <dgm:cxn modelId="{4734558C-5F38-424A-A95C-4E562C4B0D90}" type="presOf" srcId="{E68D13B3-432F-4D83-B148-D38F74573FDC}" destId="{B5907E83-70AC-4F32-B5C9-F39AFEEBD5D3}" srcOrd="0" destOrd="0" presId="urn:microsoft.com/office/officeart/2008/layout/HexagonCluster"/>
    <dgm:cxn modelId="{17B3F6A5-DAB7-42CF-913D-1C5FD5E23093}" type="presOf" srcId="{29B872DD-C1C2-41E2-ADA1-E77315FC1979}" destId="{05BCAC9E-8491-47A0-9380-7F576686CF13}" srcOrd="0" destOrd="0" presId="urn:microsoft.com/office/officeart/2008/layout/HexagonCluster"/>
    <dgm:cxn modelId="{E8D08CBF-86E9-40E9-9384-7180F95363AB}" srcId="{40FCD3C5-577E-45C3-AA61-91CA195602D0}" destId="{CBB0CF65-E42F-40F9-B530-F4ED7202F87D}" srcOrd="3" destOrd="0" parTransId="{D5F72D79-7865-4B1C-A69E-8F7F5D9F2CDD}" sibTransId="{C49CA42A-2138-4096-BF97-F05ECC226840}"/>
    <dgm:cxn modelId="{36CE92C4-8AC4-4AE3-B733-F98E6D33843B}" srcId="{40FCD3C5-577E-45C3-AA61-91CA195602D0}" destId="{FE6D5C89-D66C-423E-8D05-72CB49198356}" srcOrd="7" destOrd="0" parTransId="{E43457B1-E8EE-49A3-83D2-46F14746E06F}" sibTransId="{9C09DD33-6084-4107-BD22-72DF81BD9A06}"/>
    <dgm:cxn modelId="{0226B1C7-9122-4D00-8E57-9E503A575C75}" type="presOf" srcId="{62C4E5F9-31F4-4B01-BDA1-FF9F0EE0850B}" destId="{BBDA74EE-1182-47B7-93B0-BA5F202FB7D3}" srcOrd="0" destOrd="0" presId="urn:microsoft.com/office/officeart/2008/layout/HexagonCluster"/>
    <dgm:cxn modelId="{B7DCB8D3-A78D-410C-9300-FDA79DBFF1EA}" type="presOf" srcId="{CBB0CF65-E42F-40F9-B530-F4ED7202F87D}" destId="{0799B429-639B-479E-AF54-8B4470B3AE41}" srcOrd="0" destOrd="0" presId="urn:microsoft.com/office/officeart/2008/layout/HexagonCluster"/>
    <dgm:cxn modelId="{DC4FDDD9-21E6-4B15-A78E-CC4F64567BCF}" type="presOf" srcId="{C6ED4546-1386-4CE8-BDE3-9F7A1483620D}" destId="{454E6C8B-3F4B-47BA-8A09-BDE6174EC8B9}" srcOrd="0" destOrd="0" presId="urn:microsoft.com/office/officeart/2008/layout/HexagonCluster"/>
    <dgm:cxn modelId="{F1B7C9DA-0EA4-406F-8F5A-0CECCEC43F73}" srcId="{40FCD3C5-577E-45C3-AA61-91CA195602D0}" destId="{62C4E5F9-31F4-4B01-BDA1-FF9F0EE0850B}" srcOrd="4" destOrd="0" parTransId="{ECE68DCF-79CF-4ABA-B3AE-DFA0101C2DD2}" sibTransId="{E68D13B3-432F-4D83-B148-D38F74573FDC}"/>
    <dgm:cxn modelId="{94AE77DD-9FDB-44E4-9EB4-48E65496C8B0}" type="presOf" srcId="{E2CF0F53-B3C2-42E2-882A-620A5A2B29D1}" destId="{BD0FAFCD-AB1E-49B4-B59B-802CA0F8F61A}" srcOrd="0" destOrd="0" presId="urn:microsoft.com/office/officeart/2008/layout/HexagonCluster"/>
    <dgm:cxn modelId="{5DA355E6-990F-4D9E-9893-3653B7B3C1B0}" type="presOf" srcId="{40FCD3C5-577E-45C3-AA61-91CA195602D0}" destId="{2BD90A01-8B43-4AA4-80B1-CFB89EF11365}" srcOrd="0" destOrd="0" presId="urn:microsoft.com/office/officeart/2008/layout/HexagonCluster"/>
    <dgm:cxn modelId="{1A7617FB-0ED2-49D8-9A87-85466AD85F91}" type="presOf" srcId="{D57601C1-5C99-47D0-93A1-81CDF6235652}" destId="{78C4BE65-1702-4DC9-BC6C-6AAFAB8062B8}" srcOrd="0" destOrd="0" presId="urn:microsoft.com/office/officeart/2008/layout/HexagonCluster"/>
    <dgm:cxn modelId="{76AF89AF-4593-43D0-89E5-62C20FCE95A8}" type="presParOf" srcId="{2BD90A01-8B43-4AA4-80B1-CFB89EF11365}" destId="{C999A16B-EFD1-4243-971F-A1D86261147E}" srcOrd="0" destOrd="0" presId="urn:microsoft.com/office/officeart/2008/layout/HexagonCluster"/>
    <dgm:cxn modelId="{0AA638B7-4B37-442B-9ED4-429FEB83573F}" type="presParOf" srcId="{C999A16B-EFD1-4243-971F-A1D86261147E}" destId="{087775C9-954D-450F-BCE5-7E6569097051}" srcOrd="0" destOrd="0" presId="urn:microsoft.com/office/officeart/2008/layout/HexagonCluster"/>
    <dgm:cxn modelId="{02531D9C-DA01-4333-AC63-DC07D05EAC70}" type="presParOf" srcId="{2BD90A01-8B43-4AA4-80B1-CFB89EF11365}" destId="{91F5FA57-93DB-472C-8B97-B2D9BF5FF1AE}" srcOrd="1" destOrd="0" presId="urn:microsoft.com/office/officeart/2008/layout/HexagonCluster"/>
    <dgm:cxn modelId="{20F3C1F8-35F6-48F1-98EB-3239B97A572B}" type="presParOf" srcId="{91F5FA57-93DB-472C-8B97-B2D9BF5FF1AE}" destId="{77189F1F-CB25-4D2C-9E57-3160DE81DE9F}" srcOrd="0" destOrd="0" presId="urn:microsoft.com/office/officeart/2008/layout/HexagonCluster"/>
    <dgm:cxn modelId="{F8404E41-B2EC-4085-A1CC-7CF25D74978F}" type="presParOf" srcId="{2BD90A01-8B43-4AA4-80B1-CFB89EF11365}" destId="{7916A456-F52D-4D50-8662-641F486A34AA}" srcOrd="2" destOrd="0" presId="urn:microsoft.com/office/officeart/2008/layout/HexagonCluster"/>
    <dgm:cxn modelId="{7C59CEC8-7B44-4F03-8FEE-1CA317E97118}" type="presParOf" srcId="{7916A456-F52D-4D50-8662-641F486A34AA}" destId="{454E6C8B-3F4B-47BA-8A09-BDE6174EC8B9}" srcOrd="0" destOrd="0" presId="urn:microsoft.com/office/officeart/2008/layout/HexagonCluster"/>
    <dgm:cxn modelId="{6B81EA00-2013-42B8-A8F2-199B6EFD3EFA}" type="presParOf" srcId="{2BD90A01-8B43-4AA4-80B1-CFB89EF11365}" destId="{074F4FB5-80BE-4644-AE6C-9AF3D1085E62}" srcOrd="3" destOrd="0" presId="urn:microsoft.com/office/officeart/2008/layout/HexagonCluster"/>
    <dgm:cxn modelId="{140C8A11-7704-45FE-BF93-EAE3BDD5A190}" type="presParOf" srcId="{074F4FB5-80BE-4644-AE6C-9AF3D1085E62}" destId="{1B09103E-EF2E-4C97-9280-EC8377C58811}" srcOrd="0" destOrd="0" presId="urn:microsoft.com/office/officeart/2008/layout/HexagonCluster"/>
    <dgm:cxn modelId="{A17F3459-CBD7-49F9-A067-800E821BF125}" type="presParOf" srcId="{2BD90A01-8B43-4AA4-80B1-CFB89EF11365}" destId="{25A53977-D6B5-488B-957E-63BF7347EF55}" srcOrd="4" destOrd="0" presId="urn:microsoft.com/office/officeart/2008/layout/HexagonCluster"/>
    <dgm:cxn modelId="{20890B43-B38E-44D4-88A8-C74B1025EAC4}" type="presParOf" srcId="{25A53977-D6B5-488B-957E-63BF7347EF55}" destId="{78C4BE65-1702-4DC9-BC6C-6AAFAB8062B8}" srcOrd="0" destOrd="0" presId="urn:microsoft.com/office/officeart/2008/layout/HexagonCluster"/>
    <dgm:cxn modelId="{47555022-DAFA-48B0-9DE1-62568FB2151C}" type="presParOf" srcId="{2BD90A01-8B43-4AA4-80B1-CFB89EF11365}" destId="{5B54AF0F-DCD7-4E2B-83A5-C736E0CC6F47}" srcOrd="5" destOrd="0" presId="urn:microsoft.com/office/officeart/2008/layout/HexagonCluster"/>
    <dgm:cxn modelId="{A711543F-D52C-472B-9BA9-F2085344549A}" type="presParOf" srcId="{5B54AF0F-DCD7-4E2B-83A5-C736E0CC6F47}" destId="{88D0E2E5-F108-4DC0-9BB1-C045D68A19E1}" srcOrd="0" destOrd="0" presId="urn:microsoft.com/office/officeart/2008/layout/HexagonCluster"/>
    <dgm:cxn modelId="{4D138AA5-5C89-4D09-AE71-1D49729365C3}" type="presParOf" srcId="{2BD90A01-8B43-4AA4-80B1-CFB89EF11365}" destId="{1DEBE102-C75B-4E25-A525-1C1B75079E57}" srcOrd="6" destOrd="0" presId="urn:microsoft.com/office/officeart/2008/layout/HexagonCluster"/>
    <dgm:cxn modelId="{2D438438-0D88-4F6D-9E28-A69F928F0725}" type="presParOf" srcId="{1DEBE102-C75B-4E25-A525-1C1B75079E57}" destId="{0C5A290E-63D2-4E63-AF83-FF085FB599B6}" srcOrd="0" destOrd="0" presId="urn:microsoft.com/office/officeart/2008/layout/HexagonCluster"/>
    <dgm:cxn modelId="{864B3A72-4627-4A7A-A1C2-C395B44C9DDF}" type="presParOf" srcId="{2BD90A01-8B43-4AA4-80B1-CFB89EF11365}" destId="{9CC6A67E-EA4E-4B95-8646-41F8A2E91878}" srcOrd="7" destOrd="0" presId="urn:microsoft.com/office/officeart/2008/layout/HexagonCluster"/>
    <dgm:cxn modelId="{56B28C8F-78DF-4C2A-907A-23625D738FB4}" type="presParOf" srcId="{9CC6A67E-EA4E-4B95-8646-41F8A2E91878}" destId="{0AE194DB-09C4-4428-AD11-F9FFC22565B9}" srcOrd="0" destOrd="0" presId="urn:microsoft.com/office/officeart/2008/layout/HexagonCluster"/>
    <dgm:cxn modelId="{EAE81E25-F094-4743-84AA-5F4018347A38}" type="presParOf" srcId="{2BD90A01-8B43-4AA4-80B1-CFB89EF11365}" destId="{9A2912F7-DD27-443C-87BE-E37D36365186}" srcOrd="8" destOrd="0" presId="urn:microsoft.com/office/officeart/2008/layout/HexagonCluster"/>
    <dgm:cxn modelId="{40DD9012-8B07-4F6F-BE91-01AE272974F0}" type="presParOf" srcId="{9A2912F7-DD27-443C-87BE-E37D36365186}" destId="{28A6C5AD-C57B-481A-A757-687E0F52E70A}" srcOrd="0" destOrd="0" presId="urn:microsoft.com/office/officeart/2008/layout/HexagonCluster"/>
    <dgm:cxn modelId="{F5BDFAF2-6787-47E9-A5FD-66B130C6EFA4}" type="presParOf" srcId="{2BD90A01-8B43-4AA4-80B1-CFB89EF11365}" destId="{7D7DEA27-DDAA-487F-B402-ADA88D6B47FE}" srcOrd="9" destOrd="0" presId="urn:microsoft.com/office/officeart/2008/layout/HexagonCluster"/>
    <dgm:cxn modelId="{712621FF-DA41-45CF-BFDD-DE1D824059B8}" type="presParOf" srcId="{7D7DEA27-DDAA-487F-B402-ADA88D6B47FE}" destId="{F62F785B-F783-44F7-A773-5511DA9A560B}" srcOrd="0" destOrd="0" presId="urn:microsoft.com/office/officeart/2008/layout/HexagonCluster"/>
    <dgm:cxn modelId="{766A93F4-7E5E-4E00-BC02-DA2F292A1DF8}" type="presParOf" srcId="{2BD90A01-8B43-4AA4-80B1-CFB89EF11365}" destId="{9588F65A-7A2F-4F7B-B0C4-9CD9AE86648B}" srcOrd="10" destOrd="0" presId="urn:microsoft.com/office/officeart/2008/layout/HexagonCluster"/>
    <dgm:cxn modelId="{0643273B-1747-4BBA-97A9-6EE885D58D66}" type="presParOf" srcId="{9588F65A-7A2F-4F7B-B0C4-9CD9AE86648B}" destId="{76402422-0C31-4CF9-834B-D5062E7BE833}" srcOrd="0" destOrd="0" presId="urn:microsoft.com/office/officeart/2008/layout/HexagonCluster"/>
    <dgm:cxn modelId="{54279753-85CD-4B02-8947-5E756E8C5BE4}" type="presParOf" srcId="{2BD90A01-8B43-4AA4-80B1-CFB89EF11365}" destId="{F57D81A3-6EB6-41C9-B441-12BA9A179768}" srcOrd="11" destOrd="0" presId="urn:microsoft.com/office/officeart/2008/layout/HexagonCluster"/>
    <dgm:cxn modelId="{6C92AAB6-156C-4B9C-8946-C62BE8E41E3A}" type="presParOf" srcId="{F57D81A3-6EB6-41C9-B441-12BA9A179768}" destId="{E7A0C3D7-3F61-4235-B6FB-DA9D97C10F17}" srcOrd="0" destOrd="0" presId="urn:microsoft.com/office/officeart/2008/layout/HexagonCluster"/>
    <dgm:cxn modelId="{E454F983-4719-4806-A5C8-6F31CD91201C}" type="presParOf" srcId="{2BD90A01-8B43-4AA4-80B1-CFB89EF11365}" destId="{C002614C-A192-400B-858D-6E41952BB431}" srcOrd="12" destOrd="0" presId="urn:microsoft.com/office/officeart/2008/layout/HexagonCluster"/>
    <dgm:cxn modelId="{CAEAD0BD-0707-4835-8A12-D0E21BB731A1}" type="presParOf" srcId="{C002614C-A192-400B-858D-6E41952BB431}" destId="{0799B429-639B-479E-AF54-8B4470B3AE41}" srcOrd="0" destOrd="0" presId="urn:microsoft.com/office/officeart/2008/layout/HexagonCluster"/>
    <dgm:cxn modelId="{AC4BC619-71EB-4083-A9D1-7F1EDD67DB85}" type="presParOf" srcId="{2BD90A01-8B43-4AA4-80B1-CFB89EF11365}" destId="{3AA72812-C0DB-4224-8750-AE91B22880FC}" srcOrd="13" destOrd="0" presId="urn:microsoft.com/office/officeart/2008/layout/HexagonCluster"/>
    <dgm:cxn modelId="{D64F4055-358A-4AC8-AC00-2BC6BD4E936E}" type="presParOf" srcId="{3AA72812-C0DB-4224-8750-AE91B22880FC}" destId="{9E509926-51BB-4CD3-9B84-61B3C5590569}" srcOrd="0" destOrd="0" presId="urn:microsoft.com/office/officeart/2008/layout/HexagonCluster"/>
    <dgm:cxn modelId="{9415A232-D18D-4B56-A688-B3D698137C65}" type="presParOf" srcId="{2BD90A01-8B43-4AA4-80B1-CFB89EF11365}" destId="{6468DDF6-163B-4598-AFBE-6AE321C50EF1}" srcOrd="14" destOrd="0" presId="urn:microsoft.com/office/officeart/2008/layout/HexagonCluster"/>
    <dgm:cxn modelId="{4EA112F9-BB6C-4245-A404-44CA52A51C45}" type="presParOf" srcId="{6468DDF6-163B-4598-AFBE-6AE321C50EF1}" destId="{3F6E49E2-4EA0-498F-A2C8-CAEE7B7D3F50}" srcOrd="0" destOrd="0" presId="urn:microsoft.com/office/officeart/2008/layout/HexagonCluster"/>
    <dgm:cxn modelId="{D2053519-E985-4394-B9B9-A9A857F4BF74}" type="presParOf" srcId="{2BD90A01-8B43-4AA4-80B1-CFB89EF11365}" destId="{989F3672-5B61-4A3D-AF3C-C7BF0B1C2929}" srcOrd="15" destOrd="0" presId="urn:microsoft.com/office/officeart/2008/layout/HexagonCluster"/>
    <dgm:cxn modelId="{D1ACF371-21A9-433D-A9C3-248283BD358F}" type="presParOf" srcId="{989F3672-5B61-4A3D-AF3C-C7BF0B1C2929}" destId="{EEF9F26F-6ECF-4973-A35D-AE904F129996}" srcOrd="0" destOrd="0" presId="urn:microsoft.com/office/officeart/2008/layout/HexagonCluster"/>
    <dgm:cxn modelId="{C7623FDB-6F4B-4AA0-84B1-1E6ADC08851A}" type="presParOf" srcId="{2BD90A01-8B43-4AA4-80B1-CFB89EF11365}" destId="{5E36A772-6D1F-4F30-AFAE-6D6E69BCD00A}" srcOrd="16" destOrd="0" presId="urn:microsoft.com/office/officeart/2008/layout/HexagonCluster"/>
    <dgm:cxn modelId="{1FAD4498-7C0D-45F2-8042-AEE9053D28E0}" type="presParOf" srcId="{5E36A772-6D1F-4F30-AFAE-6D6E69BCD00A}" destId="{BBDA74EE-1182-47B7-93B0-BA5F202FB7D3}" srcOrd="0" destOrd="0" presId="urn:microsoft.com/office/officeart/2008/layout/HexagonCluster"/>
    <dgm:cxn modelId="{B83C74AD-7114-42E8-AFCD-57321F95AB6B}" type="presParOf" srcId="{2BD90A01-8B43-4AA4-80B1-CFB89EF11365}" destId="{03505202-0051-4125-B49A-A51BAB09DF22}" srcOrd="17" destOrd="0" presId="urn:microsoft.com/office/officeart/2008/layout/HexagonCluster"/>
    <dgm:cxn modelId="{7E50FDC1-6DA2-42D6-8D0D-FC5E1AA3BDA3}" type="presParOf" srcId="{03505202-0051-4125-B49A-A51BAB09DF22}" destId="{A55D3CE2-BC3C-4277-A5FB-7D0928360B32}" srcOrd="0" destOrd="0" presId="urn:microsoft.com/office/officeart/2008/layout/HexagonCluster"/>
    <dgm:cxn modelId="{5ECFE5FB-26E1-4C51-B93F-177A10888791}" type="presParOf" srcId="{2BD90A01-8B43-4AA4-80B1-CFB89EF11365}" destId="{66BC4B87-83F2-4817-85D4-958634225454}" srcOrd="18" destOrd="0" presId="urn:microsoft.com/office/officeart/2008/layout/HexagonCluster"/>
    <dgm:cxn modelId="{F51A1634-E31F-491E-A928-DEF2EFC4A202}" type="presParOf" srcId="{66BC4B87-83F2-4817-85D4-958634225454}" destId="{B5907E83-70AC-4F32-B5C9-F39AFEEBD5D3}" srcOrd="0" destOrd="0" presId="urn:microsoft.com/office/officeart/2008/layout/HexagonCluster"/>
    <dgm:cxn modelId="{63366E50-0799-426E-B164-68305DF7C486}" type="presParOf" srcId="{2BD90A01-8B43-4AA4-80B1-CFB89EF11365}" destId="{8D789A77-7056-47D0-88AD-6A221138B388}" srcOrd="19" destOrd="0" presId="urn:microsoft.com/office/officeart/2008/layout/HexagonCluster"/>
    <dgm:cxn modelId="{0CF43EB8-C9C7-4DA3-BCFD-D523C1C46C2C}" type="presParOf" srcId="{8D789A77-7056-47D0-88AD-6A221138B388}" destId="{85078C58-4B0F-4477-B391-52D89C24375D}" srcOrd="0" destOrd="0" presId="urn:microsoft.com/office/officeart/2008/layout/HexagonCluster"/>
    <dgm:cxn modelId="{3E6EE35E-04D4-4BC7-9C32-942D6539ABD7}" type="presParOf" srcId="{2BD90A01-8B43-4AA4-80B1-CFB89EF11365}" destId="{0ABAFE93-9266-4DD9-817A-19C2CCC3B544}" srcOrd="20" destOrd="0" presId="urn:microsoft.com/office/officeart/2008/layout/HexagonCluster"/>
    <dgm:cxn modelId="{BB6A0911-D2B6-419C-99BB-8D3DB9D2B072}" type="presParOf" srcId="{0ABAFE93-9266-4DD9-817A-19C2CCC3B544}" destId="{05BCAC9E-8491-47A0-9380-7F576686CF13}" srcOrd="0" destOrd="0" presId="urn:microsoft.com/office/officeart/2008/layout/HexagonCluster"/>
    <dgm:cxn modelId="{96583C79-AA67-4AFE-A84A-9E2768B6713A}" type="presParOf" srcId="{2BD90A01-8B43-4AA4-80B1-CFB89EF11365}" destId="{6BFCE4A7-A888-4B9B-B6AE-659C4918FFF2}" srcOrd="21" destOrd="0" presId="urn:microsoft.com/office/officeart/2008/layout/HexagonCluster"/>
    <dgm:cxn modelId="{F53F60DB-4177-4EC9-8F13-6DC14361BDCD}" type="presParOf" srcId="{6BFCE4A7-A888-4B9B-B6AE-659C4918FFF2}" destId="{4DCE655F-85B6-454C-9B6C-D466FA1DCF0C}" srcOrd="0" destOrd="0" presId="urn:microsoft.com/office/officeart/2008/layout/HexagonCluster"/>
    <dgm:cxn modelId="{25E84326-12BE-4ADE-A746-D47402046B6F}" type="presParOf" srcId="{2BD90A01-8B43-4AA4-80B1-CFB89EF11365}" destId="{8A00A5E8-D7D5-441C-8C76-9F89970F23A9}" srcOrd="22" destOrd="0" presId="urn:microsoft.com/office/officeart/2008/layout/HexagonCluster"/>
    <dgm:cxn modelId="{86C35E38-27D2-495B-A91B-6C1BDB883A29}" type="presParOf" srcId="{8A00A5E8-D7D5-441C-8C76-9F89970F23A9}" destId="{BD0FAFCD-AB1E-49B4-B59B-802CA0F8F61A}" srcOrd="0" destOrd="0" presId="urn:microsoft.com/office/officeart/2008/layout/HexagonCluster"/>
    <dgm:cxn modelId="{EAC7CBFD-89BF-45BA-9175-5A4B207D0D2F}" type="presParOf" srcId="{2BD90A01-8B43-4AA4-80B1-CFB89EF11365}" destId="{187BBB83-7C8A-43DB-B475-F973A42E9885}" srcOrd="23" destOrd="0" presId="urn:microsoft.com/office/officeart/2008/layout/HexagonCluster"/>
    <dgm:cxn modelId="{E6F7116A-48F9-4023-98EC-40940685F141}" type="presParOf" srcId="{187BBB83-7C8A-43DB-B475-F973A42E9885}" destId="{83CEB2B2-1851-483F-9461-75556511288C}" srcOrd="0" destOrd="0" presId="urn:microsoft.com/office/officeart/2008/layout/HexagonCluster"/>
    <dgm:cxn modelId="{E8B75C7B-386B-4BD5-B22F-C405C2FDAACE}" type="presParOf" srcId="{2BD90A01-8B43-4AA4-80B1-CFB89EF11365}" destId="{320EE919-0294-4B19-8355-4873A162CC4C}" srcOrd="24" destOrd="0" presId="urn:microsoft.com/office/officeart/2008/layout/HexagonCluster"/>
    <dgm:cxn modelId="{F026F03A-A2EA-487F-AA1E-11969896D636}" type="presParOf" srcId="{320EE919-0294-4B19-8355-4873A162CC4C}" destId="{B09816EE-AADA-4306-BBD2-AEB1FAB9F599}" srcOrd="0" destOrd="0" presId="urn:microsoft.com/office/officeart/2008/layout/HexagonCluster"/>
    <dgm:cxn modelId="{E2BF4DD3-AD02-4D29-A9DF-BDD9CCD1CC83}" type="presParOf" srcId="{2BD90A01-8B43-4AA4-80B1-CFB89EF11365}" destId="{5B4DD481-0E6E-4E34-86F3-DC99B6D5263F}" srcOrd="25" destOrd="0" presId="urn:microsoft.com/office/officeart/2008/layout/HexagonCluster"/>
    <dgm:cxn modelId="{BE682321-CD64-4A6E-8686-1D61C071DB0A}" type="presParOf" srcId="{5B4DD481-0E6E-4E34-86F3-DC99B6D5263F}" destId="{7FC75B57-272C-4F60-AB46-663C0248D411}" srcOrd="0" destOrd="0" presId="urn:microsoft.com/office/officeart/2008/layout/HexagonCluster"/>
    <dgm:cxn modelId="{029EB9A0-4495-4B47-9726-AB60C2061AD3}" type="presParOf" srcId="{2BD90A01-8B43-4AA4-80B1-CFB89EF11365}" destId="{F612FEFA-A20E-44A0-9A3D-31A6BC6A7E86}" srcOrd="26" destOrd="0" presId="urn:microsoft.com/office/officeart/2008/layout/HexagonCluster"/>
    <dgm:cxn modelId="{E7F2D1E7-0F15-4F6E-BFD1-24742AF0ED3C}" type="presParOf" srcId="{F612FEFA-A20E-44A0-9A3D-31A6BC6A7E86}" destId="{A11EB1F5-B44A-4A3E-B5D2-D92F93374D13}" srcOrd="0" destOrd="0" presId="urn:microsoft.com/office/officeart/2008/layout/HexagonCluster"/>
    <dgm:cxn modelId="{261F9A39-455C-4F79-BFF6-EF1A69C22AE6}" type="presParOf" srcId="{2BD90A01-8B43-4AA4-80B1-CFB89EF11365}" destId="{2699829C-9357-438D-ACB9-A44FEC47C730}" srcOrd="27" destOrd="0" presId="urn:microsoft.com/office/officeart/2008/layout/HexagonCluster"/>
    <dgm:cxn modelId="{1B387C96-6733-4912-B12D-2F794F78B0BE}" type="presParOf" srcId="{2699829C-9357-438D-ACB9-A44FEC47C730}" destId="{33D2B16B-15E5-48A0-8035-D48DA1889D4C}" srcOrd="0" destOrd="0" presId="urn:microsoft.com/office/officeart/2008/layout/HexagonCluster"/>
    <dgm:cxn modelId="{A614B0E9-B83A-4E8A-8A85-BE19B0B0DF4B}" type="presParOf" srcId="{2BD90A01-8B43-4AA4-80B1-CFB89EF11365}" destId="{57866938-6803-44BB-8DB0-C290ECCEC2E8}" srcOrd="28" destOrd="0" presId="urn:microsoft.com/office/officeart/2008/layout/HexagonCluster"/>
    <dgm:cxn modelId="{5D52478E-CD08-42BB-85D2-BEA6E01CE00F}" type="presParOf" srcId="{57866938-6803-44BB-8DB0-C290ECCEC2E8}" destId="{0FF73ED1-0BC8-40D7-8FD0-B0EB5F6ACBD4}" srcOrd="0" destOrd="0" presId="urn:microsoft.com/office/officeart/2008/layout/HexagonCluster"/>
    <dgm:cxn modelId="{1DA5EEF4-C441-428A-A956-1DA3B1E05412}" type="presParOf" srcId="{2BD90A01-8B43-4AA4-80B1-CFB89EF11365}" destId="{8EA1E1CA-518F-47E3-B2BB-585A7C9CB6DA}" srcOrd="29" destOrd="0" presId="urn:microsoft.com/office/officeart/2008/layout/HexagonCluster"/>
    <dgm:cxn modelId="{F32BC0D1-67C4-4C20-9AB3-6AF9A3690635}" type="presParOf" srcId="{8EA1E1CA-518F-47E3-B2BB-585A7C9CB6DA}" destId="{5C42CB9C-726B-47D3-9AB9-06685E422636}" srcOrd="0" destOrd="0" presId="urn:microsoft.com/office/officeart/2008/layout/HexagonCluster"/>
    <dgm:cxn modelId="{381B6EB5-CD9C-4705-96D2-A7A27C040E4F}" type="presParOf" srcId="{2BD90A01-8B43-4AA4-80B1-CFB89EF11365}" destId="{D7A25FE3-67EE-40F3-92A7-28518025FA21}" srcOrd="30" destOrd="0" presId="urn:microsoft.com/office/officeart/2008/layout/HexagonCluster"/>
    <dgm:cxn modelId="{B632A772-2ADF-49F5-805F-83B1C1EEB9E1}" type="presParOf" srcId="{D7A25FE3-67EE-40F3-92A7-28518025FA21}" destId="{1B1E4EFA-3225-4AF0-8F09-B64C1BB16B62}" srcOrd="0" destOrd="0" presId="urn:microsoft.com/office/officeart/2008/layout/HexagonCluster"/>
    <dgm:cxn modelId="{89AB8B5D-F5FA-4A72-B235-59A6E86AFD73}" type="presParOf" srcId="{2BD90A01-8B43-4AA4-80B1-CFB89EF11365}" destId="{1E04A25E-7988-475E-A8B5-618BA683C1DB}" srcOrd="31" destOrd="0" presId="urn:microsoft.com/office/officeart/2008/layout/HexagonCluster"/>
    <dgm:cxn modelId="{FF734D1B-130F-4B79-B0ED-06EE9E725554}" type="presParOf" srcId="{1E04A25E-7988-475E-A8B5-618BA683C1DB}" destId="{5CB70F15-7715-45CB-93B3-0BDD55A52067}"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2E7499-B2D2-49C4-ADD1-49A8C2E165B1}" type="doc">
      <dgm:prSet loTypeId="urn:microsoft.com/office/officeart/2005/8/layout/chart3" loCatId="relationship" qsTypeId="urn:microsoft.com/office/officeart/2005/8/quickstyle/3d2" qsCatId="3D" csTypeId="urn:microsoft.com/office/officeart/2005/8/colors/colorful1" csCatId="colorful" phldr="1"/>
      <dgm:spPr/>
    </dgm:pt>
    <dgm:pt modelId="{A8FAE7BE-8F21-4F37-9765-47C20A80DB32}">
      <dgm:prSet phldrT="[Text]"/>
      <dgm:spPr/>
      <dgm:t>
        <a:bodyPr/>
        <a:lstStyle/>
        <a:p>
          <a:r>
            <a:rPr lang="en-US" dirty="0"/>
            <a:t>Large Systems</a:t>
          </a:r>
        </a:p>
      </dgm:t>
    </dgm:pt>
    <dgm:pt modelId="{99A70394-7790-4E64-B5AB-C49FF51161D7}" type="parTrans" cxnId="{BB952021-2385-4C38-AF09-868EA73EF343}">
      <dgm:prSet/>
      <dgm:spPr/>
      <dgm:t>
        <a:bodyPr/>
        <a:lstStyle/>
        <a:p>
          <a:endParaRPr lang="en-US"/>
        </a:p>
      </dgm:t>
    </dgm:pt>
    <dgm:pt modelId="{1BAA4B6E-05B9-4C67-93E5-3D362015B2D1}" type="sibTrans" cxnId="{BB952021-2385-4C38-AF09-868EA73EF343}">
      <dgm:prSet/>
      <dgm:spPr/>
      <dgm:t>
        <a:bodyPr/>
        <a:lstStyle/>
        <a:p>
          <a:endParaRPr lang="en-US"/>
        </a:p>
      </dgm:t>
    </dgm:pt>
    <dgm:pt modelId="{90B109A3-F647-4B22-986C-3DEA2FDCDDC0}">
      <dgm:prSet phldrT="[Text]"/>
      <dgm:spPr/>
      <dgm:t>
        <a:bodyPr/>
        <a:lstStyle/>
        <a:p>
          <a:r>
            <a:rPr lang="en-US" dirty="0"/>
            <a:t>Small Systems</a:t>
          </a:r>
        </a:p>
      </dgm:t>
    </dgm:pt>
    <dgm:pt modelId="{333E20A8-8C2D-40C9-A931-5B4179B91EAB}" type="parTrans" cxnId="{EE5DB7E9-88C2-4DEC-873C-700B634735FC}">
      <dgm:prSet/>
      <dgm:spPr/>
      <dgm:t>
        <a:bodyPr/>
        <a:lstStyle/>
        <a:p>
          <a:endParaRPr lang="en-US"/>
        </a:p>
      </dgm:t>
    </dgm:pt>
    <dgm:pt modelId="{FD2EF7CE-599E-45B5-8837-8274226D39DA}" type="sibTrans" cxnId="{EE5DB7E9-88C2-4DEC-873C-700B634735FC}">
      <dgm:prSet/>
      <dgm:spPr/>
      <dgm:t>
        <a:bodyPr/>
        <a:lstStyle/>
        <a:p>
          <a:endParaRPr lang="en-US"/>
        </a:p>
      </dgm:t>
    </dgm:pt>
    <dgm:pt modelId="{46F63BF5-8607-4210-B2FF-E910E09F1F71}">
      <dgm:prSet phldrT="[Text]"/>
      <dgm:spPr/>
      <dgm:t>
        <a:bodyPr/>
        <a:lstStyle/>
        <a:p>
          <a:r>
            <a:rPr lang="en-US" dirty="0"/>
            <a:t>Medium Systems</a:t>
          </a:r>
        </a:p>
      </dgm:t>
    </dgm:pt>
    <dgm:pt modelId="{2295C29A-F0DB-4C48-A4DF-10CE2F8A185D}" type="parTrans" cxnId="{39E82613-1D5F-4695-86A9-4B435EC741F3}">
      <dgm:prSet/>
      <dgm:spPr/>
      <dgm:t>
        <a:bodyPr/>
        <a:lstStyle/>
        <a:p>
          <a:endParaRPr lang="en-US"/>
        </a:p>
      </dgm:t>
    </dgm:pt>
    <dgm:pt modelId="{8F632D2C-8208-4377-8920-0C3B6ED59CCA}" type="sibTrans" cxnId="{39E82613-1D5F-4695-86A9-4B435EC741F3}">
      <dgm:prSet/>
      <dgm:spPr/>
      <dgm:t>
        <a:bodyPr/>
        <a:lstStyle/>
        <a:p>
          <a:endParaRPr lang="en-US"/>
        </a:p>
      </dgm:t>
    </dgm:pt>
    <dgm:pt modelId="{79DE74AE-641F-4602-936B-4D74AA1DE7E9}">
      <dgm:prSet phldrT="[Text]"/>
      <dgm:spPr/>
      <dgm:t>
        <a:bodyPr/>
        <a:lstStyle/>
        <a:p>
          <a:r>
            <a:rPr lang="en-US" dirty="0"/>
            <a:t>Cube Sat</a:t>
          </a:r>
        </a:p>
      </dgm:t>
    </dgm:pt>
    <dgm:pt modelId="{A5870EC5-A068-4603-BF5A-31A0D27298F1}" type="parTrans" cxnId="{9D8F29B8-486D-4B64-858B-EC8A26552A36}">
      <dgm:prSet/>
      <dgm:spPr/>
      <dgm:t>
        <a:bodyPr/>
        <a:lstStyle/>
        <a:p>
          <a:endParaRPr lang="en-US"/>
        </a:p>
      </dgm:t>
    </dgm:pt>
    <dgm:pt modelId="{A8FFF139-E91A-489C-A2D4-1C34DE39E88A}" type="sibTrans" cxnId="{9D8F29B8-486D-4B64-858B-EC8A26552A36}">
      <dgm:prSet/>
      <dgm:spPr/>
      <dgm:t>
        <a:bodyPr/>
        <a:lstStyle/>
        <a:p>
          <a:endParaRPr lang="en-US"/>
        </a:p>
      </dgm:t>
    </dgm:pt>
    <dgm:pt modelId="{CBD7BBFB-E5D2-417E-8553-5B88FD0E55E9}">
      <dgm:prSet phldrT="[Text]"/>
      <dgm:spPr/>
      <dgm:t>
        <a:bodyPr/>
        <a:lstStyle/>
        <a:p>
          <a:r>
            <a:rPr lang="en-US" dirty="0"/>
            <a:t>High Reliability Systems – Non-Space</a:t>
          </a:r>
        </a:p>
      </dgm:t>
    </dgm:pt>
    <dgm:pt modelId="{191586BD-5AE3-4C5F-BE5A-C3BEC2C3C39D}" type="parTrans" cxnId="{CB36D611-F267-4157-A370-8FB09E1A4C2A}">
      <dgm:prSet/>
      <dgm:spPr/>
      <dgm:t>
        <a:bodyPr/>
        <a:lstStyle/>
        <a:p>
          <a:endParaRPr lang="en-US"/>
        </a:p>
      </dgm:t>
    </dgm:pt>
    <dgm:pt modelId="{1D036051-D06A-4A11-87B5-2955AD814E05}" type="sibTrans" cxnId="{CB36D611-F267-4157-A370-8FB09E1A4C2A}">
      <dgm:prSet/>
      <dgm:spPr/>
      <dgm:t>
        <a:bodyPr/>
        <a:lstStyle/>
        <a:p>
          <a:endParaRPr lang="en-US"/>
        </a:p>
      </dgm:t>
    </dgm:pt>
    <dgm:pt modelId="{31C63113-703E-4E30-9BB4-0E7E41686682}" type="pres">
      <dgm:prSet presAssocID="{D32E7499-B2D2-49C4-ADD1-49A8C2E165B1}" presName="compositeShape" presStyleCnt="0">
        <dgm:presLayoutVars>
          <dgm:chMax val="7"/>
          <dgm:dir/>
          <dgm:resizeHandles val="exact"/>
        </dgm:presLayoutVars>
      </dgm:prSet>
      <dgm:spPr/>
    </dgm:pt>
    <dgm:pt modelId="{F003429E-FCAA-4BC6-AC17-E1EA6A82010C}" type="pres">
      <dgm:prSet presAssocID="{D32E7499-B2D2-49C4-ADD1-49A8C2E165B1}" presName="wedge1" presStyleLbl="node1" presStyleIdx="0" presStyleCnt="5"/>
      <dgm:spPr/>
    </dgm:pt>
    <dgm:pt modelId="{AFA4B97D-53DB-49FE-8051-926387FCD173}" type="pres">
      <dgm:prSet presAssocID="{D32E7499-B2D2-49C4-ADD1-49A8C2E165B1}" presName="wedge1Tx" presStyleLbl="node1" presStyleIdx="0" presStyleCnt="5">
        <dgm:presLayoutVars>
          <dgm:chMax val="0"/>
          <dgm:chPref val="0"/>
          <dgm:bulletEnabled val="1"/>
        </dgm:presLayoutVars>
      </dgm:prSet>
      <dgm:spPr/>
    </dgm:pt>
    <dgm:pt modelId="{61956333-7E48-4813-8615-4210C69B43F1}" type="pres">
      <dgm:prSet presAssocID="{D32E7499-B2D2-49C4-ADD1-49A8C2E165B1}" presName="wedge2" presStyleLbl="node1" presStyleIdx="1" presStyleCnt="5"/>
      <dgm:spPr/>
    </dgm:pt>
    <dgm:pt modelId="{AF2DA1A3-DA8B-46CA-8A07-C3C16596541F}" type="pres">
      <dgm:prSet presAssocID="{D32E7499-B2D2-49C4-ADD1-49A8C2E165B1}" presName="wedge2Tx" presStyleLbl="node1" presStyleIdx="1" presStyleCnt="5">
        <dgm:presLayoutVars>
          <dgm:chMax val="0"/>
          <dgm:chPref val="0"/>
          <dgm:bulletEnabled val="1"/>
        </dgm:presLayoutVars>
      </dgm:prSet>
      <dgm:spPr/>
    </dgm:pt>
    <dgm:pt modelId="{85922342-8197-4DEA-BBA7-2790D679B051}" type="pres">
      <dgm:prSet presAssocID="{D32E7499-B2D2-49C4-ADD1-49A8C2E165B1}" presName="wedge3" presStyleLbl="node1" presStyleIdx="2" presStyleCnt="5"/>
      <dgm:spPr/>
    </dgm:pt>
    <dgm:pt modelId="{0A2DECD6-E043-45F0-BDFE-B44B41D94A68}" type="pres">
      <dgm:prSet presAssocID="{D32E7499-B2D2-49C4-ADD1-49A8C2E165B1}" presName="wedge3Tx" presStyleLbl="node1" presStyleIdx="2" presStyleCnt="5">
        <dgm:presLayoutVars>
          <dgm:chMax val="0"/>
          <dgm:chPref val="0"/>
          <dgm:bulletEnabled val="1"/>
        </dgm:presLayoutVars>
      </dgm:prSet>
      <dgm:spPr/>
    </dgm:pt>
    <dgm:pt modelId="{6DEC8A24-CCBF-4DFD-8E48-E8781BEA9324}" type="pres">
      <dgm:prSet presAssocID="{D32E7499-B2D2-49C4-ADD1-49A8C2E165B1}" presName="wedge4" presStyleLbl="node1" presStyleIdx="3" presStyleCnt="5"/>
      <dgm:spPr/>
    </dgm:pt>
    <dgm:pt modelId="{81CD36A9-34C6-47DB-9204-24A75043B466}" type="pres">
      <dgm:prSet presAssocID="{D32E7499-B2D2-49C4-ADD1-49A8C2E165B1}" presName="wedge4Tx" presStyleLbl="node1" presStyleIdx="3" presStyleCnt="5">
        <dgm:presLayoutVars>
          <dgm:chMax val="0"/>
          <dgm:chPref val="0"/>
          <dgm:bulletEnabled val="1"/>
        </dgm:presLayoutVars>
      </dgm:prSet>
      <dgm:spPr/>
    </dgm:pt>
    <dgm:pt modelId="{CBEBAB08-F619-4195-BB2C-0C547B8D7C10}" type="pres">
      <dgm:prSet presAssocID="{D32E7499-B2D2-49C4-ADD1-49A8C2E165B1}" presName="wedge5" presStyleLbl="node1" presStyleIdx="4" presStyleCnt="5" custLinFactNeighborX="183" custLinFactNeighborY="548"/>
      <dgm:spPr/>
    </dgm:pt>
    <dgm:pt modelId="{F77DBEB8-A72E-4F88-9523-7F6335AF21F5}" type="pres">
      <dgm:prSet presAssocID="{D32E7499-B2D2-49C4-ADD1-49A8C2E165B1}" presName="wedge5Tx" presStyleLbl="node1" presStyleIdx="4" presStyleCnt="5">
        <dgm:presLayoutVars>
          <dgm:chMax val="0"/>
          <dgm:chPref val="0"/>
          <dgm:bulletEnabled val="1"/>
        </dgm:presLayoutVars>
      </dgm:prSet>
      <dgm:spPr/>
    </dgm:pt>
  </dgm:ptLst>
  <dgm:cxnLst>
    <dgm:cxn modelId="{0A6BA203-1D4B-4217-85A9-69F58FF8CC12}" type="presOf" srcId="{79DE74AE-641F-4602-936B-4D74AA1DE7E9}" destId="{6DEC8A24-CCBF-4DFD-8E48-E8781BEA9324}" srcOrd="0" destOrd="0" presId="urn:microsoft.com/office/officeart/2005/8/layout/chart3"/>
    <dgm:cxn modelId="{7AA70209-5A60-4679-AB46-3DF50AE7708A}" type="presOf" srcId="{A8FAE7BE-8F21-4F37-9765-47C20A80DB32}" destId="{AFA4B97D-53DB-49FE-8051-926387FCD173}" srcOrd="1" destOrd="0" presId="urn:microsoft.com/office/officeart/2005/8/layout/chart3"/>
    <dgm:cxn modelId="{CB36D611-F267-4157-A370-8FB09E1A4C2A}" srcId="{D32E7499-B2D2-49C4-ADD1-49A8C2E165B1}" destId="{CBD7BBFB-E5D2-417E-8553-5B88FD0E55E9}" srcOrd="4" destOrd="0" parTransId="{191586BD-5AE3-4C5F-BE5A-C3BEC2C3C39D}" sibTransId="{1D036051-D06A-4A11-87B5-2955AD814E05}"/>
    <dgm:cxn modelId="{39E82613-1D5F-4695-86A9-4B435EC741F3}" srcId="{D32E7499-B2D2-49C4-ADD1-49A8C2E165B1}" destId="{46F63BF5-8607-4210-B2FF-E910E09F1F71}" srcOrd="2" destOrd="0" parTransId="{2295C29A-F0DB-4C48-A4DF-10CE2F8A185D}" sibTransId="{8F632D2C-8208-4377-8920-0C3B6ED59CCA}"/>
    <dgm:cxn modelId="{CF5DB61B-B8FD-465B-B1FF-CAD78E469C61}" type="presOf" srcId="{79DE74AE-641F-4602-936B-4D74AA1DE7E9}" destId="{81CD36A9-34C6-47DB-9204-24A75043B466}" srcOrd="1" destOrd="0" presId="urn:microsoft.com/office/officeart/2005/8/layout/chart3"/>
    <dgm:cxn modelId="{BB952021-2385-4C38-AF09-868EA73EF343}" srcId="{D32E7499-B2D2-49C4-ADD1-49A8C2E165B1}" destId="{A8FAE7BE-8F21-4F37-9765-47C20A80DB32}" srcOrd="0" destOrd="0" parTransId="{99A70394-7790-4E64-B5AB-C49FF51161D7}" sibTransId="{1BAA4B6E-05B9-4C67-93E5-3D362015B2D1}"/>
    <dgm:cxn modelId="{9DA4255B-4EF9-4FB8-B418-7CE30C58FE5B}" type="presOf" srcId="{90B109A3-F647-4B22-986C-3DEA2FDCDDC0}" destId="{61956333-7E48-4813-8615-4210C69B43F1}" srcOrd="0" destOrd="0" presId="urn:microsoft.com/office/officeart/2005/8/layout/chart3"/>
    <dgm:cxn modelId="{04CE1C47-F123-47E3-A3FE-67D7A7C4F99A}" type="presOf" srcId="{A8FAE7BE-8F21-4F37-9765-47C20A80DB32}" destId="{F003429E-FCAA-4BC6-AC17-E1EA6A82010C}" srcOrd="0" destOrd="0" presId="urn:microsoft.com/office/officeart/2005/8/layout/chart3"/>
    <dgm:cxn modelId="{319CED72-E685-4C67-AC27-203F36699C01}" type="presOf" srcId="{D32E7499-B2D2-49C4-ADD1-49A8C2E165B1}" destId="{31C63113-703E-4E30-9BB4-0E7E41686682}" srcOrd="0" destOrd="0" presId="urn:microsoft.com/office/officeart/2005/8/layout/chart3"/>
    <dgm:cxn modelId="{38C9C6AC-BF35-422F-8878-C4FDAE0B8F1F}" type="presOf" srcId="{CBD7BBFB-E5D2-417E-8553-5B88FD0E55E9}" destId="{F77DBEB8-A72E-4F88-9523-7F6335AF21F5}" srcOrd="1" destOrd="0" presId="urn:microsoft.com/office/officeart/2005/8/layout/chart3"/>
    <dgm:cxn modelId="{9D8F29B8-486D-4B64-858B-EC8A26552A36}" srcId="{D32E7499-B2D2-49C4-ADD1-49A8C2E165B1}" destId="{79DE74AE-641F-4602-936B-4D74AA1DE7E9}" srcOrd="3" destOrd="0" parTransId="{A5870EC5-A068-4603-BF5A-31A0D27298F1}" sibTransId="{A8FFF139-E91A-489C-A2D4-1C34DE39E88A}"/>
    <dgm:cxn modelId="{7B3443DF-DE91-41D1-B0E9-C975181F39D3}" type="presOf" srcId="{90B109A3-F647-4B22-986C-3DEA2FDCDDC0}" destId="{AF2DA1A3-DA8B-46CA-8A07-C3C16596541F}" srcOrd="1" destOrd="0" presId="urn:microsoft.com/office/officeart/2005/8/layout/chart3"/>
    <dgm:cxn modelId="{78C655E7-B5B1-4BD1-BAD3-29B9B244B024}" type="presOf" srcId="{CBD7BBFB-E5D2-417E-8553-5B88FD0E55E9}" destId="{CBEBAB08-F619-4195-BB2C-0C547B8D7C10}" srcOrd="0" destOrd="0" presId="urn:microsoft.com/office/officeart/2005/8/layout/chart3"/>
    <dgm:cxn modelId="{EE5DB7E9-88C2-4DEC-873C-700B634735FC}" srcId="{D32E7499-B2D2-49C4-ADD1-49A8C2E165B1}" destId="{90B109A3-F647-4B22-986C-3DEA2FDCDDC0}" srcOrd="1" destOrd="0" parTransId="{333E20A8-8C2D-40C9-A931-5B4179B91EAB}" sibTransId="{FD2EF7CE-599E-45B5-8837-8274226D39DA}"/>
    <dgm:cxn modelId="{D159E9E9-552F-48C3-8D97-BBF0852267AE}" type="presOf" srcId="{46F63BF5-8607-4210-B2FF-E910E09F1F71}" destId="{0A2DECD6-E043-45F0-BDFE-B44B41D94A68}" srcOrd="1" destOrd="0" presId="urn:microsoft.com/office/officeart/2005/8/layout/chart3"/>
    <dgm:cxn modelId="{361A83EF-7F2F-4901-8820-C21960FA8E3D}" type="presOf" srcId="{46F63BF5-8607-4210-B2FF-E910E09F1F71}" destId="{85922342-8197-4DEA-BBA7-2790D679B051}" srcOrd="0" destOrd="0" presId="urn:microsoft.com/office/officeart/2005/8/layout/chart3"/>
    <dgm:cxn modelId="{CFDF5E81-77E1-43F8-B6FF-A72761E287D9}" type="presParOf" srcId="{31C63113-703E-4E30-9BB4-0E7E41686682}" destId="{F003429E-FCAA-4BC6-AC17-E1EA6A82010C}" srcOrd="0" destOrd="0" presId="urn:microsoft.com/office/officeart/2005/8/layout/chart3"/>
    <dgm:cxn modelId="{F99DFF76-8EE5-4182-B1C6-ADAC06E6CED3}" type="presParOf" srcId="{31C63113-703E-4E30-9BB4-0E7E41686682}" destId="{AFA4B97D-53DB-49FE-8051-926387FCD173}" srcOrd="1" destOrd="0" presId="urn:microsoft.com/office/officeart/2005/8/layout/chart3"/>
    <dgm:cxn modelId="{87E83F8A-83BC-417E-AB59-D4A728863B49}" type="presParOf" srcId="{31C63113-703E-4E30-9BB4-0E7E41686682}" destId="{61956333-7E48-4813-8615-4210C69B43F1}" srcOrd="2" destOrd="0" presId="urn:microsoft.com/office/officeart/2005/8/layout/chart3"/>
    <dgm:cxn modelId="{5972C5CA-7E6E-42AA-996E-D7A6D4A3B74A}" type="presParOf" srcId="{31C63113-703E-4E30-9BB4-0E7E41686682}" destId="{AF2DA1A3-DA8B-46CA-8A07-C3C16596541F}" srcOrd="3" destOrd="0" presId="urn:microsoft.com/office/officeart/2005/8/layout/chart3"/>
    <dgm:cxn modelId="{D967A403-3B84-4286-B319-4405C0FA83D3}" type="presParOf" srcId="{31C63113-703E-4E30-9BB4-0E7E41686682}" destId="{85922342-8197-4DEA-BBA7-2790D679B051}" srcOrd="4" destOrd="0" presId="urn:microsoft.com/office/officeart/2005/8/layout/chart3"/>
    <dgm:cxn modelId="{D4398C90-0396-482A-B046-E96C971C372F}" type="presParOf" srcId="{31C63113-703E-4E30-9BB4-0E7E41686682}" destId="{0A2DECD6-E043-45F0-BDFE-B44B41D94A68}" srcOrd="5" destOrd="0" presId="urn:microsoft.com/office/officeart/2005/8/layout/chart3"/>
    <dgm:cxn modelId="{6536B9D8-C77F-4AC0-B740-028C0A3113DB}" type="presParOf" srcId="{31C63113-703E-4E30-9BB4-0E7E41686682}" destId="{6DEC8A24-CCBF-4DFD-8E48-E8781BEA9324}" srcOrd="6" destOrd="0" presId="urn:microsoft.com/office/officeart/2005/8/layout/chart3"/>
    <dgm:cxn modelId="{32F52CC8-F3E1-4CB5-9BD6-A210A8907EAD}" type="presParOf" srcId="{31C63113-703E-4E30-9BB4-0E7E41686682}" destId="{81CD36A9-34C6-47DB-9204-24A75043B466}" srcOrd="7" destOrd="0" presId="urn:microsoft.com/office/officeart/2005/8/layout/chart3"/>
    <dgm:cxn modelId="{80F3BD9C-6638-458C-89B3-38758A85C736}" type="presParOf" srcId="{31C63113-703E-4E30-9BB4-0E7E41686682}" destId="{CBEBAB08-F619-4195-BB2C-0C547B8D7C10}" srcOrd="8" destOrd="0" presId="urn:microsoft.com/office/officeart/2005/8/layout/chart3"/>
    <dgm:cxn modelId="{FF0E8FD5-FB8C-40F2-AA3D-1B7B0C1C8699}" type="presParOf" srcId="{31C63113-703E-4E30-9BB4-0E7E41686682}" destId="{F77DBEB8-A72E-4F88-9523-7F6335AF21F5}" srcOrd="9"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D58187-5DC1-4AC9-B02E-CAA3E93EF441}" type="doc">
      <dgm:prSet loTypeId="urn:microsoft.com/office/officeart/2009/3/layout/DescendingProcess" loCatId="process" qsTypeId="urn:microsoft.com/office/officeart/2005/8/quickstyle/3d2" qsCatId="3D" csTypeId="urn:microsoft.com/office/officeart/2005/8/colors/accent1_2" csCatId="accent1" phldr="1"/>
      <dgm:spPr/>
      <dgm:t>
        <a:bodyPr/>
        <a:lstStyle/>
        <a:p>
          <a:endParaRPr lang="en-US"/>
        </a:p>
      </dgm:t>
    </dgm:pt>
    <dgm:pt modelId="{63FB7E02-91FC-40BC-A861-A060BE96F870}">
      <dgm:prSet phldrT="[Text]" custT="1"/>
      <dgm:spPr>
        <a:xfrm>
          <a:off x="319722" y="0"/>
          <a:ext cx="2856230" cy="812800"/>
        </a:xfrm>
        <a:noFill/>
        <a:ln>
          <a:noFill/>
        </a:ln>
        <a:effectLst/>
      </dgm:spPr>
      <dgm:t>
        <a:bodyPr/>
        <a:lstStyle/>
        <a:p>
          <a:r>
            <a:rPr lang="en-US" sz="1800" b="1" dirty="0">
              <a:solidFill>
                <a:sysClr val="windowText" lastClr="000000">
                  <a:hueOff val="0"/>
                  <a:satOff val="0"/>
                  <a:lumOff val="0"/>
                  <a:alphaOff val="0"/>
                </a:sysClr>
              </a:solidFill>
              <a:latin typeface="Corbel"/>
              <a:ea typeface="+mn-ea"/>
              <a:cs typeface="+mn-cs"/>
            </a:rPr>
            <a:t>VITA 65.0</a:t>
          </a:r>
        </a:p>
      </dgm:t>
    </dgm:pt>
    <dgm:pt modelId="{F4954AB2-3C6F-4443-96E2-56FE1BFF64D0}" type="parTrans" cxnId="{E6CAF673-0A60-47A1-81EB-4794A96C1A81}">
      <dgm:prSet/>
      <dgm:spPr/>
      <dgm:t>
        <a:bodyPr/>
        <a:lstStyle/>
        <a:p>
          <a:endParaRPr lang="en-US" sz="1400"/>
        </a:p>
      </dgm:t>
    </dgm:pt>
    <dgm:pt modelId="{51BC0096-A03A-4F7D-B1EC-82F0B7CE43BD}" type="sibTrans" cxnId="{E6CAF673-0A60-47A1-81EB-4794A96C1A81}">
      <dgm:prSet/>
      <dgm:spPr/>
      <dgm:t>
        <a:bodyPr/>
        <a:lstStyle/>
        <a:p>
          <a:endParaRPr lang="en-US" sz="1400"/>
        </a:p>
      </dgm:t>
    </dgm:pt>
    <dgm:pt modelId="{991D386F-2527-4798-B30A-F89DE0DEA9E2}">
      <dgm:prSet phldrT="[Text]" custT="1"/>
      <dgm:spPr>
        <a:xfrm>
          <a:off x="3172778" y="961644"/>
          <a:ext cx="3129279" cy="812800"/>
        </a:xfrm>
        <a:noFill/>
        <a:ln>
          <a:noFill/>
        </a:ln>
        <a:effectLst/>
      </dgm:spPr>
      <dgm:t>
        <a:bodyPr/>
        <a:lstStyle/>
        <a:p>
          <a:r>
            <a:rPr lang="en-US" sz="1800" b="1" dirty="0">
              <a:solidFill>
                <a:sysClr val="windowText" lastClr="000000">
                  <a:hueOff val="0"/>
                  <a:satOff val="0"/>
                  <a:lumOff val="0"/>
                  <a:alphaOff val="0"/>
                </a:sysClr>
              </a:solidFill>
              <a:latin typeface="Corbel"/>
              <a:ea typeface="+mn-ea"/>
              <a:cs typeface="+mn-cs"/>
            </a:rPr>
            <a:t>VITA 46.0</a:t>
          </a:r>
        </a:p>
      </dgm:t>
    </dgm:pt>
    <dgm:pt modelId="{08C21D72-B0F2-40B3-90D4-38DAB9A96795}" type="parTrans" cxnId="{7228B445-11C4-4F47-806E-0C58631309EA}">
      <dgm:prSet/>
      <dgm:spPr/>
      <dgm:t>
        <a:bodyPr/>
        <a:lstStyle/>
        <a:p>
          <a:endParaRPr lang="en-US" sz="1400"/>
        </a:p>
      </dgm:t>
    </dgm:pt>
    <dgm:pt modelId="{20293668-98CD-4271-950F-E8FE6424DC6A}" type="sibTrans" cxnId="{7228B445-11C4-4F47-806E-0C58631309EA}">
      <dgm:prSet/>
      <dgm:spPr>
        <a:xfrm>
          <a:off x="2502726" y="1312672"/>
          <a:ext cx="110744" cy="110744"/>
        </a:xfrm>
        <a:solidFill>
          <a:srgbClr val="F0AD00">
            <a:tint val="60000"/>
            <a:hueOff val="0"/>
            <a:satOff val="0"/>
            <a:lumOff val="0"/>
            <a:alphaOff val="0"/>
          </a:srgbClr>
        </a:solidFill>
        <a:ln>
          <a:noFill/>
        </a:ln>
        <a:effectLst>
          <a:outerShdw blurRad="39000" dist="25400" dir="5400000" rotWithShape="0">
            <a:srgbClr val="000000">
              <a:alpha val="38000"/>
            </a:srgbClr>
          </a:outerShdw>
        </a:effectLst>
        <a:scene3d>
          <a:camera prst="orthographicFront"/>
          <a:lightRig rig="threePt" dir="t">
            <a:rot lat="0" lon="0" rev="7500000"/>
          </a:lightRig>
        </a:scene3d>
        <a:sp3d z="152400" extrusionH="63500" prstMaterial="matte">
          <a:bevelT w="50800" h="19050" prst="relaxedInset"/>
          <a:contourClr>
            <a:sysClr val="window" lastClr="FFFFFF"/>
          </a:contourClr>
        </a:sp3d>
      </dgm:spPr>
      <dgm:t>
        <a:bodyPr/>
        <a:lstStyle/>
        <a:p>
          <a:endParaRPr lang="en-US" sz="1400"/>
        </a:p>
      </dgm:t>
    </dgm:pt>
    <dgm:pt modelId="{03095A7D-D59C-4889-8A87-D3A0A1E0A050}">
      <dgm:prSet phldrT="[Text]" custT="1"/>
      <dgm:spPr>
        <a:xfrm>
          <a:off x="714058" y="1332992"/>
          <a:ext cx="1844040" cy="812800"/>
        </a:xfrm>
        <a:noFill/>
        <a:ln>
          <a:noFill/>
        </a:ln>
        <a:effectLst/>
      </dgm:spPr>
      <dgm:t>
        <a:bodyPr/>
        <a:lstStyle/>
        <a:p>
          <a:r>
            <a:rPr lang="en-US" sz="1800" b="1" dirty="0">
              <a:solidFill>
                <a:sysClr val="windowText" lastClr="000000">
                  <a:hueOff val="0"/>
                  <a:satOff val="0"/>
                  <a:lumOff val="0"/>
                  <a:alphaOff val="0"/>
                </a:sysClr>
              </a:solidFill>
              <a:latin typeface="Corbel"/>
              <a:ea typeface="+mn-ea"/>
              <a:cs typeface="+mn-cs"/>
            </a:rPr>
            <a:t>VITA 46.3</a:t>
          </a:r>
        </a:p>
        <a:p>
          <a:r>
            <a:rPr lang="en-US" sz="1800" b="1" dirty="0">
              <a:solidFill>
                <a:sysClr val="windowText" lastClr="000000">
                  <a:hueOff val="0"/>
                  <a:satOff val="0"/>
                  <a:lumOff val="0"/>
                  <a:alphaOff val="0"/>
                </a:sysClr>
              </a:solidFill>
              <a:latin typeface="Corbel"/>
              <a:ea typeface="+mn-ea"/>
              <a:cs typeface="+mn-cs"/>
            </a:rPr>
            <a:t>SRIO on VPX</a:t>
          </a:r>
        </a:p>
      </dgm:t>
    </dgm:pt>
    <dgm:pt modelId="{41C7826A-837C-476E-8F53-991EBBAA4596}" type="parTrans" cxnId="{BDD4FBE1-86A6-4481-9C8F-EB254927ED26}">
      <dgm:prSet/>
      <dgm:spPr/>
      <dgm:t>
        <a:bodyPr/>
        <a:lstStyle/>
        <a:p>
          <a:endParaRPr lang="en-US" sz="1400"/>
        </a:p>
      </dgm:t>
    </dgm:pt>
    <dgm:pt modelId="{70A5260A-D5C5-4252-9691-9FDE01B81650}" type="sibTrans" cxnId="{BDD4FBE1-86A6-4481-9C8F-EB254927ED26}">
      <dgm:prSet/>
      <dgm:spPr>
        <a:xfrm>
          <a:off x="3033586" y="1684020"/>
          <a:ext cx="110744" cy="110744"/>
        </a:xfrm>
        <a:solidFill>
          <a:srgbClr val="F0AD00">
            <a:tint val="60000"/>
            <a:hueOff val="0"/>
            <a:satOff val="0"/>
            <a:lumOff val="0"/>
            <a:alphaOff val="0"/>
          </a:srgbClr>
        </a:solidFill>
        <a:ln>
          <a:noFill/>
        </a:ln>
        <a:effectLst>
          <a:outerShdw blurRad="39000" dist="25400" dir="5400000" rotWithShape="0">
            <a:srgbClr val="000000">
              <a:alpha val="38000"/>
            </a:srgbClr>
          </a:outerShdw>
        </a:effectLst>
        <a:scene3d>
          <a:camera prst="orthographicFront"/>
          <a:lightRig rig="threePt" dir="t">
            <a:rot lat="0" lon="0" rev="7500000"/>
          </a:lightRig>
        </a:scene3d>
        <a:sp3d z="152400" extrusionH="63500" prstMaterial="matte">
          <a:bevelT w="50800" h="19050" prst="relaxedInset"/>
          <a:contourClr>
            <a:sysClr val="window" lastClr="FFFFFF"/>
          </a:contourClr>
        </a:sp3d>
      </dgm:spPr>
      <dgm:t>
        <a:bodyPr/>
        <a:lstStyle/>
        <a:p>
          <a:endParaRPr lang="en-US" sz="1400"/>
        </a:p>
      </dgm:t>
    </dgm:pt>
    <dgm:pt modelId="{9E869B9F-1ECC-4531-8C15-A7F5363150BA}">
      <dgm:prSet phldrT="[Text]" custT="1"/>
      <dgm:spPr>
        <a:xfrm>
          <a:off x="4122738" y="1765808"/>
          <a:ext cx="2179319" cy="812800"/>
        </a:xfrm>
        <a:noFill/>
        <a:ln>
          <a:noFill/>
        </a:ln>
        <a:effectLst/>
      </dgm:spPr>
      <dgm:t>
        <a:bodyPr/>
        <a:lstStyle/>
        <a:p>
          <a:r>
            <a:rPr lang="en-US" sz="1800" b="1" dirty="0">
              <a:solidFill>
                <a:sysClr val="windowText" lastClr="000000">
                  <a:hueOff val="0"/>
                  <a:satOff val="0"/>
                  <a:lumOff val="0"/>
                  <a:alphaOff val="0"/>
                </a:sysClr>
              </a:solidFill>
              <a:latin typeface="Corbel"/>
              <a:ea typeface="+mn-ea"/>
              <a:cs typeface="+mn-cs"/>
            </a:rPr>
            <a:t>VITA 46.9</a:t>
          </a:r>
        </a:p>
        <a:p>
          <a:r>
            <a:rPr lang="en-US" sz="1800" b="1" dirty="0">
              <a:solidFill>
                <a:sysClr val="windowText" lastClr="000000">
                  <a:hueOff val="0"/>
                  <a:satOff val="0"/>
                  <a:lumOff val="0"/>
                  <a:alphaOff val="0"/>
                </a:sysClr>
              </a:solidFill>
              <a:latin typeface="Corbel"/>
              <a:ea typeface="+mn-ea"/>
              <a:cs typeface="+mn-cs"/>
            </a:rPr>
            <a:t>PMC/XMC</a:t>
          </a:r>
        </a:p>
      </dgm:t>
    </dgm:pt>
    <dgm:pt modelId="{6DE8D38E-EBDF-4E34-BFF0-7B6BFF92A351}" type="parTrans" cxnId="{2F62CA29-863C-475E-A425-EE7D842398F0}">
      <dgm:prSet/>
      <dgm:spPr/>
      <dgm:t>
        <a:bodyPr/>
        <a:lstStyle/>
        <a:p>
          <a:endParaRPr lang="en-US" sz="1400"/>
        </a:p>
      </dgm:t>
    </dgm:pt>
    <dgm:pt modelId="{4C7027DD-AF51-4334-8E76-F0125469E616}" type="sibTrans" cxnId="{2F62CA29-863C-475E-A425-EE7D842398F0}">
      <dgm:prSet/>
      <dgm:spPr>
        <a:xfrm>
          <a:off x="3480626" y="2116836"/>
          <a:ext cx="110744" cy="110744"/>
        </a:xfrm>
        <a:solidFill>
          <a:srgbClr val="F0AD00">
            <a:tint val="60000"/>
            <a:hueOff val="0"/>
            <a:satOff val="0"/>
            <a:lumOff val="0"/>
            <a:alphaOff val="0"/>
          </a:srgbClr>
        </a:solidFill>
        <a:ln>
          <a:noFill/>
        </a:ln>
        <a:effectLst>
          <a:outerShdw blurRad="39000" dist="25400" dir="5400000" rotWithShape="0">
            <a:srgbClr val="000000">
              <a:alpha val="38000"/>
            </a:srgbClr>
          </a:outerShdw>
        </a:effectLst>
        <a:scene3d>
          <a:camera prst="orthographicFront"/>
          <a:lightRig rig="threePt" dir="t">
            <a:rot lat="0" lon="0" rev="7500000"/>
          </a:lightRig>
        </a:scene3d>
        <a:sp3d z="152400" extrusionH="63500" prstMaterial="matte">
          <a:bevelT w="50800" h="19050" prst="relaxedInset"/>
          <a:contourClr>
            <a:sysClr val="window" lastClr="FFFFFF"/>
          </a:contourClr>
        </a:sp3d>
      </dgm:spPr>
      <dgm:t>
        <a:bodyPr/>
        <a:lstStyle/>
        <a:p>
          <a:endParaRPr lang="en-US" sz="1400"/>
        </a:p>
      </dgm:t>
    </dgm:pt>
    <dgm:pt modelId="{F6AEFE06-C613-4B08-B1DD-D0BEFE9D32DD}">
      <dgm:prSet phldrT="[Text]" custT="1"/>
      <dgm:spPr>
        <a:xfrm>
          <a:off x="714058" y="2244344"/>
          <a:ext cx="2794000" cy="812800"/>
        </a:xfrm>
        <a:noFill/>
        <a:ln>
          <a:noFill/>
        </a:ln>
        <a:effectLst/>
      </dgm:spPr>
      <dgm:t>
        <a:bodyPr/>
        <a:lstStyle/>
        <a:p>
          <a:pPr>
            <a:lnSpc>
              <a:spcPct val="100000"/>
            </a:lnSpc>
            <a:spcAft>
              <a:spcPts val="0"/>
            </a:spcAft>
          </a:pPr>
          <a:r>
            <a:rPr lang="en-US" sz="1800" b="1" dirty="0">
              <a:solidFill>
                <a:sysClr val="windowText" lastClr="000000">
                  <a:hueOff val="0"/>
                  <a:satOff val="0"/>
                  <a:lumOff val="0"/>
                  <a:alphaOff val="0"/>
                </a:sysClr>
              </a:solidFill>
              <a:latin typeface="Corbel"/>
              <a:ea typeface="+mn-ea"/>
              <a:cs typeface="+mn-cs"/>
            </a:rPr>
            <a:t>VITA 46.11 </a:t>
          </a:r>
        </a:p>
        <a:p>
          <a:pPr>
            <a:lnSpc>
              <a:spcPct val="100000"/>
            </a:lnSpc>
            <a:spcAft>
              <a:spcPts val="0"/>
            </a:spcAft>
          </a:pPr>
          <a:r>
            <a:rPr lang="en-US" sz="1800" b="1" dirty="0">
              <a:solidFill>
                <a:sysClr val="windowText" lastClr="000000">
                  <a:hueOff val="0"/>
                  <a:satOff val="0"/>
                  <a:lumOff val="0"/>
                  <a:alphaOff val="0"/>
                </a:sysClr>
              </a:solidFill>
              <a:latin typeface="Corbel"/>
              <a:ea typeface="+mn-ea"/>
              <a:cs typeface="+mn-cs"/>
            </a:rPr>
            <a:t>Sys. Management</a:t>
          </a:r>
        </a:p>
      </dgm:t>
    </dgm:pt>
    <dgm:pt modelId="{2DBB36C1-5DE1-43CC-96E9-C679F44EF49E}" type="parTrans" cxnId="{3F36D600-A376-4877-BCBC-11C4CA34AACF}">
      <dgm:prSet/>
      <dgm:spPr/>
      <dgm:t>
        <a:bodyPr/>
        <a:lstStyle/>
        <a:p>
          <a:endParaRPr lang="en-US" sz="1400"/>
        </a:p>
      </dgm:t>
    </dgm:pt>
    <dgm:pt modelId="{9DC8099C-0F6B-4EDF-BAEF-061D9FBEEC30}" type="sibTrans" cxnId="{3F36D600-A376-4877-BCBC-11C4CA34AACF}">
      <dgm:prSet/>
      <dgm:spPr>
        <a:xfrm>
          <a:off x="3867315" y="2595372"/>
          <a:ext cx="110744" cy="110744"/>
        </a:xfrm>
        <a:solidFill>
          <a:srgbClr val="F0AD00">
            <a:tint val="60000"/>
            <a:hueOff val="0"/>
            <a:satOff val="0"/>
            <a:lumOff val="0"/>
            <a:alphaOff val="0"/>
          </a:srgbClr>
        </a:solidFill>
        <a:ln>
          <a:noFill/>
        </a:ln>
        <a:effectLst>
          <a:outerShdw blurRad="39000" dist="25400" dir="5400000" rotWithShape="0">
            <a:srgbClr val="000000">
              <a:alpha val="38000"/>
            </a:srgbClr>
          </a:outerShdw>
        </a:effectLst>
        <a:scene3d>
          <a:camera prst="orthographicFront"/>
          <a:lightRig rig="threePt" dir="t">
            <a:rot lat="0" lon="0" rev="7500000"/>
          </a:lightRig>
        </a:scene3d>
        <a:sp3d z="152400" extrusionH="63500" prstMaterial="matte">
          <a:bevelT w="50800" h="19050" prst="relaxedInset"/>
          <a:contourClr>
            <a:sysClr val="window" lastClr="FFFFFF"/>
          </a:contourClr>
        </a:sp3d>
      </dgm:spPr>
      <dgm:t>
        <a:bodyPr/>
        <a:lstStyle/>
        <a:p>
          <a:endParaRPr lang="en-US" sz="1400"/>
        </a:p>
      </dgm:t>
    </dgm:pt>
    <dgm:pt modelId="{139507DD-E4B5-4E4F-B7EC-D84B157EF1C2}">
      <dgm:prSet phldrT="[Text]" custT="1"/>
      <dgm:spPr>
        <a:xfrm>
          <a:off x="4681538" y="2565404"/>
          <a:ext cx="1620519" cy="812800"/>
        </a:xfrm>
        <a:noFill/>
        <a:ln>
          <a:noFill/>
        </a:ln>
        <a:effectLst/>
      </dgm:spPr>
      <dgm:t>
        <a:bodyPr/>
        <a:lstStyle/>
        <a:p>
          <a:r>
            <a:rPr lang="en-US" sz="1800" b="1" dirty="0">
              <a:solidFill>
                <a:sysClr val="windowText" lastClr="000000">
                  <a:hueOff val="0"/>
                  <a:satOff val="0"/>
                  <a:lumOff val="0"/>
                  <a:alphaOff val="0"/>
                </a:sysClr>
              </a:solidFill>
              <a:latin typeface="Corbel"/>
              <a:ea typeface="+mn-ea"/>
              <a:cs typeface="+mn-cs"/>
            </a:rPr>
            <a:t>VITA 48.2 Conduction</a:t>
          </a:r>
        </a:p>
      </dgm:t>
    </dgm:pt>
    <dgm:pt modelId="{B3FEB5E1-9D65-4D25-AF80-9092AB1A44A7}" type="parTrans" cxnId="{EFFF18E5-FE10-45DC-A31F-08B3C94FCE91}">
      <dgm:prSet/>
      <dgm:spPr/>
      <dgm:t>
        <a:bodyPr/>
        <a:lstStyle/>
        <a:p>
          <a:endParaRPr lang="en-US" sz="1400"/>
        </a:p>
      </dgm:t>
    </dgm:pt>
    <dgm:pt modelId="{3B179A23-B727-40F9-AFA0-718E1FA034F9}" type="sibTrans" cxnId="{EFFF18E5-FE10-45DC-A31F-08B3C94FCE91}">
      <dgm:prSet/>
      <dgm:spPr>
        <a:xfrm>
          <a:off x="4179126" y="3083560"/>
          <a:ext cx="110744" cy="110744"/>
        </a:xfrm>
        <a:solidFill>
          <a:srgbClr val="F0AD00">
            <a:tint val="60000"/>
            <a:hueOff val="0"/>
            <a:satOff val="0"/>
            <a:lumOff val="0"/>
            <a:alphaOff val="0"/>
          </a:srgbClr>
        </a:solidFill>
        <a:ln>
          <a:noFill/>
        </a:ln>
        <a:effectLst>
          <a:outerShdw blurRad="39000" dist="25400" dir="5400000" rotWithShape="0">
            <a:srgbClr val="000000">
              <a:alpha val="38000"/>
            </a:srgbClr>
          </a:outerShdw>
        </a:effectLst>
        <a:scene3d>
          <a:camera prst="orthographicFront"/>
          <a:lightRig rig="threePt" dir="t">
            <a:rot lat="0" lon="0" rev="7500000"/>
          </a:lightRig>
        </a:scene3d>
        <a:sp3d z="152400" extrusionH="63500" prstMaterial="matte">
          <a:bevelT w="50800" h="19050" prst="relaxedInset"/>
          <a:contourClr>
            <a:sysClr val="window" lastClr="FFFFFF"/>
          </a:contourClr>
        </a:sp3d>
      </dgm:spPr>
      <dgm:t>
        <a:bodyPr/>
        <a:lstStyle/>
        <a:p>
          <a:endParaRPr lang="en-US" sz="1400"/>
        </a:p>
      </dgm:t>
    </dgm:pt>
    <dgm:pt modelId="{290D37A3-5599-4FB7-A6BA-7FD8E73AC4E0}">
      <dgm:prSet phldrT="[Text]" custT="1"/>
      <dgm:spPr>
        <a:xfrm>
          <a:off x="3271839" y="4267199"/>
          <a:ext cx="3266437" cy="812800"/>
        </a:xfrm>
        <a:noFill/>
        <a:ln>
          <a:noFill/>
        </a:ln>
        <a:effectLst/>
      </dgm:spPr>
      <dgm:t>
        <a:bodyPr/>
        <a:lstStyle/>
        <a:p>
          <a:r>
            <a:rPr lang="en-US" sz="2400" b="1" dirty="0">
              <a:solidFill>
                <a:sysClr val="windowText" lastClr="000000">
                  <a:hueOff val="0"/>
                  <a:satOff val="0"/>
                  <a:lumOff val="0"/>
                  <a:alphaOff val="0"/>
                </a:sysClr>
              </a:solidFill>
              <a:latin typeface="Corbel"/>
              <a:ea typeface="+mn-ea"/>
              <a:cs typeface="+mn-cs"/>
            </a:rPr>
            <a:t>SpaceVPX</a:t>
          </a:r>
        </a:p>
      </dgm:t>
    </dgm:pt>
    <dgm:pt modelId="{D00EA55F-0CEF-4AA9-9457-8586DA62B445}" type="parTrans" cxnId="{E1D90B64-7710-4033-B23C-213F5671BF74}">
      <dgm:prSet/>
      <dgm:spPr/>
      <dgm:t>
        <a:bodyPr/>
        <a:lstStyle/>
        <a:p>
          <a:endParaRPr lang="en-US" sz="1400"/>
        </a:p>
      </dgm:t>
    </dgm:pt>
    <dgm:pt modelId="{CD0B1686-DC8D-48EE-A223-9902A252F7A7}" type="sibTrans" cxnId="{E1D90B64-7710-4033-B23C-213F5671BF74}">
      <dgm:prSet/>
      <dgm:spPr/>
      <dgm:t>
        <a:bodyPr/>
        <a:lstStyle/>
        <a:p>
          <a:endParaRPr lang="en-US" sz="1400"/>
        </a:p>
      </dgm:t>
    </dgm:pt>
    <dgm:pt modelId="{E20B3D32-A50A-41B0-BA52-D1FAB7D7D064}" type="pres">
      <dgm:prSet presAssocID="{65D58187-5DC1-4AC9-B02E-CAA3E93EF441}" presName="Name0" presStyleCnt="0">
        <dgm:presLayoutVars>
          <dgm:chMax val="7"/>
          <dgm:chPref val="5"/>
        </dgm:presLayoutVars>
      </dgm:prSet>
      <dgm:spPr/>
    </dgm:pt>
    <dgm:pt modelId="{B3FEAD97-6604-4A02-875A-81C813DC95E4}" type="pres">
      <dgm:prSet presAssocID="{65D58187-5DC1-4AC9-B02E-CAA3E93EF441}" presName="arrowNode" presStyleLbl="node1" presStyleIdx="0" presStyleCnt="1"/>
      <dgm:spPr>
        <a:xfrm rot="4396374">
          <a:off x="1008039" y="1010880"/>
          <a:ext cx="4385357" cy="3058239"/>
        </a:xfrm>
        <a:prstGeom prst="swooshArrow">
          <a:avLst>
            <a:gd name="adj1" fmla="val 16310"/>
            <a:gd name="adj2" fmla="val 31370"/>
          </a:avLst>
        </a:prstGeom>
        <a:gradFill rotWithShape="0">
          <a:gsLst>
            <a:gs pos="0">
              <a:srgbClr val="F0AD00">
                <a:hueOff val="0"/>
                <a:satOff val="0"/>
                <a:lumOff val="0"/>
                <a:alphaOff val="0"/>
                <a:shade val="47500"/>
                <a:satMod val="137000"/>
              </a:srgbClr>
            </a:gs>
            <a:gs pos="55000">
              <a:srgbClr val="F0AD00">
                <a:hueOff val="0"/>
                <a:satOff val="0"/>
                <a:lumOff val="0"/>
                <a:alphaOff val="0"/>
                <a:shade val="69000"/>
                <a:satMod val="137000"/>
              </a:srgbClr>
            </a:gs>
            <a:gs pos="100000">
              <a:srgbClr val="F0AD00">
                <a:hueOff val="0"/>
                <a:satOff val="0"/>
                <a:lumOff val="0"/>
                <a:alphaOff val="0"/>
                <a:shade val="98000"/>
                <a:satMod val="137000"/>
              </a:srgb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gm:spPr>
    </dgm:pt>
    <dgm:pt modelId="{AFE316DD-543C-4EF8-8F61-DB9A394E2FF8}" type="pres">
      <dgm:prSet presAssocID="{63FB7E02-91FC-40BC-A861-A060BE96F870}" presName="txNode1" presStyleLbl="revTx" presStyleIdx="0" presStyleCnt="7" custScaleX="138145">
        <dgm:presLayoutVars>
          <dgm:bulletEnabled val="1"/>
        </dgm:presLayoutVars>
      </dgm:prSet>
      <dgm:spPr>
        <a:prstGeom prst="rect">
          <a:avLst/>
        </a:prstGeom>
      </dgm:spPr>
    </dgm:pt>
    <dgm:pt modelId="{4D02C85D-C920-4029-8C5F-D8E49D8BDAF6}" type="pres">
      <dgm:prSet presAssocID="{991D386F-2527-4798-B30A-F89DE0DEA9E2}" presName="txNode2" presStyleLbl="revTx" presStyleIdx="1" presStyleCnt="7">
        <dgm:presLayoutVars>
          <dgm:bulletEnabled val="1"/>
        </dgm:presLayoutVars>
      </dgm:prSet>
      <dgm:spPr>
        <a:prstGeom prst="rect">
          <a:avLst/>
        </a:prstGeom>
      </dgm:spPr>
    </dgm:pt>
    <dgm:pt modelId="{AE2A49E2-795E-400B-924D-1DE33543271B}" type="pres">
      <dgm:prSet presAssocID="{20293668-98CD-4271-950F-E8FE6424DC6A}" presName="dotNode2" presStyleCnt="0"/>
      <dgm:spPr/>
    </dgm:pt>
    <dgm:pt modelId="{C4583E77-F3A1-49EF-A4D9-0A0BD388A75D}" type="pres">
      <dgm:prSet presAssocID="{20293668-98CD-4271-950F-E8FE6424DC6A}" presName="dotRepeatNode" presStyleLbl="fgShp" presStyleIdx="0" presStyleCnt="5"/>
      <dgm:spPr>
        <a:prstGeom prst="ellipse">
          <a:avLst/>
        </a:prstGeom>
      </dgm:spPr>
    </dgm:pt>
    <dgm:pt modelId="{6B455A92-F5E3-4687-8221-472695DB33BB}" type="pres">
      <dgm:prSet presAssocID="{03095A7D-D59C-4889-8A87-D3A0A1E0A050}" presName="txNode3" presStyleLbl="revTx" presStyleIdx="2" presStyleCnt="7">
        <dgm:presLayoutVars>
          <dgm:bulletEnabled val="1"/>
        </dgm:presLayoutVars>
      </dgm:prSet>
      <dgm:spPr>
        <a:prstGeom prst="rect">
          <a:avLst/>
        </a:prstGeom>
      </dgm:spPr>
    </dgm:pt>
    <dgm:pt modelId="{A9F71BEF-79CB-4A06-A382-FDFF63833CF4}" type="pres">
      <dgm:prSet presAssocID="{70A5260A-D5C5-4252-9691-9FDE01B81650}" presName="dotNode3" presStyleCnt="0"/>
      <dgm:spPr/>
    </dgm:pt>
    <dgm:pt modelId="{B89D60BF-5E6E-4871-A143-5626A5219F55}" type="pres">
      <dgm:prSet presAssocID="{70A5260A-D5C5-4252-9691-9FDE01B81650}" presName="dotRepeatNode" presStyleLbl="fgShp" presStyleIdx="1" presStyleCnt="5"/>
      <dgm:spPr>
        <a:prstGeom prst="ellipse">
          <a:avLst/>
        </a:prstGeom>
      </dgm:spPr>
    </dgm:pt>
    <dgm:pt modelId="{880CBBCE-38EE-47DB-8053-128D44117A8A}" type="pres">
      <dgm:prSet presAssocID="{9E869B9F-1ECC-4531-8C15-A7F5363150BA}" presName="txNode4" presStyleLbl="revTx" presStyleIdx="3" presStyleCnt="7">
        <dgm:presLayoutVars>
          <dgm:bulletEnabled val="1"/>
        </dgm:presLayoutVars>
      </dgm:prSet>
      <dgm:spPr>
        <a:prstGeom prst="rect">
          <a:avLst/>
        </a:prstGeom>
      </dgm:spPr>
    </dgm:pt>
    <dgm:pt modelId="{25A42A64-96CF-4684-82A3-02AD6773A46C}" type="pres">
      <dgm:prSet presAssocID="{4C7027DD-AF51-4334-8E76-F0125469E616}" presName="dotNode4" presStyleCnt="0"/>
      <dgm:spPr/>
    </dgm:pt>
    <dgm:pt modelId="{0F080187-36FA-48B2-A937-714FAB5DAA12}" type="pres">
      <dgm:prSet presAssocID="{4C7027DD-AF51-4334-8E76-F0125469E616}" presName="dotRepeatNode" presStyleLbl="fgShp" presStyleIdx="2" presStyleCnt="5"/>
      <dgm:spPr>
        <a:prstGeom prst="ellipse">
          <a:avLst/>
        </a:prstGeom>
      </dgm:spPr>
    </dgm:pt>
    <dgm:pt modelId="{6537C67C-4282-4F71-B8C7-74F2A427485B}" type="pres">
      <dgm:prSet presAssocID="{F6AEFE06-C613-4B08-B1DD-D0BEFE9D32DD}" presName="txNode5" presStyleLbl="revTx" presStyleIdx="4" presStyleCnt="7">
        <dgm:presLayoutVars>
          <dgm:bulletEnabled val="1"/>
        </dgm:presLayoutVars>
      </dgm:prSet>
      <dgm:spPr>
        <a:prstGeom prst="rect">
          <a:avLst/>
        </a:prstGeom>
      </dgm:spPr>
    </dgm:pt>
    <dgm:pt modelId="{5B17AA20-6201-4592-BAB1-62D97A54B31F}" type="pres">
      <dgm:prSet presAssocID="{9DC8099C-0F6B-4EDF-BAEF-061D9FBEEC30}" presName="dotNode5" presStyleCnt="0"/>
      <dgm:spPr/>
    </dgm:pt>
    <dgm:pt modelId="{2106C258-CCBD-4300-9ED6-B9418993B97C}" type="pres">
      <dgm:prSet presAssocID="{9DC8099C-0F6B-4EDF-BAEF-061D9FBEEC30}" presName="dotRepeatNode" presStyleLbl="fgShp" presStyleIdx="3" presStyleCnt="5"/>
      <dgm:spPr>
        <a:prstGeom prst="ellipse">
          <a:avLst/>
        </a:prstGeom>
      </dgm:spPr>
    </dgm:pt>
    <dgm:pt modelId="{C5169EB8-AE80-4C68-AFB0-47831337B3A9}" type="pres">
      <dgm:prSet presAssocID="{139507DD-E4B5-4E4F-B7EC-D84B157EF1C2}" presName="txNode6" presStyleLbl="revTx" presStyleIdx="5" presStyleCnt="7" custLinFactNeighborY="-20562">
        <dgm:presLayoutVars>
          <dgm:bulletEnabled val="1"/>
        </dgm:presLayoutVars>
      </dgm:prSet>
      <dgm:spPr>
        <a:prstGeom prst="rect">
          <a:avLst/>
        </a:prstGeom>
      </dgm:spPr>
    </dgm:pt>
    <dgm:pt modelId="{FF77E39E-121A-4762-B7BD-FC45743A31CF}" type="pres">
      <dgm:prSet presAssocID="{3B179A23-B727-40F9-AFA0-718E1FA034F9}" presName="dotNode6" presStyleCnt="0"/>
      <dgm:spPr/>
    </dgm:pt>
    <dgm:pt modelId="{AE595717-AC0B-43B4-A3E6-539D3CBED2CE}" type="pres">
      <dgm:prSet presAssocID="{3B179A23-B727-40F9-AFA0-718E1FA034F9}" presName="dotRepeatNode" presStyleLbl="fgShp" presStyleIdx="4" presStyleCnt="5"/>
      <dgm:spPr>
        <a:prstGeom prst="ellipse">
          <a:avLst/>
        </a:prstGeom>
      </dgm:spPr>
    </dgm:pt>
    <dgm:pt modelId="{C0918662-D0F7-4FCE-9C5F-9074325EB26C}" type="pres">
      <dgm:prSet presAssocID="{290D37A3-5599-4FB7-A6BA-7FD8E73AC4E0}" presName="txNode7" presStyleLbl="revTx" presStyleIdx="6" presStyleCnt="7">
        <dgm:presLayoutVars>
          <dgm:bulletEnabled val="1"/>
        </dgm:presLayoutVars>
      </dgm:prSet>
      <dgm:spPr/>
    </dgm:pt>
  </dgm:ptLst>
  <dgm:cxnLst>
    <dgm:cxn modelId="{3F36D600-A376-4877-BCBC-11C4CA34AACF}" srcId="{65D58187-5DC1-4AC9-B02E-CAA3E93EF441}" destId="{F6AEFE06-C613-4B08-B1DD-D0BEFE9D32DD}" srcOrd="4" destOrd="0" parTransId="{2DBB36C1-5DE1-43CC-96E9-C679F44EF49E}" sibTransId="{9DC8099C-0F6B-4EDF-BAEF-061D9FBEEC30}"/>
    <dgm:cxn modelId="{61F0750F-33C7-4809-BCCA-2A02167EA7BD}" type="presOf" srcId="{290D37A3-5599-4FB7-A6BA-7FD8E73AC4E0}" destId="{C0918662-D0F7-4FCE-9C5F-9074325EB26C}" srcOrd="0" destOrd="0" presId="urn:microsoft.com/office/officeart/2009/3/layout/DescendingProcess"/>
    <dgm:cxn modelId="{2F62CA29-863C-475E-A425-EE7D842398F0}" srcId="{65D58187-5DC1-4AC9-B02E-CAA3E93EF441}" destId="{9E869B9F-1ECC-4531-8C15-A7F5363150BA}" srcOrd="3" destOrd="0" parTransId="{6DE8D38E-EBDF-4E34-BFF0-7B6BFF92A351}" sibTransId="{4C7027DD-AF51-4334-8E76-F0125469E616}"/>
    <dgm:cxn modelId="{EAB93260-8034-4702-BFC8-36661550BCE9}" type="presOf" srcId="{991D386F-2527-4798-B30A-F89DE0DEA9E2}" destId="{4D02C85D-C920-4029-8C5F-D8E49D8BDAF6}" srcOrd="0" destOrd="0" presId="urn:microsoft.com/office/officeart/2009/3/layout/DescendingProcess"/>
    <dgm:cxn modelId="{E1D90B64-7710-4033-B23C-213F5671BF74}" srcId="{65D58187-5DC1-4AC9-B02E-CAA3E93EF441}" destId="{290D37A3-5599-4FB7-A6BA-7FD8E73AC4E0}" srcOrd="6" destOrd="0" parTransId="{D00EA55F-0CEF-4AA9-9457-8586DA62B445}" sibTransId="{CD0B1686-DC8D-48EE-A223-9902A252F7A7}"/>
    <dgm:cxn modelId="{7228B445-11C4-4F47-806E-0C58631309EA}" srcId="{65D58187-5DC1-4AC9-B02E-CAA3E93EF441}" destId="{991D386F-2527-4798-B30A-F89DE0DEA9E2}" srcOrd="1" destOrd="0" parTransId="{08C21D72-B0F2-40B3-90D4-38DAB9A96795}" sibTransId="{20293668-98CD-4271-950F-E8FE6424DC6A}"/>
    <dgm:cxn modelId="{20313550-A6AD-4C31-9C63-F0284B5F4B97}" type="presOf" srcId="{9E869B9F-1ECC-4531-8C15-A7F5363150BA}" destId="{880CBBCE-38EE-47DB-8053-128D44117A8A}" srcOrd="0" destOrd="0" presId="urn:microsoft.com/office/officeart/2009/3/layout/DescendingProcess"/>
    <dgm:cxn modelId="{E6CAF673-0A60-47A1-81EB-4794A96C1A81}" srcId="{65D58187-5DC1-4AC9-B02E-CAA3E93EF441}" destId="{63FB7E02-91FC-40BC-A861-A060BE96F870}" srcOrd="0" destOrd="0" parTransId="{F4954AB2-3C6F-4443-96E2-56FE1BFF64D0}" sibTransId="{51BC0096-A03A-4F7D-B1EC-82F0B7CE43BD}"/>
    <dgm:cxn modelId="{DC6BE675-0F74-409F-981C-FA5C0C8EAFA2}" type="presOf" srcId="{9DC8099C-0F6B-4EDF-BAEF-061D9FBEEC30}" destId="{2106C258-CCBD-4300-9ED6-B9418993B97C}" srcOrd="0" destOrd="0" presId="urn:microsoft.com/office/officeart/2009/3/layout/DescendingProcess"/>
    <dgm:cxn modelId="{835F2090-84DC-462D-8014-08CBA24AFD7E}" type="presOf" srcId="{70A5260A-D5C5-4252-9691-9FDE01B81650}" destId="{B89D60BF-5E6E-4871-A143-5626A5219F55}" srcOrd="0" destOrd="0" presId="urn:microsoft.com/office/officeart/2009/3/layout/DescendingProcess"/>
    <dgm:cxn modelId="{B33C20C1-D110-4392-93B3-3B1B4430C0D7}" type="presOf" srcId="{65D58187-5DC1-4AC9-B02E-CAA3E93EF441}" destId="{E20B3D32-A50A-41B0-BA52-D1FAB7D7D064}" srcOrd="0" destOrd="0" presId="urn:microsoft.com/office/officeart/2009/3/layout/DescendingProcess"/>
    <dgm:cxn modelId="{564E87DC-22A4-4581-8AF9-DDAE22257B94}" type="presOf" srcId="{4C7027DD-AF51-4334-8E76-F0125469E616}" destId="{0F080187-36FA-48B2-A937-714FAB5DAA12}" srcOrd="0" destOrd="0" presId="urn:microsoft.com/office/officeart/2009/3/layout/DescendingProcess"/>
    <dgm:cxn modelId="{BDD4FBE1-86A6-4481-9C8F-EB254927ED26}" srcId="{65D58187-5DC1-4AC9-B02E-CAA3E93EF441}" destId="{03095A7D-D59C-4889-8A87-D3A0A1E0A050}" srcOrd="2" destOrd="0" parTransId="{41C7826A-837C-476E-8F53-991EBBAA4596}" sibTransId="{70A5260A-D5C5-4252-9691-9FDE01B81650}"/>
    <dgm:cxn modelId="{589122E4-04F9-4612-B916-A7441A5611C9}" type="presOf" srcId="{3B179A23-B727-40F9-AFA0-718E1FA034F9}" destId="{AE595717-AC0B-43B4-A3E6-539D3CBED2CE}" srcOrd="0" destOrd="0" presId="urn:microsoft.com/office/officeart/2009/3/layout/DescendingProcess"/>
    <dgm:cxn modelId="{EFFF18E5-FE10-45DC-A31F-08B3C94FCE91}" srcId="{65D58187-5DC1-4AC9-B02E-CAA3E93EF441}" destId="{139507DD-E4B5-4E4F-B7EC-D84B157EF1C2}" srcOrd="5" destOrd="0" parTransId="{B3FEB5E1-9D65-4D25-AF80-9092AB1A44A7}" sibTransId="{3B179A23-B727-40F9-AFA0-718E1FA034F9}"/>
    <dgm:cxn modelId="{9BBC84F0-A4CF-4760-B3ED-FC652A6E9FC7}" type="presOf" srcId="{63FB7E02-91FC-40BC-A861-A060BE96F870}" destId="{AFE316DD-543C-4EF8-8F61-DB9A394E2FF8}" srcOrd="0" destOrd="0" presId="urn:microsoft.com/office/officeart/2009/3/layout/DescendingProcess"/>
    <dgm:cxn modelId="{5BD3BDF0-34B2-4117-9426-B2051E71E859}" type="presOf" srcId="{20293668-98CD-4271-950F-E8FE6424DC6A}" destId="{C4583E77-F3A1-49EF-A4D9-0A0BD388A75D}" srcOrd="0" destOrd="0" presId="urn:microsoft.com/office/officeart/2009/3/layout/DescendingProcess"/>
    <dgm:cxn modelId="{21259AF3-9A87-4C7C-A294-01C7F8D9574B}" type="presOf" srcId="{139507DD-E4B5-4E4F-B7EC-D84B157EF1C2}" destId="{C5169EB8-AE80-4C68-AFB0-47831337B3A9}" srcOrd="0" destOrd="0" presId="urn:microsoft.com/office/officeart/2009/3/layout/DescendingProcess"/>
    <dgm:cxn modelId="{4C454EF4-5C93-41BA-97C2-D6D387A269B3}" type="presOf" srcId="{F6AEFE06-C613-4B08-B1DD-D0BEFE9D32DD}" destId="{6537C67C-4282-4F71-B8C7-74F2A427485B}" srcOrd="0" destOrd="0" presId="urn:microsoft.com/office/officeart/2009/3/layout/DescendingProcess"/>
    <dgm:cxn modelId="{61F346FC-C175-4509-8A09-DAF2F297CE8C}" type="presOf" srcId="{03095A7D-D59C-4889-8A87-D3A0A1E0A050}" destId="{6B455A92-F5E3-4687-8221-472695DB33BB}" srcOrd="0" destOrd="0" presId="urn:microsoft.com/office/officeart/2009/3/layout/DescendingProcess"/>
    <dgm:cxn modelId="{A64FBE87-11EE-434F-A045-508AF0C63DD5}" type="presParOf" srcId="{E20B3D32-A50A-41B0-BA52-D1FAB7D7D064}" destId="{B3FEAD97-6604-4A02-875A-81C813DC95E4}" srcOrd="0" destOrd="0" presId="urn:microsoft.com/office/officeart/2009/3/layout/DescendingProcess"/>
    <dgm:cxn modelId="{5F076DA3-DC22-4ACC-9588-42276C55441A}" type="presParOf" srcId="{E20B3D32-A50A-41B0-BA52-D1FAB7D7D064}" destId="{AFE316DD-543C-4EF8-8F61-DB9A394E2FF8}" srcOrd="1" destOrd="0" presId="urn:microsoft.com/office/officeart/2009/3/layout/DescendingProcess"/>
    <dgm:cxn modelId="{27D55280-B2D6-49F2-A9D2-97910B82F857}" type="presParOf" srcId="{E20B3D32-A50A-41B0-BA52-D1FAB7D7D064}" destId="{4D02C85D-C920-4029-8C5F-D8E49D8BDAF6}" srcOrd="2" destOrd="0" presId="urn:microsoft.com/office/officeart/2009/3/layout/DescendingProcess"/>
    <dgm:cxn modelId="{1F297EF4-2179-432C-97EC-538EB6CAB85F}" type="presParOf" srcId="{E20B3D32-A50A-41B0-BA52-D1FAB7D7D064}" destId="{AE2A49E2-795E-400B-924D-1DE33543271B}" srcOrd="3" destOrd="0" presId="urn:microsoft.com/office/officeart/2009/3/layout/DescendingProcess"/>
    <dgm:cxn modelId="{D8EC2B4F-1256-4997-8729-E9DD6736AD52}" type="presParOf" srcId="{AE2A49E2-795E-400B-924D-1DE33543271B}" destId="{C4583E77-F3A1-49EF-A4D9-0A0BD388A75D}" srcOrd="0" destOrd="0" presId="urn:microsoft.com/office/officeart/2009/3/layout/DescendingProcess"/>
    <dgm:cxn modelId="{C7B851F0-1DBD-4BFE-8722-F141A2D4DDA0}" type="presParOf" srcId="{E20B3D32-A50A-41B0-BA52-D1FAB7D7D064}" destId="{6B455A92-F5E3-4687-8221-472695DB33BB}" srcOrd="4" destOrd="0" presId="urn:microsoft.com/office/officeart/2009/3/layout/DescendingProcess"/>
    <dgm:cxn modelId="{18395065-CFE3-455E-8E56-82A85C7C1292}" type="presParOf" srcId="{E20B3D32-A50A-41B0-BA52-D1FAB7D7D064}" destId="{A9F71BEF-79CB-4A06-A382-FDFF63833CF4}" srcOrd="5" destOrd="0" presId="urn:microsoft.com/office/officeart/2009/3/layout/DescendingProcess"/>
    <dgm:cxn modelId="{CF15ECC3-7D0B-49D9-AE0D-0A1B3F6F1859}" type="presParOf" srcId="{A9F71BEF-79CB-4A06-A382-FDFF63833CF4}" destId="{B89D60BF-5E6E-4871-A143-5626A5219F55}" srcOrd="0" destOrd="0" presId="urn:microsoft.com/office/officeart/2009/3/layout/DescendingProcess"/>
    <dgm:cxn modelId="{87C5AB38-B24E-4C33-BACC-975DACF13106}" type="presParOf" srcId="{E20B3D32-A50A-41B0-BA52-D1FAB7D7D064}" destId="{880CBBCE-38EE-47DB-8053-128D44117A8A}" srcOrd="6" destOrd="0" presId="urn:microsoft.com/office/officeart/2009/3/layout/DescendingProcess"/>
    <dgm:cxn modelId="{E71EA416-52AD-4879-AFA6-72E7B2754398}" type="presParOf" srcId="{E20B3D32-A50A-41B0-BA52-D1FAB7D7D064}" destId="{25A42A64-96CF-4684-82A3-02AD6773A46C}" srcOrd="7" destOrd="0" presId="urn:microsoft.com/office/officeart/2009/3/layout/DescendingProcess"/>
    <dgm:cxn modelId="{76A98F10-C39B-4FC9-B7B3-2BB3F37995F7}" type="presParOf" srcId="{25A42A64-96CF-4684-82A3-02AD6773A46C}" destId="{0F080187-36FA-48B2-A937-714FAB5DAA12}" srcOrd="0" destOrd="0" presId="urn:microsoft.com/office/officeart/2009/3/layout/DescendingProcess"/>
    <dgm:cxn modelId="{21671F61-28BC-49C2-B10D-BD820C40D41E}" type="presParOf" srcId="{E20B3D32-A50A-41B0-BA52-D1FAB7D7D064}" destId="{6537C67C-4282-4F71-B8C7-74F2A427485B}" srcOrd="8" destOrd="0" presId="urn:microsoft.com/office/officeart/2009/3/layout/DescendingProcess"/>
    <dgm:cxn modelId="{EB7FCB9C-F994-420E-953D-97EFADCA079D}" type="presParOf" srcId="{E20B3D32-A50A-41B0-BA52-D1FAB7D7D064}" destId="{5B17AA20-6201-4592-BAB1-62D97A54B31F}" srcOrd="9" destOrd="0" presId="urn:microsoft.com/office/officeart/2009/3/layout/DescendingProcess"/>
    <dgm:cxn modelId="{0A0E0128-E3D3-472A-8B82-4C5955B4E906}" type="presParOf" srcId="{5B17AA20-6201-4592-BAB1-62D97A54B31F}" destId="{2106C258-CCBD-4300-9ED6-B9418993B97C}" srcOrd="0" destOrd="0" presId="urn:microsoft.com/office/officeart/2009/3/layout/DescendingProcess"/>
    <dgm:cxn modelId="{6D707BB2-331D-44E3-BCF8-713ED60BC83C}" type="presParOf" srcId="{E20B3D32-A50A-41B0-BA52-D1FAB7D7D064}" destId="{C5169EB8-AE80-4C68-AFB0-47831337B3A9}" srcOrd="10" destOrd="0" presId="urn:microsoft.com/office/officeart/2009/3/layout/DescendingProcess"/>
    <dgm:cxn modelId="{22909AE8-1A02-45A8-B696-0DFD3A906437}" type="presParOf" srcId="{E20B3D32-A50A-41B0-BA52-D1FAB7D7D064}" destId="{FF77E39E-121A-4762-B7BD-FC45743A31CF}" srcOrd="11" destOrd="0" presId="urn:microsoft.com/office/officeart/2009/3/layout/DescendingProcess"/>
    <dgm:cxn modelId="{8326F6EB-B95D-4BB0-9FAC-FBAB19EAA5EF}" type="presParOf" srcId="{FF77E39E-121A-4762-B7BD-FC45743A31CF}" destId="{AE595717-AC0B-43B4-A3E6-539D3CBED2CE}" srcOrd="0" destOrd="0" presId="urn:microsoft.com/office/officeart/2009/3/layout/DescendingProcess"/>
    <dgm:cxn modelId="{83DD41D7-4461-416D-9781-D382F22B8874}" type="presParOf" srcId="{E20B3D32-A50A-41B0-BA52-D1FAB7D7D064}" destId="{C0918662-D0F7-4FCE-9C5F-9074325EB26C}" srcOrd="12"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5A3E96-7221-4E7B-93B0-4680B0E27FB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259D6CC-ADDB-4370-915A-6BBEDF84A699}">
      <dgm:prSet/>
      <dgm:spPr/>
      <dgm:t>
        <a:bodyPr/>
        <a:lstStyle/>
        <a:p>
          <a:r>
            <a:rPr lang="en-US"/>
            <a:t>Intelligent Platform Management Interface (IPMI) Protocol</a:t>
          </a:r>
        </a:p>
      </dgm:t>
    </dgm:pt>
    <dgm:pt modelId="{6D5B6755-6CDF-4A26-A805-FA7096ABF695}" type="parTrans" cxnId="{2E749A3C-DB57-4830-BECB-366DFB19B305}">
      <dgm:prSet/>
      <dgm:spPr/>
      <dgm:t>
        <a:bodyPr/>
        <a:lstStyle/>
        <a:p>
          <a:endParaRPr lang="en-US"/>
        </a:p>
      </dgm:t>
    </dgm:pt>
    <dgm:pt modelId="{EDECA957-412B-4203-ABEF-155860D04CEC}" type="sibTrans" cxnId="{2E749A3C-DB57-4830-BECB-366DFB19B305}">
      <dgm:prSet/>
      <dgm:spPr/>
      <dgm:t>
        <a:bodyPr/>
        <a:lstStyle/>
        <a:p>
          <a:endParaRPr lang="en-US"/>
        </a:p>
      </dgm:t>
    </dgm:pt>
    <dgm:pt modelId="{3C6ED758-8C50-487E-8144-86164073C62E}">
      <dgm:prSet/>
      <dgm:spPr/>
      <dgm:t>
        <a:bodyPr/>
        <a:lstStyle/>
        <a:p>
          <a:r>
            <a:rPr lang="en-US"/>
            <a:t>Direct Access Protocol (DAP)</a:t>
          </a:r>
        </a:p>
      </dgm:t>
    </dgm:pt>
    <dgm:pt modelId="{9AB6579C-CED1-47CD-9834-189CF8E75226}" type="parTrans" cxnId="{4AEDD886-62EF-4FFD-B36C-FCA262EFD77A}">
      <dgm:prSet/>
      <dgm:spPr/>
      <dgm:t>
        <a:bodyPr/>
        <a:lstStyle/>
        <a:p>
          <a:endParaRPr lang="en-US"/>
        </a:p>
      </dgm:t>
    </dgm:pt>
    <dgm:pt modelId="{E64E152B-9101-4924-964F-342126EE50ED}" type="sibTrans" cxnId="{4AEDD886-62EF-4FFD-B36C-FCA262EFD77A}">
      <dgm:prSet/>
      <dgm:spPr/>
      <dgm:t>
        <a:bodyPr/>
        <a:lstStyle/>
        <a:p>
          <a:endParaRPr lang="en-US"/>
        </a:p>
      </dgm:t>
    </dgm:pt>
    <dgm:pt modelId="{188D6622-3E8A-42BA-9A48-3FB6C92175DB}">
      <dgm:prSet/>
      <dgm:spPr/>
      <dgm:t>
        <a:bodyPr/>
        <a:lstStyle/>
        <a:p>
          <a:r>
            <a:rPr lang="en-US" dirty="0"/>
            <a:t>Serial RapidIO (SRIO)</a:t>
          </a:r>
        </a:p>
      </dgm:t>
    </dgm:pt>
    <dgm:pt modelId="{4375CC91-9D2C-469D-ABE7-963AA67D8849}" type="parTrans" cxnId="{5089190E-3C08-4387-9A34-15BB83126A02}">
      <dgm:prSet/>
      <dgm:spPr/>
      <dgm:t>
        <a:bodyPr/>
        <a:lstStyle/>
        <a:p>
          <a:endParaRPr lang="en-US"/>
        </a:p>
      </dgm:t>
    </dgm:pt>
    <dgm:pt modelId="{35074DE2-62CF-4900-AE6C-2208A851261A}" type="sibTrans" cxnId="{5089190E-3C08-4387-9A34-15BB83126A02}">
      <dgm:prSet/>
      <dgm:spPr/>
      <dgm:t>
        <a:bodyPr/>
        <a:lstStyle/>
        <a:p>
          <a:endParaRPr lang="en-US"/>
        </a:p>
      </dgm:t>
    </dgm:pt>
    <dgm:pt modelId="{2335DFBD-2382-4F81-B3D4-650976489873}">
      <dgm:prSet/>
      <dgm:spPr/>
      <dgm:t>
        <a:bodyPr/>
        <a:lstStyle/>
        <a:p>
          <a:r>
            <a:rPr lang="en-US"/>
            <a:t>SpaceWire (SpW)</a:t>
          </a:r>
        </a:p>
      </dgm:t>
    </dgm:pt>
    <dgm:pt modelId="{7EE7D1A9-FEA3-4CAF-8907-20E8BF1BE2DF}" type="parTrans" cxnId="{FBCE4BCD-EB01-4F02-B78E-D84917DF9D14}">
      <dgm:prSet/>
      <dgm:spPr/>
      <dgm:t>
        <a:bodyPr/>
        <a:lstStyle/>
        <a:p>
          <a:endParaRPr lang="en-US"/>
        </a:p>
      </dgm:t>
    </dgm:pt>
    <dgm:pt modelId="{ADE0384C-AD2D-4A63-9A31-5D4C69025254}" type="sibTrans" cxnId="{FBCE4BCD-EB01-4F02-B78E-D84917DF9D14}">
      <dgm:prSet/>
      <dgm:spPr/>
      <dgm:t>
        <a:bodyPr/>
        <a:lstStyle/>
        <a:p>
          <a:endParaRPr lang="en-US"/>
        </a:p>
      </dgm:t>
    </dgm:pt>
    <dgm:pt modelId="{F476CDD3-30AE-4E4F-B5EB-A3BA00469C00}">
      <dgm:prSet/>
      <dgm:spPr/>
      <dgm:t>
        <a:bodyPr/>
        <a:lstStyle/>
        <a:p>
          <a:r>
            <a:rPr lang="en-US"/>
            <a:t>SpaceFibre (SpF)</a:t>
          </a:r>
        </a:p>
      </dgm:t>
    </dgm:pt>
    <dgm:pt modelId="{9003521D-25AF-48C4-BA99-D367786528BD}" type="parTrans" cxnId="{AC75D40B-F5DE-4CA3-B27F-22BCA07BBC21}">
      <dgm:prSet/>
      <dgm:spPr/>
      <dgm:t>
        <a:bodyPr/>
        <a:lstStyle/>
        <a:p>
          <a:endParaRPr lang="en-US"/>
        </a:p>
      </dgm:t>
    </dgm:pt>
    <dgm:pt modelId="{96602A7C-CEFD-412F-810A-10D655C905C5}" type="sibTrans" cxnId="{AC75D40B-F5DE-4CA3-B27F-22BCA07BBC21}">
      <dgm:prSet/>
      <dgm:spPr/>
      <dgm:t>
        <a:bodyPr/>
        <a:lstStyle/>
        <a:p>
          <a:endParaRPr lang="en-US"/>
        </a:p>
      </dgm:t>
    </dgm:pt>
    <dgm:pt modelId="{F8A7BC92-D87A-47B5-BB4D-1B3D72A62530}">
      <dgm:prSet/>
      <dgm:spPr/>
      <dgm:t>
        <a:bodyPr/>
        <a:lstStyle/>
        <a:p>
          <a:r>
            <a:rPr lang="en-US"/>
            <a:t>PCI </a:t>
          </a:r>
        </a:p>
      </dgm:t>
    </dgm:pt>
    <dgm:pt modelId="{2F24779A-0294-4DFE-8032-314799116B93}" type="parTrans" cxnId="{05BF8000-3196-4E98-B69A-0EE7BB5AFCA7}">
      <dgm:prSet/>
      <dgm:spPr/>
      <dgm:t>
        <a:bodyPr/>
        <a:lstStyle/>
        <a:p>
          <a:endParaRPr lang="en-US"/>
        </a:p>
      </dgm:t>
    </dgm:pt>
    <dgm:pt modelId="{C16B99AD-F955-482C-A073-E7942CEEC8B1}" type="sibTrans" cxnId="{05BF8000-3196-4E98-B69A-0EE7BB5AFCA7}">
      <dgm:prSet/>
      <dgm:spPr/>
      <dgm:t>
        <a:bodyPr/>
        <a:lstStyle/>
        <a:p>
          <a:endParaRPr lang="en-US"/>
        </a:p>
      </dgm:t>
    </dgm:pt>
    <dgm:pt modelId="{2F76D046-0C9C-4ADA-B4DB-B89B6DF2F1D3}">
      <dgm:prSet/>
      <dgm:spPr/>
      <dgm:t>
        <a:bodyPr/>
        <a:lstStyle/>
        <a:p>
          <a:r>
            <a:rPr lang="en-US"/>
            <a:t>Ethernet</a:t>
          </a:r>
        </a:p>
      </dgm:t>
    </dgm:pt>
    <dgm:pt modelId="{DF0E3281-5EA1-4524-9B7E-96666D2964F7}" type="parTrans" cxnId="{C63A6C70-1116-43E2-8F54-19623B4F0154}">
      <dgm:prSet/>
      <dgm:spPr/>
      <dgm:t>
        <a:bodyPr/>
        <a:lstStyle/>
        <a:p>
          <a:endParaRPr lang="en-US"/>
        </a:p>
      </dgm:t>
    </dgm:pt>
    <dgm:pt modelId="{92494698-B9E0-4AB6-8DA1-10C0DD5A526E}" type="sibTrans" cxnId="{C63A6C70-1116-43E2-8F54-19623B4F0154}">
      <dgm:prSet/>
      <dgm:spPr/>
      <dgm:t>
        <a:bodyPr/>
        <a:lstStyle/>
        <a:p>
          <a:endParaRPr lang="en-US"/>
        </a:p>
      </dgm:t>
    </dgm:pt>
    <dgm:pt modelId="{B00DA5CC-1735-417A-AE84-A1E877618267}" type="pres">
      <dgm:prSet presAssocID="{6C5A3E96-7221-4E7B-93B0-4680B0E27FBE}" presName="linear" presStyleCnt="0">
        <dgm:presLayoutVars>
          <dgm:animLvl val="lvl"/>
          <dgm:resizeHandles val="exact"/>
        </dgm:presLayoutVars>
      </dgm:prSet>
      <dgm:spPr/>
    </dgm:pt>
    <dgm:pt modelId="{045EEDE9-99C4-46E6-98C1-A03E8D21E245}" type="pres">
      <dgm:prSet presAssocID="{8259D6CC-ADDB-4370-915A-6BBEDF84A699}" presName="parentText" presStyleLbl="node1" presStyleIdx="0" presStyleCnt="7">
        <dgm:presLayoutVars>
          <dgm:chMax val="0"/>
          <dgm:bulletEnabled val="1"/>
        </dgm:presLayoutVars>
      </dgm:prSet>
      <dgm:spPr/>
    </dgm:pt>
    <dgm:pt modelId="{F635EBAE-D25D-497F-B03F-0BD2B3D41A08}" type="pres">
      <dgm:prSet presAssocID="{EDECA957-412B-4203-ABEF-155860D04CEC}" presName="spacer" presStyleCnt="0"/>
      <dgm:spPr/>
    </dgm:pt>
    <dgm:pt modelId="{61574BFA-EEC1-4395-A246-7E7325681650}" type="pres">
      <dgm:prSet presAssocID="{3C6ED758-8C50-487E-8144-86164073C62E}" presName="parentText" presStyleLbl="node1" presStyleIdx="1" presStyleCnt="7">
        <dgm:presLayoutVars>
          <dgm:chMax val="0"/>
          <dgm:bulletEnabled val="1"/>
        </dgm:presLayoutVars>
      </dgm:prSet>
      <dgm:spPr/>
    </dgm:pt>
    <dgm:pt modelId="{70E2B304-2841-4645-A811-05CB42244F44}" type="pres">
      <dgm:prSet presAssocID="{E64E152B-9101-4924-964F-342126EE50ED}" presName="spacer" presStyleCnt="0"/>
      <dgm:spPr/>
    </dgm:pt>
    <dgm:pt modelId="{AD043215-7D83-4244-97FA-BE801A0D8343}" type="pres">
      <dgm:prSet presAssocID="{188D6622-3E8A-42BA-9A48-3FB6C92175DB}" presName="parentText" presStyleLbl="node1" presStyleIdx="2" presStyleCnt="7">
        <dgm:presLayoutVars>
          <dgm:chMax val="0"/>
          <dgm:bulletEnabled val="1"/>
        </dgm:presLayoutVars>
      </dgm:prSet>
      <dgm:spPr/>
    </dgm:pt>
    <dgm:pt modelId="{2169B0A2-B754-4083-ACC8-2DBE9D3F1C86}" type="pres">
      <dgm:prSet presAssocID="{35074DE2-62CF-4900-AE6C-2208A851261A}" presName="spacer" presStyleCnt="0"/>
      <dgm:spPr/>
    </dgm:pt>
    <dgm:pt modelId="{5B3AF45E-CD9E-4DF5-B1CC-2B55C2F9A26F}" type="pres">
      <dgm:prSet presAssocID="{2335DFBD-2382-4F81-B3D4-650976489873}" presName="parentText" presStyleLbl="node1" presStyleIdx="3" presStyleCnt="7">
        <dgm:presLayoutVars>
          <dgm:chMax val="0"/>
          <dgm:bulletEnabled val="1"/>
        </dgm:presLayoutVars>
      </dgm:prSet>
      <dgm:spPr/>
    </dgm:pt>
    <dgm:pt modelId="{9E97C249-0B88-4F01-8432-F52FC2B3986E}" type="pres">
      <dgm:prSet presAssocID="{ADE0384C-AD2D-4A63-9A31-5D4C69025254}" presName="spacer" presStyleCnt="0"/>
      <dgm:spPr/>
    </dgm:pt>
    <dgm:pt modelId="{CF8E18C6-199B-4782-A2A9-EFE8ECB66E2A}" type="pres">
      <dgm:prSet presAssocID="{F476CDD3-30AE-4E4F-B5EB-A3BA00469C00}" presName="parentText" presStyleLbl="node1" presStyleIdx="4" presStyleCnt="7">
        <dgm:presLayoutVars>
          <dgm:chMax val="0"/>
          <dgm:bulletEnabled val="1"/>
        </dgm:presLayoutVars>
      </dgm:prSet>
      <dgm:spPr/>
    </dgm:pt>
    <dgm:pt modelId="{91FC170C-FB8F-44C0-A424-2E9645C3F14F}" type="pres">
      <dgm:prSet presAssocID="{96602A7C-CEFD-412F-810A-10D655C905C5}" presName="spacer" presStyleCnt="0"/>
      <dgm:spPr/>
    </dgm:pt>
    <dgm:pt modelId="{8E5E2E20-6B2E-413B-A90A-BD530E131DEF}" type="pres">
      <dgm:prSet presAssocID="{F8A7BC92-D87A-47B5-BB4D-1B3D72A62530}" presName="parentText" presStyleLbl="node1" presStyleIdx="5" presStyleCnt="7">
        <dgm:presLayoutVars>
          <dgm:chMax val="0"/>
          <dgm:bulletEnabled val="1"/>
        </dgm:presLayoutVars>
      </dgm:prSet>
      <dgm:spPr/>
    </dgm:pt>
    <dgm:pt modelId="{F5EC6753-336D-4BF6-8263-B06AE08ECA33}" type="pres">
      <dgm:prSet presAssocID="{C16B99AD-F955-482C-A073-E7942CEEC8B1}" presName="spacer" presStyleCnt="0"/>
      <dgm:spPr/>
    </dgm:pt>
    <dgm:pt modelId="{2560B775-9589-4056-BD85-1F82586D44EE}" type="pres">
      <dgm:prSet presAssocID="{2F76D046-0C9C-4ADA-B4DB-B89B6DF2F1D3}" presName="parentText" presStyleLbl="node1" presStyleIdx="6" presStyleCnt="7">
        <dgm:presLayoutVars>
          <dgm:chMax val="0"/>
          <dgm:bulletEnabled val="1"/>
        </dgm:presLayoutVars>
      </dgm:prSet>
      <dgm:spPr/>
    </dgm:pt>
  </dgm:ptLst>
  <dgm:cxnLst>
    <dgm:cxn modelId="{05BF8000-3196-4E98-B69A-0EE7BB5AFCA7}" srcId="{6C5A3E96-7221-4E7B-93B0-4680B0E27FBE}" destId="{F8A7BC92-D87A-47B5-BB4D-1B3D72A62530}" srcOrd="5" destOrd="0" parTransId="{2F24779A-0294-4DFE-8032-314799116B93}" sibTransId="{C16B99AD-F955-482C-A073-E7942CEEC8B1}"/>
    <dgm:cxn modelId="{AC75D40B-F5DE-4CA3-B27F-22BCA07BBC21}" srcId="{6C5A3E96-7221-4E7B-93B0-4680B0E27FBE}" destId="{F476CDD3-30AE-4E4F-B5EB-A3BA00469C00}" srcOrd="4" destOrd="0" parTransId="{9003521D-25AF-48C4-BA99-D367786528BD}" sibTransId="{96602A7C-CEFD-412F-810A-10D655C905C5}"/>
    <dgm:cxn modelId="{5089190E-3C08-4387-9A34-15BB83126A02}" srcId="{6C5A3E96-7221-4E7B-93B0-4680B0E27FBE}" destId="{188D6622-3E8A-42BA-9A48-3FB6C92175DB}" srcOrd="2" destOrd="0" parTransId="{4375CC91-9D2C-469D-ABE7-963AA67D8849}" sibTransId="{35074DE2-62CF-4900-AE6C-2208A851261A}"/>
    <dgm:cxn modelId="{917BA81A-7B55-4800-A429-12891FA75611}" type="presOf" srcId="{2335DFBD-2382-4F81-B3D4-650976489873}" destId="{5B3AF45E-CD9E-4DF5-B1CC-2B55C2F9A26F}" srcOrd="0" destOrd="0" presId="urn:microsoft.com/office/officeart/2005/8/layout/vList2"/>
    <dgm:cxn modelId="{7A1A6327-6ADE-4E71-82B7-1F7FB19A4059}" type="presOf" srcId="{2F76D046-0C9C-4ADA-B4DB-B89B6DF2F1D3}" destId="{2560B775-9589-4056-BD85-1F82586D44EE}" srcOrd="0" destOrd="0" presId="urn:microsoft.com/office/officeart/2005/8/layout/vList2"/>
    <dgm:cxn modelId="{C2FAC636-9ACA-47D8-9D64-922F31BA2051}" type="presOf" srcId="{188D6622-3E8A-42BA-9A48-3FB6C92175DB}" destId="{AD043215-7D83-4244-97FA-BE801A0D8343}" srcOrd="0" destOrd="0" presId="urn:microsoft.com/office/officeart/2005/8/layout/vList2"/>
    <dgm:cxn modelId="{2E749A3C-DB57-4830-BECB-366DFB19B305}" srcId="{6C5A3E96-7221-4E7B-93B0-4680B0E27FBE}" destId="{8259D6CC-ADDB-4370-915A-6BBEDF84A699}" srcOrd="0" destOrd="0" parTransId="{6D5B6755-6CDF-4A26-A805-FA7096ABF695}" sibTransId="{EDECA957-412B-4203-ABEF-155860D04CEC}"/>
    <dgm:cxn modelId="{C63A6C70-1116-43E2-8F54-19623B4F0154}" srcId="{6C5A3E96-7221-4E7B-93B0-4680B0E27FBE}" destId="{2F76D046-0C9C-4ADA-B4DB-B89B6DF2F1D3}" srcOrd="6" destOrd="0" parTransId="{DF0E3281-5EA1-4524-9B7E-96666D2964F7}" sibTransId="{92494698-B9E0-4AB6-8DA1-10C0DD5A526E}"/>
    <dgm:cxn modelId="{E7EA5F57-21CC-4FB9-98BA-23A02B3A6384}" type="presOf" srcId="{F8A7BC92-D87A-47B5-BB4D-1B3D72A62530}" destId="{8E5E2E20-6B2E-413B-A90A-BD530E131DEF}" srcOrd="0" destOrd="0" presId="urn:microsoft.com/office/officeart/2005/8/layout/vList2"/>
    <dgm:cxn modelId="{B97DCF80-2DD9-494C-9A65-F86357B776CC}" type="presOf" srcId="{F476CDD3-30AE-4E4F-B5EB-A3BA00469C00}" destId="{CF8E18C6-199B-4782-A2A9-EFE8ECB66E2A}" srcOrd="0" destOrd="0" presId="urn:microsoft.com/office/officeart/2005/8/layout/vList2"/>
    <dgm:cxn modelId="{10A97582-12FF-4269-B807-4D6CC56E5275}" type="presOf" srcId="{3C6ED758-8C50-487E-8144-86164073C62E}" destId="{61574BFA-EEC1-4395-A246-7E7325681650}" srcOrd="0" destOrd="0" presId="urn:microsoft.com/office/officeart/2005/8/layout/vList2"/>
    <dgm:cxn modelId="{4AEDD886-62EF-4FFD-B36C-FCA262EFD77A}" srcId="{6C5A3E96-7221-4E7B-93B0-4680B0E27FBE}" destId="{3C6ED758-8C50-487E-8144-86164073C62E}" srcOrd="1" destOrd="0" parTransId="{9AB6579C-CED1-47CD-9834-189CF8E75226}" sibTransId="{E64E152B-9101-4924-964F-342126EE50ED}"/>
    <dgm:cxn modelId="{A023B9B9-E675-4B30-B21E-DF19667313CE}" type="presOf" srcId="{8259D6CC-ADDB-4370-915A-6BBEDF84A699}" destId="{045EEDE9-99C4-46E6-98C1-A03E8D21E245}" srcOrd="0" destOrd="0" presId="urn:microsoft.com/office/officeart/2005/8/layout/vList2"/>
    <dgm:cxn modelId="{63603BC8-4E06-42C7-ACBA-4F9BE5815442}" type="presOf" srcId="{6C5A3E96-7221-4E7B-93B0-4680B0E27FBE}" destId="{B00DA5CC-1735-417A-AE84-A1E877618267}" srcOrd="0" destOrd="0" presId="urn:microsoft.com/office/officeart/2005/8/layout/vList2"/>
    <dgm:cxn modelId="{FBCE4BCD-EB01-4F02-B78E-D84917DF9D14}" srcId="{6C5A3E96-7221-4E7B-93B0-4680B0E27FBE}" destId="{2335DFBD-2382-4F81-B3D4-650976489873}" srcOrd="3" destOrd="0" parTransId="{7EE7D1A9-FEA3-4CAF-8907-20E8BF1BE2DF}" sibTransId="{ADE0384C-AD2D-4A63-9A31-5D4C69025254}"/>
    <dgm:cxn modelId="{82A893DD-1691-493D-9C23-C1C4F9A094C0}" type="presParOf" srcId="{B00DA5CC-1735-417A-AE84-A1E877618267}" destId="{045EEDE9-99C4-46E6-98C1-A03E8D21E245}" srcOrd="0" destOrd="0" presId="urn:microsoft.com/office/officeart/2005/8/layout/vList2"/>
    <dgm:cxn modelId="{F2406D86-6243-486F-9D40-05E67D7005CA}" type="presParOf" srcId="{B00DA5CC-1735-417A-AE84-A1E877618267}" destId="{F635EBAE-D25D-497F-B03F-0BD2B3D41A08}" srcOrd="1" destOrd="0" presId="urn:microsoft.com/office/officeart/2005/8/layout/vList2"/>
    <dgm:cxn modelId="{D1F0C984-8F59-4D7E-AAA6-5F48394D6BBF}" type="presParOf" srcId="{B00DA5CC-1735-417A-AE84-A1E877618267}" destId="{61574BFA-EEC1-4395-A246-7E7325681650}" srcOrd="2" destOrd="0" presId="urn:microsoft.com/office/officeart/2005/8/layout/vList2"/>
    <dgm:cxn modelId="{677BE30A-C61E-46E1-A7D0-F0D092618A30}" type="presParOf" srcId="{B00DA5CC-1735-417A-AE84-A1E877618267}" destId="{70E2B304-2841-4645-A811-05CB42244F44}" srcOrd="3" destOrd="0" presId="urn:microsoft.com/office/officeart/2005/8/layout/vList2"/>
    <dgm:cxn modelId="{51E9C04F-BC79-4DD1-956F-C9D40A4D06A7}" type="presParOf" srcId="{B00DA5CC-1735-417A-AE84-A1E877618267}" destId="{AD043215-7D83-4244-97FA-BE801A0D8343}" srcOrd="4" destOrd="0" presId="urn:microsoft.com/office/officeart/2005/8/layout/vList2"/>
    <dgm:cxn modelId="{7CD8B2F9-F1E4-4FC7-B0E5-EB106A692EB4}" type="presParOf" srcId="{B00DA5CC-1735-417A-AE84-A1E877618267}" destId="{2169B0A2-B754-4083-ACC8-2DBE9D3F1C86}" srcOrd="5" destOrd="0" presId="urn:microsoft.com/office/officeart/2005/8/layout/vList2"/>
    <dgm:cxn modelId="{27711977-99D6-42F8-9175-567DCA9177E2}" type="presParOf" srcId="{B00DA5CC-1735-417A-AE84-A1E877618267}" destId="{5B3AF45E-CD9E-4DF5-B1CC-2B55C2F9A26F}" srcOrd="6" destOrd="0" presId="urn:microsoft.com/office/officeart/2005/8/layout/vList2"/>
    <dgm:cxn modelId="{763AC876-1132-4340-95E2-AA84234BEB07}" type="presParOf" srcId="{B00DA5CC-1735-417A-AE84-A1E877618267}" destId="{9E97C249-0B88-4F01-8432-F52FC2B3986E}" srcOrd="7" destOrd="0" presId="urn:microsoft.com/office/officeart/2005/8/layout/vList2"/>
    <dgm:cxn modelId="{3F8E7FB4-C210-4591-B69F-4FF0BF1E7BC6}" type="presParOf" srcId="{B00DA5CC-1735-417A-AE84-A1E877618267}" destId="{CF8E18C6-199B-4782-A2A9-EFE8ECB66E2A}" srcOrd="8" destOrd="0" presId="urn:microsoft.com/office/officeart/2005/8/layout/vList2"/>
    <dgm:cxn modelId="{31CCD672-B6F8-4899-9AE1-F1481647BAC5}" type="presParOf" srcId="{B00DA5CC-1735-417A-AE84-A1E877618267}" destId="{91FC170C-FB8F-44C0-A424-2E9645C3F14F}" srcOrd="9" destOrd="0" presId="urn:microsoft.com/office/officeart/2005/8/layout/vList2"/>
    <dgm:cxn modelId="{10EEC30F-22E8-4CB5-BFE7-D11DB02048B1}" type="presParOf" srcId="{B00DA5CC-1735-417A-AE84-A1E877618267}" destId="{8E5E2E20-6B2E-413B-A90A-BD530E131DEF}" srcOrd="10" destOrd="0" presId="urn:microsoft.com/office/officeart/2005/8/layout/vList2"/>
    <dgm:cxn modelId="{7A05AF2A-21A6-428F-A6D4-A19536B411A6}" type="presParOf" srcId="{B00DA5CC-1735-417A-AE84-A1E877618267}" destId="{F5EC6753-336D-4BF6-8263-B06AE08ECA33}" srcOrd="11" destOrd="0" presId="urn:microsoft.com/office/officeart/2005/8/layout/vList2"/>
    <dgm:cxn modelId="{14C16CAD-BB59-4FB6-8A9F-CDCF26862B1A}" type="presParOf" srcId="{B00DA5CC-1735-417A-AE84-A1E877618267}" destId="{2560B775-9589-4056-BD85-1F82586D44EE}"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DD1630-160A-4466-9195-7C1A5E7D5AB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EABA9D1-5B7D-4D8F-8EAF-DA36B0C9AE4F}">
      <dgm:prSet/>
      <dgm:spPr/>
      <dgm:t>
        <a:bodyPr/>
        <a:lstStyle/>
        <a:p>
          <a:r>
            <a:rPr lang="en-US" b="1"/>
            <a:t>SRIO</a:t>
          </a:r>
          <a:endParaRPr lang="en-US"/>
        </a:p>
      </dgm:t>
    </dgm:pt>
    <dgm:pt modelId="{8268F64B-859E-427C-A9F6-6A431481AA1F}" type="parTrans" cxnId="{756A3FE6-7158-468E-AB99-CA0D07EC8462}">
      <dgm:prSet/>
      <dgm:spPr/>
      <dgm:t>
        <a:bodyPr/>
        <a:lstStyle/>
        <a:p>
          <a:endParaRPr lang="en-US"/>
        </a:p>
      </dgm:t>
    </dgm:pt>
    <dgm:pt modelId="{16101BB5-C79F-49A8-9C1A-1BAB20032C4D}" type="sibTrans" cxnId="{756A3FE6-7158-468E-AB99-CA0D07EC8462}">
      <dgm:prSet/>
      <dgm:spPr/>
      <dgm:t>
        <a:bodyPr/>
        <a:lstStyle/>
        <a:p>
          <a:endParaRPr lang="en-US"/>
        </a:p>
      </dgm:t>
    </dgm:pt>
    <dgm:pt modelId="{70F908DF-61CD-496F-BE9A-F298DAA706C3}">
      <dgm:prSet/>
      <dgm:spPr/>
      <dgm:t>
        <a:bodyPr/>
        <a:lstStyle/>
        <a:p>
          <a:r>
            <a:rPr lang="en-US" dirty="0"/>
            <a:t>1.0, 2.0, 2.5, 4, and 5 Gbps per lane</a:t>
          </a:r>
        </a:p>
      </dgm:t>
    </dgm:pt>
    <dgm:pt modelId="{19E71450-8E52-4E26-A595-5D49DB5C8978}" type="parTrans" cxnId="{81104620-8855-4B18-9A18-BDBB84F9F64D}">
      <dgm:prSet/>
      <dgm:spPr/>
      <dgm:t>
        <a:bodyPr/>
        <a:lstStyle/>
        <a:p>
          <a:endParaRPr lang="en-US"/>
        </a:p>
      </dgm:t>
    </dgm:pt>
    <dgm:pt modelId="{F5A6BF90-7E43-4BB6-9CD1-9AB6144FC1F6}" type="sibTrans" cxnId="{81104620-8855-4B18-9A18-BDBB84F9F64D}">
      <dgm:prSet/>
      <dgm:spPr/>
      <dgm:t>
        <a:bodyPr/>
        <a:lstStyle/>
        <a:p>
          <a:endParaRPr lang="en-US"/>
        </a:p>
      </dgm:t>
    </dgm:pt>
    <dgm:pt modelId="{1588797C-9476-47A9-A316-DB667A454049}">
      <dgm:prSet/>
      <dgm:spPr/>
      <dgm:t>
        <a:bodyPr/>
        <a:lstStyle/>
        <a:p>
          <a:r>
            <a:rPr lang="en-US" b="1"/>
            <a:t>Ethernet</a:t>
          </a:r>
          <a:endParaRPr lang="en-US"/>
        </a:p>
      </dgm:t>
    </dgm:pt>
    <dgm:pt modelId="{9563FD80-91C6-4F7D-8331-7478FCD08B53}" type="parTrans" cxnId="{A5D44529-7301-44FB-B2C1-50A8ED69F484}">
      <dgm:prSet/>
      <dgm:spPr/>
      <dgm:t>
        <a:bodyPr/>
        <a:lstStyle/>
        <a:p>
          <a:endParaRPr lang="en-US"/>
        </a:p>
      </dgm:t>
    </dgm:pt>
    <dgm:pt modelId="{86C8D851-1D7F-490A-BC64-E99CB3789842}" type="sibTrans" cxnId="{A5D44529-7301-44FB-B2C1-50A8ED69F484}">
      <dgm:prSet/>
      <dgm:spPr/>
      <dgm:t>
        <a:bodyPr/>
        <a:lstStyle/>
        <a:p>
          <a:endParaRPr lang="en-US"/>
        </a:p>
      </dgm:t>
    </dgm:pt>
    <dgm:pt modelId="{1C35350C-C705-47C0-BE02-C779C9EBA3AB}">
      <dgm:prSet/>
      <dgm:spPr/>
      <dgm:t>
        <a:bodyPr/>
        <a:lstStyle/>
        <a:p>
          <a:r>
            <a:rPr lang="en-US"/>
            <a:t>1000BASE-KX</a:t>
          </a:r>
        </a:p>
      </dgm:t>
    </dgm:pt>
    <dgm:pt modelId="{9B461A3F-8E90-46B4-937A-DB69B7696F2A}" type="parTrans" cxnId="{944A2DBC-17B9-4CB9-8BEB-A136C97BF0A0}">
      <dgm:prSet/>
      <dgm:spPr/>
      <dgm:t>
        <a:bodyPr/>
        <a:lstStyle/>
        <a:p>
          <a:endParaRPr lang="en-US"/>
        </a:p>
      </dgm:t>
    </dgm:pt>
    <dgm:pt modelId="{6503D9CF-EA44-4ED9-9E9C-0CDBCFE151A1}" type="sibTrans" cxnId="{944A2DBC-17B9-4CB9-8BEB-A136C97BF0A0}">
      <dgm:prSet/>
      <dgm:spPr/>
      <dgm:t>
        <a:bodyPr/>
        <a:lstStyle/>
        <a:p>
          <a:endParaRPr lang="en-US"/>
        </a:p>
      </dgm:t>
    </dgm:pt>
    <dgm:pt modelId="{18F3A83F-41BB-4C08-943E-419759753B8D}">
      <dgm:prSet/>
      <dgm:spPr/>
      <dgm:t>
        <a:bodyPr/>
        <a:lstStyle/>
        <a:p>
          <a:r>
            <a:rPr lang="en-US"/>
            <a:t>10GBASE-KX4</a:t>
          </a:r>
        </a:p>
      </dgm:t>
    </dgm:pt>
    <dgm:pt modelId="{146F4876-AFA1-447D-BA4F-229666D5A6AC}" type="parTrans" cxnId="{AA2ABD4C-F146-4521-9E99-04BADB159579}">
      <dgm:prSet/>
      <dgm:spPr/>
      <dgm:t>
        <a:bodyPr/>
        <a:lstStyle/>
        <a:p>
          <a:endParaRPr lang="en-US"/>
        </a:p>
      </dgm:t>
    </dgm:pt>
    <dgm:pt modelId="{5587B296-3A61-49CD-BE33-05CC469FE36E}" type="sibTrans" cxnId="{AA2ABD4C-F146-4521-9E99-04BADB159579}">
      <dgm:prSet/>
      <dgm:spPr/>
      <dgm:t>
        <a:bodyPr/>
        <a:lstStyle/>
        <a:p>
          <a:endParaRPr lang="en-US"/>
        </a:p>
      </dgm:t>
    </dgm:pt>
    <dgm:pt modelId="{72DBE961-EFF9-43F9-B2CB-362B6749D8D1}">
      <dgm:prSet/>
      <dgm:spPr/>
      <dgm:t>
        <a:bodyPr/>
        <a:lstStyle/>
        <a:p>
          <a:r>
            <a:rPr lang="en-US"/>
            <a:t>10GBASE-KR</a:t>
          </a:r>
        </a:p>
      </dgm:t>
    </dgm:pt>
    <dgm:pt modelId="{ADC04943-6E56-4B9A-A1A8-CED907FC7BD7}" type="parTrans" cxnId="{E0712AF3-09C8-415B-AE25-F4E96E3FE6FE}">
      <dgm:prSet/>
      <dgm:spPr/>
      <dgm:t>
        <a:bodyPr/>
        <a:lstStyle/>
        <a:p>
          <a:endParaRPr lang="en-US"/>
        </a:p>
      </dgm:t>
    </dgm:pt>
    <dgm:pt modelId="{DC9BFC05-D23E-4AA1-BA1F-87E3FF0AAB4B}" type="sibTrans" cxnId="{E0712AF3-09C8-415B-AE25-F4E96E3FE6FE}">
      <dgm:prSet/>
      <dgm:spPr/>
      <dgm:t>
        <a:bodyPr/>
        <a:lstStyle/>
        <a:p>
          <a:endParaRPr lang="en-US"/>
        </a:p>
      </dgm:t>
    </dgm:pt>
    <dgm:pt modelId="{AD586E15-9858-4770-ACD8-CBEAA73EE196}">
      <dgm:prSet/>
      <dgm:spPr/>
      <dgm:t>
        <a:bodyPr/>
        <a:lstStyle/>
        <a:p>
          <a:r>
            <a:rPr lang="en-US"/>
            <a:t>1000BASE-T</a:t>
          </a:r>
        </a:p>
      </dgm:t>
    </dgm:pt>
    <dgm:pt modelId="{B50C6BB4-798B-4035-B6FC-085118713D81}" type="parTrans" cxnId="{3D8B2A89-6732-46F6-BADB-39D97B6FFFF9}">
      <dgm:prSet/>
      <dgm:spPr/>
      <dgm:t>
        <a:bodyPr/>
        <a:lstStyle/>
        <a:p>
          <a:endParaRPr lang="en-US"/>
        </a:p>
      </dgm:t>
    </dgm:pt>
    <dgm:pt modelId="{9499A164-3F5C-4721-92FB-6FB1293F134E}" type="sibTrans" cxnId="{3D8B2A89-6732-46F6-BADB-39D97B6FFFF9}">
      <dgm:prSet/>
      <dgm:spPr/>
      <dgm:t>
        <a:bodyPr/>
        <a:lstStyle/>
        <a:p>
          <a:endParaRPr lang="en-US"/>
        </a:p>
      </dgm:t>
    </dgm:pt>
    <dgm:pt modelId="{F4577057-C878-40F7-9391-3164344A9948}">
      <dgm:prSet/>
      <dgm:spPr/>
      <dgm:t>
        <a:bodyPr/>
        <a:lstStyle/>
        <a:p>
          <a:r>
            <a:rPr lang="en-US" b="1"/>
            <a:t>PCI for us with cPCI</a:t>
          </a:r>
          <a:endParaRPr lang="en-US"/>
        </a:p>
      </dgm:t>
    </dgm:pt>
    <dgm:pt modelId="{5176F01D-CFC5-40A6-9211-65A3151EFC06}" type="parTrans" cxnId="{39857302-970C-4C8B-97EA-318127B9369D}">
      <dgm:prSet/>
      <dgm:spPr/>
      <dgm:t>
        <a:bodyPr/>
        <a:lstStyle/>
        <a:p>
          <a:endParaRPr lang="en-US"/>
        </a:p>
      </dgm:t>
    </dgm:pt>
    <dgm:pt modelId="{41F3D0DD-5DF3-4BBA-8955-576D81B70277}" type="sibTrans" cxnId="{39857302-970C-4C8B-97EA-318127B9369D}">
      <dgm:prSet/>
      <dgm:spPr/>
      <dgm:t>
        <a:bodyPr/>
        <a:lstStyle/>
        <a:p>
          <a:endParaRPr lang="en-US"/>
        </a:p>
      </dgm:t>
    </dgm:pt>
    <dgm:pt modelId="{7518EF99-D28F-4554-BD02-31533D702ABC}">
      <dgm:prSet/>
      <dgm:spPr/>
      <dgm:t>
        <a:bodyPr/>
        <a:lstStyle/>
        <a:p>
          <a:r>
            <a:rPr lang="en-US" dirty="0"/>
            <a:t>The use of PCI with SpaceVPX is generally intended for bridging applications to provide connectivity with the SpaceVPX network planes (Control Plane or Data Plane). </a:t>
          </a:r>
        </a:p>
      </dgm:t>
    </dgm:pt>
    <dgm:pt modelId="{F2002290-C616-4EA9-A776-815FA4CD8E7E}" type="parTrans" cxnId="{979CD275-D099-44C3-A9A0-67DD67DAA48D}">
      <dgm:prSet/>
      <dgm:spPr/>
      <dgm:t>
        <a:bodyPr/>
        <a:lstStyle/>
        <a:p>
          <a:endParaRPr lang="en-US"/>
        </a:p>
      </dgm:t>
    </dgm:pt>
    <dgm:pt modelId="{E8C5725B-058F-42CF-BD09-F4CF72D48197}" type="sibTrans" cxnId="{979CD275-D099-44C3-A9A0-67DD67DAA48D}">
      <dgm:prSet/>
      <dgm:spPr/>
      <dgm:t>
        <a:bodyPr/>
        <a:lstStyle/>
        <a:p>
          <a:endParaRPr lang="en-US"/>
        </a:p>
      </dgm:t>
    </dgm:pt>
    <dgm:pt modelId="{8082F5D5-6C47-48F3-8303-F7AA6DB7F356}">
      <dgm:prSet/>
      <dgm:spPr/>
      <dgm:t>
        <a:bodyPr/>
        <a:lstStyle/>
        <a:p>
          <a:r>
            <a:rPr lang="en-US" dirty="0"/>
            <a:t>Because SpaceVPX only specifies the connector pin assignments for using PCI, other applications can use the PCI support to implement hybrid SpaceVPX and </a:t>
          </a:r>
          <a:r>
            <a:rPr lang="en-US" dirty="0" err="1"/>
            <a:t>CompactPCI</a:t>
          </a:r>
          <a:r>
            <a:rPr lang="en-US" dirty="0"/>
            <a:t> backplanes (with or without bridging).</a:t>
          </a:r>
        </a:p>
      </dgm:t>
    </dgm:pt>
    <dgm:pt modelId="{EEE41D05-B517-4C3B-B5DC-09DA9B4497B8}" type="parTrans" cxnId="{E5470E40-E95D-4C99-B6B9-A8B11D766E9A}">
      <dgm:prSet/>
      <dgm:spPr/>
      <dgm:t>
        <a:bodyPr/>
        <a:lstStyle/>
        <a:p>
          <a:endParaRPr lang="en-US"/>
        </a:p>
      </dgm:t>
    </dgm:pt>
    <dgm:pt modelId="{C74BD93E-684B-4001-86FC-E33AF7C91095}" type="sibTrans" cxnId="{E5470E40-E95D-4C99-B6B9-A8B11D766E9A}">
      <dgm:prSet/>
      <dgm:spPr/>
      <dgm:t>
        <a:bodyPr/>
        <a:lstStyle/>
        <a:p>
          <a:endParaRPr lang="en-US"/>
        </a:p>
      </dgm:t>
    </dgm:pt>
    <dgm:pt modelId="{867D9F3A-1021-4CC4-8232-49B16ADE51A0}" type="pres">
      <dgm:prSet presAssocID="{A3DD1630-160A-4466-9195-7C1A5E7D5AB8}" presName="linear" presStyleCnt="0">
        <dgm:presLayoutVars>
          <dgm:animLvl val="lvl"/>
          <dgm:resizeHandles val="exact"/>
        </dgm:presLayoutVars>
      </dgm:prSet>
      <dgm:spPr/>
    </dgm:pt>
    <dgm:pt modelId="{3C82CCEA-983D-43DF-9DC2-E4B4113599C8}" type="pres">
      <dgm:prSet presAssocID="{0EABA9D1-5B7D-4D8F-8EAF-DA36B0C9AE4F}" presName="parentText" presStyleLbl="node1" presStyleIdx="0" presStyleCnt="3">
        <dgm:presLayoutVars>
          <dgm:chMax val="0"/>
          <dgm:bulletEnabled val="1"/>
        </dgm:presLayoutVars>
      </dgm:prSet>
      <dgm:spPr/>
    </dgm:pt>
    <dgm:pt modelId="{D0F798BE-78CD-4BC2-8CF0-AACE311592FC}" type="pres">
      <dgm:prSet presAssocID="{0EABA9D1-5B7D-4D8F-8EAF-DA36B0C9AE4F}" presName="childText" presStyleLbl="revTx" presStyleIdx="0" presStyleCnt="3">
        <dgm:presLayoutVars>
          <dgm:bulletEnabled val="1"/>
        </dgm:presLayoutVars>
      </dgm:prSet>
      <dgm:spPr/>
    </dgm:pt>
    <dgm:pt modelId="{F8FF7996-0336-4FC3-BEF9-5494A9C2C729}" type="pres">
      <dgm:prSet presAssocID="{1588797C-9476-47A9-A316-DB667A454049}" presName="parentText" presStyleLbl="node1" presStyleIdx="1" presStyleCnt="3">
        <dgm:presLayoutVars>
          <dgm:chMax val="0"/>
          <dgm:bulletEnabled val="1"/>
        </dgm:presLayoutVars>
      </dgm:prSet>
      <dgm:spPr/>
    </dgm:pt>
    <dgm:pt modelId="{A0E0C51A-C63C-43E3-94FC-70C59F48DEA5}" type="pres">
      <dgm:prSet presAssocID="{1588797C-9476-47A9-A316-DB667A454049}" presName="childText" presStyleLbl="revTx" presStyleIdx="1" presStyleCnt="3">
        <dgm:presLayoutVars>
          <dgm:bulletEnabled val="1"/>
        </dgm:presLayoutVars>
      </dgm:prSet>
      <dgm:spPr/>
    </dgm:pt>
    <dgm:pt modelId="{0C42EFCE-4A0E-4406-8C1A-C8051D1747D4}" type="pres">
      <dgm:prSet presAssocID="{F4577057-C878-40F7-9391-3164344A9948}" presName="parentText" presStyleLbl="node1" presStyleIdx="2" presStyleCnt="3">
        <dgm:presLayoutVars>
          <dgm:chMax val="0"/>
          <dgm:bulletEnabled val="1"/>
        </dgm:presLayoutVars>
      </dgm:prSet>
      <dgm:spPr/>
    </dgm:pt>
    <dgm:pt modelId="{0A9D0518-DEFF-4463-8512-704115DA732C}" type="pres">
      <dgm:prSet presAssocID="{F4577057-C878-40F7-9391-3164344A9948}" presName="childText" presStyleLbl="revTx" presStyleIdx="2" presStyleCnt="3">
        <dgm:presLayoutVars>
          <dgm:bulletEnabled val="1"/>
        </dgm:presLayoutVars>
      </dgm:prSet>
      <dgm:spPr/>
    </dgm:pt>
  </dgm:ptLst>
  <dgm:cxnLst>
    <dgm:cxn modelId="{39857302-970C-4C8B-97EA-318127B9369D}" srcId="{A3DD1630-160A-4466-9195-7C1A5E7D5AB8}" destId="{F4577057-C878-40F7-9391-3164344A9948}" srcOrd="2" destOrd="0" parTransId="{5176F01D-CFC5-40A6-9211-65A3151EFC06}" sibTransId="{41F3D0DD-5DF3-4BBA-8955-576D81B70277}"/>
    <dgm:cxn modelId="{79420A16-ECCC-4479-A4CB-385859DC57AE}" type="presOf" srcId="{7518EF99-D28F-4554-BD02-31533D702ABC}" destId="{0A9D0518-DEFF-4463-8512-704115DA732C}" srcOrd="0" destOrd="0" presId="urn:microsoft.com/office/officeart/2005/8/layout/vList2"/>
    <dgm:cxn modelId="{A6C76020-AEEA-4D1C-9553-203202BD72CB}" type="presOf" srcId="{1588797C-9476-47A9-A316-DB667A454049}" destId="{F8FF7996-0336-4FC3-BEF9-5494A9C2C729}" srcOrd="0" destOrd="0" presId="urn:microsoft.com/office/officeart/2005/8/layout/vList2"/>
    <dgm:cxn modelId="{81104620-8855-4B18-9A18-BDBB84F9F64D}" srcId="{0EABA9D1-5B7D-4D8F-8EAF-DA36B0C9AE4F}" destId="{70F908DF-61CD-496F-BE9A-F298DAA706C3}" srcOrd="0" destOrd="0" parTransId="{19E71450-8E52-4E26-A595-5D49DB5C8978}" sibTransId="{F5A6BF90-7E43-4BB6-9CD1-9AB6144FC1F6}"/>
    <dgm:cxn modelId="{27F68425-EA63-460A-BE92-76E0657E090A}" type="presOf" srcId="{A3DD1630-160A-4466-9195-7C1A5E7D5AB8}" destId="{867D9F3A-1021-4CC4-8232-49B16ADE51A0}" srcOrd="0" destOrd="0" presId="urn:microsoft.com/office/officeart/2005/8/layout/vList2"/>
    <dgm:cxn modelId="{A5D44529-7301-44FB-B2C1-50A8ED69F484}" srcId="{A3DD1630-160A-4466-9195-7C1A5E7D5AB8}" destId="{1588797C-9476-47A9-A316-DB667A454049}" srcOrd="1" destOrd="0" parTransId="{9563FD80-91C6-4F7D-8331-7478FCD08B53}" sibTransId="{86C8D851-1D7F-490A-BC64-E99CB3789842}"/>
    <dgm:cxn modelId="{EF7D042E-1455-4EE3-B096-06D6A95D30AB}" type="presOf" srcId="{72DBE961-EFF9-43F9-B2CB-362B6749D8D1}" destId="{A0E0C51A-C63C-43E3-94FC-70C59F48DEA5}" srcOrd="0" destOrd="2" presId="urn:microsoft.com/office/officeart/2005/8/layout/vList2"/>
    <dgm:cxn modelId="{DE020C32-F494-4AD1-A83F-9E5FA7BB92BB}" type="presOf" srcId="{0EABA9D1-5B7D-4D8F-8EAF-DA36B0C9AE4F}" destId="{3C82CCEA-983D-43DF-9DC2-E4B4113599C8}" srcOrd="0" destOrd="0" presId="urn:microsoft.com/office/officeart/2005/8/layout/vList2"/>
    <dgm:cxn modelId="{E5470E40-E95D-4C99-B6B9-A8B11D766E9A}" srcId="{F4577057-C878-40F7-9391-3164344A9948}" destId="{8082F5D5-6C47-48F3-8303-F7AA6DB7F356}" srcOrd="1" destOrd="0" parTransId="{EEE41D05-B517-4C3B-B5DC-09DA9B4497B8}" sibTransId="{C74BD93E-684B-4001-86FC-E33AF7C91095}"/>
    <dgm:cxn modelId="{AA2ABD4C-F146-4521-9E99-04BADB159579}" srcId="{1588797C-9476-47A9-A316-DB667A454049}" destId="{18F3A83F-41BB-4C08-943E-419759753B8D}" srcOrd="1" destOrd="0" parTransId="{146F4876-AFA1-447D-BA4F-229666D5A6AC}" sibTransId="{5587B296-3A61-49CD-BE33-05CC469FE36E}"/>
    <dgm:cxn modelId="{826E2C4E-18AB-49A4-83DA-B12FFBF378C6}" type="presOf" srcId="{F4577057-C878-40F7-9391-3164344A9948}" destId="{0C42EFCE-4A0E-4406-8C1A-C8051D1747D4}" srcOrd="0" destOrd="0" presId="urn:microsoft.com/office/officeart/2005/8/layout/vList2"/>
    <dgm:cxn modelId="{6D55F771-C0D3-49BF-A825-4C74CC9B1FE0}" type="presOf" srcId="{70F908DF-61CD-496F-BE9A-F298DAA706C3}" destId="{D0F798BE-78CD-4BC2-8CF0-AACE311592FC}" srcOrd="0" destOrd="0" presId="urn:microsoft.com/office/officeart/2005/8/layout/vList2"/>
    <dgm:cxn modelId="{979CD275-D099-44C3-A9A0-67DD67DAA48D}" srcId="{F4577057-C878-40F7-9391-3164344A9948}" destId="{7518EF99-D28F-4554-BD02-31533D702ABC}" srcOrd="0" destOrd="0" parTransId="{F2002290-C616-4EA9-A776-815FA4CD8E7E}" sibTransId="{E8C5725B-058F-42CF-BD09-F4CF72D48197}"/>
    <dgm:cxn modelId="{9182D977-FB85-469E-BEF1-182FB5838F50}" type="presOf" srcId="{AD586E15-9858-4770-ACD8-CBEAA73EE196}" destId="{A0E0C51A-C63C-43E3-94FC-70C59F48DEA5}" srcOrd="0" destOrd="3" presId="urn:microsoft.com/office/officeart/2005/8/layout/vList2"/>
    <dgm:cxn modelId="{1C584E7B-FBD9-4DBB-89AF-71BC59B4F5D7}" type="presOf" srcId="{18F3A83F-41BB-4C08-943E-419759753B8D}" destId="{A0E0C51A-C63C-43E3-94FC-70C59F48DEA5}" srcOrd="0" destOrd="1" presId="urn:microsoft.com/office/officeart/2005/8/layout/vList2"/>
    <dgm:cxn modelId="{3D8B2A89-6732-46F6-BADB-39D97B6FFFF9}" srcId="{1588797C-9476-47A9-A316-DB667A454049}" destId="{AD586E15-9858-4770-ACD8-CBEAA73EE196}" srcOrd="3" destOrd="0" parTransId="{B50C6BB4-798B-4035-B6FC-085118713D81}" sibTransId="{9499A164-3F5C-4721-92FB-6FB1293F134E}"/>
    <dgm:cxn modelId="{D276D3BA-D529-47AF-819A-436B0C44B99D}" type="presOf" srcId="{1C35350C-C705-47C0-BE02-C779C9EBA3AB}" destId="{A0E0C51A-C63C-43E3-94FC-70C59F48DEA5}" srcOrd="0" destOrd="0" presId="urn:microsoft.com/office/officeart/2005/8/layout/vList2"/>
    <dgm:cxn modelId="{944A2DBC-17B9-4CB9-8BEB-A136C97BF0A0}" srcId="{1588797C-9476-47A9-A316-DB667A454049}" destId="{1C35350C-C705-47C0-BE02-C779C9EBA3AB}" srcOrd="0" destOrd="0" parTransId="{9B461A3F-8E90-46B4-937A-DB69B7696F2A}" sibTransId="{6503D9CF-EA44-4ED9-9E9C-0CDBCFE151A1}"/>
    <dgm:cxn modelId="{756A3FE6-7158-468E-AB99-CA0D07EC8462}" srcId="{A3DD1630-160A-4466-9195-7C1A5E7D5AB8}" destId="{0EABA9D1-5B7D-4D8F-8EAF-DA36B0C9AE4F}" srcOrd="0" destOrd="0" parTransId="{8268F64B-859E-427C-A9F6-6A431481AA1F}" sibTransId="{16101BB5-C79F-49A8-9C1A-1BAB20032C4D}"/>
    <dgm:cxn modelId="{E0712AF3-09C8-415B-AE25-F4E96E3FE6FE}" srcId="{1588797C-9476-47A9-A316-DB667A454049}" destId="{72DBE961-EFF9-43F9-B2CB-362B6749D8D1}" srcOrd="2" destOrd="0" parTransId="{ADC04943-6E56-4B9A-A1A8-CED907FC7BD7}" sibTransId="{DC9BFC05-D23E-4AA1-BA1F-87E3FF0AAB4B}"/>
    <dgm:cxn modelId="{3EDDA8FD-F7AF-4937-813E-3CFD61A68F4D}" type="presOf" srcId="{8082F5D5-6C47-48F3-8303-F7AA6DB7F356}" destId="{0A9D0518-DEFF-4463-8512-704115DA732C}" srcOrd="0" destOrd="1" presId="urn:microsoft.com/office/officeart/2005/8/layout/vList2"/>
    <dgm:cxn modelId="{F794AD7E-E877-4B00-8698-5D360764561A}" type="presParOf" srcId="{867D9F3A-1021-4CC4-8232-49B16ADE51A0}" destId="{3C82CCEA-983D-43DF-9DC2-E4B4113599C8}" srcOrd="0" destOrd="0" presId="urn:microsoft.com/office/officeart/2005/8/layout/vList2"/>
    <dgm:cxn modelId="{C2583BA4-3174-4003-A6D8-039FA2F2A729}" type="presParOf" srcId="{867D9F3A-1021-4CC4-8232-49B16ADE51A0}" destId="{D0F798BE-78CD-4BC2-8CF0-AACE311592FC}" srcOrd="1" destOrd="0" presId="urn:microsoft.com/office/officeart/2005/8/layout/vList2"/>
    <dgm:cxn modelId="{60195985-5565-4DB0-8F48-57ED5E77E90E}" type="presParOf" srcId="{867D9F3A-1021-4CC4-8232-49B16ADE51A0}" destId="{F8FF7996-0336-4FC3-BEF9-5494A9C2C729}" srcOrd="2" destOrd="0" presId="urn:microsoft.com/office/officeart/2005/8/layout/vList2"/>
    <dgm:cxn modelId="{8C8EC5CC-2648-41DE-9751-0EA425A8F232}" type="presParOf" srcId="{867D9F3A-1021-4CC4-8232-49B16ADE51A0}" destId="{A0E0C51A-C63C-43E3-94FC-70C59F48DEA5}" srcOrd="3" destOrd="0" presId="urn:microsoft.com/office/officeart/2005/8/layout/vList2"/>
    <dgm:cxn modelId="{66F74ADC-298E-4651-969A-243D707DC49E}" type="presParOf" srcId="{867D9F3A-1021-4CC4-8232-49B16ADE51A0}" destId="{0C42EFCE-4A0E-4406-8C1A-C8051D1747D4}" srcOrd="4" destOrd="0" presId="urn:microsoft.com/office/officeart/2005/8/layout/vList2"/>
    <dgm:cxn modelId="{A1B9BE04-348B-4D13-9DBC-BA716E8718AD}" type="presParOf" srcId="{867D9F3A-1021-4CC4-8232-49B16ADE51A0}" destId="{0A9D0518-DEFF-4463-8512-704115DA732C}"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D1E73-D9AE-4054-9533-EAFDD8CC77C7}">
      <dsp:nvSpPr>
        <dsp:cNvPr id="0" name=""/>
        <dsp:cNvSpPr/>
      </dsp:nvSpPr>
      <dsp:spPr>
        <a:xfrm>
          <a:off x="1340345" y="120300"/>
          <a:ext cx="3551927" cy="1233537"/>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723267A4-4A6D-4319-8D7A-5F77E7D3ACE7}">
      <dsp:nvSpPr>
        <dsp:cNvPr id="0" name=""/>
        <dsp:cNvSpPr/>
      </dsp:nvSpPr>
      <dsp:spPr>
        <a:xfrm>
          <a:off x="2777637" y="3095751"/>
          <a:ext cx="688358" cy="440549"/>
        </a:xfrm>
        <a:prstGeom prst="downArrow">
          <a:avLst/>
        </a:prstGeom>
        <a:solidFill>
          <a:srgbClr val="0070C0"/>
        </a:solidFill>
        <a:ln>
          <a:noFill/>
        </a:ln>
        <a:effectLst>
          <a:outerShdw blurRad="44450" dist="25400" dir="2700000" algn="br" rotWithShape="0">
            <a:srgbClr val="000000">
              <a:alpha val="60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C788A5D9-F1DD-4EED-86DE-0E1E6402622D}">
      <dsp:nvSpPr>
        <dsp:cNvPr id="0" name=""/>
        <dsp:cNvSpPr/>
      </dsp:nvSpPr>
      <dsp:spPr>
        <a:xfrm>
          <a:off x="1272781" y="3375909"/>
          <a:ext cx="3698069" cy="1060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accent1">
                  <a:lumMod val="50000"/>
                </a:schemeClr>
              </a:solidFill>
            </a:rPr>
            <a:t>The Next Generation Space Interconnect Standard</a:t>
          </a:r>
        </a:p>
      </dsp:txBody>
      <dsp:txXfrm>
        <a:off x="1272781" y="3375909"/>
        <a:ext cx="3698069" cy="1060721"/>
      </dsp:txXfrm>
    </dsp:sp>
    <dsp:sp modelId="{B43ADB5B-D662-4F5F-8534-0D31B17EFFD6}">
      <dsp:nvSpPr>
        <dsp:cNvPr id="0" name=""/>
        <dsp:cNvSpPr/>
      </dsp:nvSpPr>
      <dsp:spPr>
        <a:xfrm>
          <a:off x="2438402" y="1398566"/>
          <a:ext cx="1418235" cy="1378907"/>
        </a:xfrm>
        <a:prstGeom prst="ellipse">
          <a:avLst/>
        </a:prstGeom>
        <a:solidFill>
          <a:schemeClr val="accent2">
            <a:lumMod val="75000"/>
          </a:schemeClr>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RapidIO Space Device Class</a:t>
          </a:r>
        </a:p>
      </dsp:txBody>
      <dsp:txXfrm>
        <a:off x="2646098" y="1600502"/>
        <a:ext cx="1002843" cy="975035"/>
      </dsp:txXfrm>
    </dsp:sp>
    <dsp:sp modelId="{3EA12374-540A-46A4-ADA2-850494A2AF64}">
      <dsp:nvSpPr>
        <dsp:cNvPr id="0" name=""/>
        <dsp:cNvSpPr/>
      </dsp:nvSpPr>
      <dsp:spPr>
        <a:xfrm>
          <a:off x="1532610" y="274322"/>
          <a:ext cx="1664024" cy="1489963"/>
        </a:xfrm>
        <a:prstGeom prst="ellipse">
          <a:avLst/>
        </a:prstGeom>
        <a:solidFill>
          <a:srgbClr val="FF0000"/>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SpaceVPXLite</a:t>
          </a:r>
        </a:p>
      </dsp:txBody>
      <dsp:txXfrm>
        <a:off x="1776301" y="492522"/>
        <a:ext cx="1176642" cy="1053563"/>
      </dsp:txXfrm>
    </dsp:sp>
    <dsp:sp modelId="{0A92BF7F-3C93-4894-8548-FBF8669BD2A8}">
      <dsp:nvSpPr>
        <dsp:cNvPr id="0" name=""/>
        <dsp:cNvSpPr/>
      </dsp:nvSpPr>
      <dsp:spPr>
        <a:xfrm>
          <a:off x="2916266" y="148593"/>
          <a:ext cx="1429869" cy="1399277"/>
        </a:xfrm>
        <a:prstGeom prst="ellipse">
          <a:avLst/>
        </a:prstGeom>
        <a:solidFill>
          <a:schemeClr val="accent4">
            <a:lumMod val="75000"/>
          </a:schemeClr>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SpaceVPX</a:t>
          </a:r>
        </a:p>
      </dsp:txBody>
      <dsp:txXfrm>
        <a:off x="3125665" y="353512"/>
        <a:ext cx="1011071" cy="989439"/>
      </dsp:txXfrm>
    </dsp:sp>
    <dsp:sp modelId="{7A62DFC4-CD83-4D26-8B17-8267E0E5AE92}">
      <dsp:nvSpPr>
        <dsp:cNvPr id="0" name=""/>
        <dsp:cNvSpPr/>
      </dsp:nvSpPr>
      <dsp:spPr>
        <a:xfrm>
          <a:off x="1194413" y="8"/>
          <a:ext cx="3854805" cy="3083844"/>
        </a:xfrm>
        <a:prstGeom prst="funnel">
          <a:avLst/>
        </a:prstGeom>
        <a:solidFill>
          <a:schemeClr val="accent3">
            <a:lumMod val="40000"/>
            <a:lumOff val="60000"/>
            <a:alpha val="40000"/>
          </a:schemeClr>
        </a:solidFill>
        <a:ln w="12700" cap="flat" cmpd="sng" algn="ctr">
          <a:solidFill>
            <a:srgbClr val="0070C0"/>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775C9-954D-450F-BCE5-7E6569097051}">
      <dsp:nvSpPr>
        <dsp:cNvPr id="0" name=""/>
        <dsp:cNvSpPr/>
      </dsp:nvSpPr>
      <dsp:spPr>
        <a:xfrm>
          <a:off x="1135481" y="2450166"/>
          <a:ext cx="1319987" cy="1133053"/>
        </a:xfrm>
        <a:prstGeom prst="hexagon">
          <a:avLst>
            <a:gd name="adj" fmla="val 25000"/>
            <a:gd name="vf" fmla="val 115470"/>
          </a:avLst>
        </a:prstGeom>
        <a:solidFill>
          <a:srgbClr val="00B0F0"/>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None/>
          </a:pPr>
          <a:r>
            <a:rPr lang="en-US" sz="1300" kern="1200" dirty="0"/>
            <a:t>RIO Space Device Class</a:t>
          </a:r>
        </a:p>
      </dsp:txBody>
      <dsp:txXfrm>
        <a:off x="1339901" y="2625636"/>
        <a:ext cx="911147" cy="782113"/>
      </dsp:txXfrm>
    </dsp:sp>
    <dsp:sp modelId="{77189F1F-CB25-4D2C-9E57-3160DE81DE9F}">
      <dsp:nvSpPr>
        <dsp:cNvPr id="0" name=""/>
        <dsp:cNvSpPr/>
      </dsp:nvSpPr>
      <dsp:spPr>
        <a:xfrm>
          <a:off x="1167180" y="2956934"/>
          <a:ext cx="153619" cy="132796"/>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454E6C8B-3F4B-47BA-8A09-BDE6174EC8B9}">
      <dsp:nvSpPr>
        <dsp:cNvPr id="0" name=""/>
        <dsp:cNvSpPr/>
      </dsp:nvSpPr>
      <dsp:spPr>
        <a:xfrm>
          <a:off x="0" y="1823880"/>
          <a:ext cx="1319987" cy="1133053"/>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1B09103E-EF2E-4C97-9280-EC8377C58811}">
      <dsp:nvSpPr>
        <dsp:cNvPr id="0" name=""/>
        <dsp:cNvSpPr/>
      </dsp:nvSpPr>
      <dsp:spPr>
        <a:xfrm>
          <a:off x="903833" y="2806574"/>
          <a:ext cx="153619" cy="132796"/>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2603"/>
              <a:satOff val="-1792"/>
              <a:lumOff val="-458"/>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78C4BE65-1702-4DC9-BC6C-6AAFAB8062B8}">
      <dsp:nvSpPr>
        <dsp:cNvPr id="0" name=""/>
        <dsp:cNvSpPr/>
      </dsp:nvSpPr>
      <dsp:spPr>
        <a:xfrm>
          <a:off x="2270963" y="1820453"/>
          <a:ext cx="1319987" cy="1133053"/>
        </a:xfrm>
        <a:prstGeom prst="hexagon">
          <a:avLst>
            <a:gd name="adj" fmla="val 25000"/>
            <a:gd name="vf" fmla="val 115470"/>
          </a:avLst>
        </a:prstGeom>
        <a:solidFill>
          <a:schemeClr val="bg2">
            <a:lumMod val="75000"/>
          </a:schemeClr>
        </a:solidFill>
        <a:ln w="12700" cap="flat" cmpd="sng" algn="ctr">
          <a:solidFill>
            <a:schemeClr val="accent2">
              <a:hueOff val="5577"/>
              <a:satOff val="-3839"/>
              <a:lumOff val="-98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SpaceVPXLIte</a:t>
          </a:r>
        </a:p>
      </dsp:txBody>
      <dsp:txXfrm>
        <a:off x="2475383" y="1995923"/>
        <a:ext cx="911147" cy="782113"/>
      </dsp:txXfrm>
    </dsp:sp>
    <dsp:sp modelId="{88D0E2E5-F108-4DC0-9BB1-C045D68A19E1}">
      <dsp:nvSpPr>
        <dsp:cNvPr id="0" name=""/>
        <dsp:cNvSpPr/>
      </dsp:nvSpPr>
      <dsp:spPr>
        <a:xfrm>
          <a:off x="3179673" y="2800577"/>
          <a:ext cx="153619" cy="132796"/>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5205"/>
              <a:satOff val="-3583"/>
              <a:lumOff val="-915"/>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0C5A290E-63D2-4E63-AF83-FF085FB599B6}">
      <dsp:nvSpPr>
        <dsp:cNvPr id="0" name=""/>
        <dsp:cNvSpPr/>
      </dsp:nvSpPr>
      <dsp:spPr>
        <a:xfrm>
          <a:off x="3407257" y="2448024"/>
          <a:ext cx="1319987" cy="1133053"/>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a:ln w="12700" cap="flat" cmpd="sng" algn="ctr">
          <a:solidFill>
            <a:schemeClr val="accent2">
              <a:hueOff val="5577"/>
              <a:satOff val="-3839"/>
              <a:lumOff val="-98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0AE194DB-09C4-4428-AD11-F9FFC22565B9}">
      <dsp:nvSpPr>
        <dsp:cNvPr id="0" name=""/>
        <dsp:cNvSpPr/>
      </dsp:nvSpPr>
      <dsp:spPr>
        <a:xfrm>
          <a:off x="3438956" y="2952222"/>
          <a:ext cx="153619" cy="132796"/>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7808"/>
              <a:satOff val="-5375"/>
              <a:lumOff val="-1373"/>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28A6C5AD-C57B-481A-A757-687E0F52E70A}">
      <dsp:nvSpPr>
        <dsp:cNvPr id="0" name=""/>
        <dsp:cNvSpPr/>
      </dsp:nvSpPr>
      <dsp:spPr>
        <a:xfrm>
          <a:off x="1135481" y="1197595"/>
          <a:ext cx="1319987" cy="1133053"/>
        </a:xfrm>
        <a:prstGeom prst="hexagon">
          <a:avLst>
            <a:gd name="adj" fmla="val 25000"/>
            <a:gd name="vf" fmla="val 115470"/>
          </a:avLst>
        </a:prstGeom>
        <a:solidFill>
          <a:srgbClr val="0070C0"/>
        </a:solidFill>
        <a:ln w="12700" cap="flat" cmpd="sng" algn="ctr">
          <a:solidFill>
            <a:schemeClr val="accent2">
              <a:hueOff val="11154"/>
              <a:satOff val="-7679"/>
              <a:lumOff val="-1961"/>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SpaceVPX</a:t>
          </a:r>
        </a:p>
      </dsp:txBody>
      <dsp:txXfrm>
        <a:off x="1339901" y="1373065"/>
        <a:ext cx="911147" cy="782113"/>
      </dsp:txXfrm>
    </dsp:sp>
    <dsp:sp modelId="{F62F785B-F783-44F7-A773-5511DA9A560B}">
      <dsp:nvSpPr>
        <dsp:cNvPr id="0" name=""/>
        <dsp:cNvSpPr/>
      </dsp:nvSpPr>
      <dsp:spPr>
        <a:xfrm>
          <a:off x="2033625" y="1213017"/>
          <a:ext cx="153619" cy="132796"/>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10410"/>
              <a:satOff val="-7167"/>
              <a:lumOff val="-183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76402422-0C31-4CF9-834B-D5062E7BE833}">
      <dsp:nvSpPr>
        <dsp:cNvPr id="0" name=""/>
        <dsp:cNvSpPr/>
      </dsp:nvSpPr>
      <dsp:spPr>
        <a:xfrm>
          <a:off x="2270963" y="567455"/>
          <a:ext cx="1319987" cy="1133053"/>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a:ln w="12700" cap="flat" cmpd="sng" algn="ctr">
          <a:solidFill>
            <a:schemeClr val="accent2">
              <a:hueOff val="11154"/>
              <a:satOff val="-7679"/>
              <a:lumOff val="-1961"/>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E7A0C3D7-3F61-4235-B6FB-DA9D97C10F17}">
      <dsp:nvSpPr>
        <dsp:cNvPr id="0" name=""/>
        <dsp:cNvSpPr/>
      </dsp:nvSpPr>
      <dsp:spPr>
        <a:xfrm>
          <a:off x="2309164" y="1069511"/>
          <a:ext cx="153619" cy="132796"/>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13013"/>
              <a:satOff val="-8959"/>
              <a:lumOff val="-2288"/>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0799B429-639B-479E-AF54-8B4470B3AE41}">
      <dsp:nvSpPr>
        <dsp:cNvPr id="0" name=""/>
        <dsp:cNvSpPr/>
      </dsp:nvSpPr>
      <dsp:spPr>
        <a:xfrm>
          <a:off x="3407257" y="1195025"/>
          <a:ext cx="1319987" cy="1133053"/>
        </a:xfrm>
        <a:prstGeom prst="hexagon">
          <a:avLst>
            <a:gd name="adj" fmla="val 25000"/>
            <a:gd name="vf" fmla="val 115470"/>
          </a:avLst>
        </a:prstGeom>
        <a:solidFill>
          <a:schemeClr val="bg2">
            <a:lumMod val="90000"/>
          </a:schemeClr>
        </a:solidFill>
        <a:ln w="12700" cap="flat" cmpd="sng" algn="ctr">
          <a:solidFill>
            <a:schemeClr val="accent2">
              <a:hueOff val="16731"/>
              <a:satOff val="-11518"/>
              <a:lumOff val="-2941"/>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SpaceVNX</a:t>
          </a:r>
        </a:p>
      </dsp:txBody>
      <dsp:txXfrm>
        <a:off x="3611677" y="1370495"/>
        <a:ext cx="911147" cy="782113"/>
      </dsp:txXfrm>
    </dsp:sp>
    <dsp:sp modelId="{9E509926-51BB-4CD3-9B84-61B3C5590569}">
      <dsp:nvSpPr>
        <dsp:cNvPr id="0" name=""/>
        <dsp:cNvSpPr/>
      </dsp:nvSpPr>
      <dsp:spPr>
        <a:xfrm>
          <a:off x="4548428" y="1697081"/>
          <a:ext cx="153619" cy="132796"/>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15615"/>
              <a:satOff val="-10750"/>
              <a:lumOff val="-2745"/>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3F6E49E2-4EA0-498F-A2C8-CAEE7B7D3F50}">
      <dsp:nvSpPr>
        <dsp:cNvPr id="0" name=""/>
        <dsp:cNvSpPr/>
      </dsp:nvSpPr>
      <dsp:spPr>
        <a:xfrm>
          <a:off x="4542739" y="1832020"/>
          <a:ext cx="1319987" cy="1133053"/>
        </a:xfrm>
        <a:prstGeom prst="hexagon">
          <a:avLst>
            <a:gd name="adj" fmla="val 25000"/>
            <a:gd name="vf" fmla="val 115470"/>
          </a:avLst>
        </a:prstGeom>
        <a:solidFill>
          <a:srgbClr val="0070C0">
            <a:alpha val="90000"/>
          </a:srgbClr>
        </a:solidFill>
        <a:ln w="12700" cap="flat" cmpd="sng" algn="ctr">
          <a:solidFill>
            <a:schemeClr val="accent2">
              <a:hueOff val="16731"/>
              <a:satOff val="-11518"/>
              <a:lumOff val="-2941"/>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EEF9F26F-6ECF-4973-A35D-AE904F129996}">
      <dsp:nvSpPr>
        <dsp:cNvPr id="0" name=""/>
        <dsp:cNvSpPr/>
      </dsp:nvSpPr>
      <dsp:spPr>
        <a:xfrm>
          <a:off x="4799583" y="1852582"/>
          <a:ext cx="153619" cy="132796"/>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18218"/>
              <a:satOff val="-12542"/>
              <a:lumOff val="-3203"/>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BBDA74EE-1182-47B7-93B0-BA5F202FB7D3}">
      <dsp:nvSpPr>
        <dsp:cNvPr id="0" name=""/>
        <dsp:cNvSpPr/>
      </dsp:nvSpPr>
      <dsp:spPr>
        <a:xfrm>
          <a:off x="4542739" y="579449"/>
          <a:ext cx="1319987" cy="1133053"/>
        </a:xfrm>
        <a:prstGeom prst="hexagon">
          <a:avLst>
            <a:gd name="adj" fmla="val 25000"/>
            <a:gd name="vf" fmla="val 115470"/>
          </a:avLst>
        </a:prstGeom>
        <a:solidFill>
          <a:schemeClr val="bg2">
            <a:lumMod val="10000"/>
          </a:schemeClr>
        </a:solidFill>
        <a:ln w="12700" cap="flat" cmpd="sng" algn="ctr">
          <a:solidFill>
            <a:schemeClr val="accent2">
              <a:hueOff val="22307"/>
              <a:satOff val="-15358"/>
              <a:lumOff val="-3922"/>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None/>
          </a:pPr>
          <a:r>
            <a:rPr lang="en-US" sz="1300" kern="1200" dirty="0"/>
            <a:t>High Reliability Systems</a:t>
          </a:r>
        </a:p>
      </dsp:txBody>
      <dsp:txXfrm>
        <a:off x="4747159" y="754919"/>
        <a:ext cx="911147" cy="782113"/>
      </dsp:txXfrm>
    </dsp:sp>
    <dsp:sp modelId="{A55D3CE2-BC3C-4277-A5FB-7D0928360B32}">
      <dsp:nvSpPr>
        <dsp:cNvPr id="0" name=""/>
        <dsp:cNvSpPr/>
      </dsp:nvSpPr>
      <dsp:spPr>
        <a:xfrm>
          <a:off x="5683910" y="1087503"/>
          <a:ext cx="153619" cy="132796"/>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20820"/>
              <a:satOff val="-14334"/>
              <a:lumOff val="-366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B5907E83-70AC-4F32-B5C9-F39AFEEBD5D3}">
      <dsp:nvSpPr>
        <dsp:cNvPr id="0" name=""/>
        <dsp:cNvSpPr/>
      </dsp:nvSpPr>
      <dsp:spPr>
        <a:xfrm>
          <a:off x="5678220" y="1211732"/>
          <a:ext cx="1319987" cy="1133053"/>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a:ln w="12700" cap="flat" cmpd="sng" algn="ctr">
          <a:solidFill>
            <a:schemeClr val="accent2">
              <a:hueOff val="22307"/>
              <a:satOff val="-15358"/>
              <a:lumOff val="-3922"/>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85078C58-4B0F-4477-B391-52D89C24375D}">
      <dsp:nvSpPr>
        <dsp:cNvPr id="0" name=""/>
        <dsp:cNvSpPr/>
      </dsp:nvSpPr>
      <dsp:spPr>
        <a:xfrm>
          <a:off x="5941567" y="1237006"/>
          <a:ext cx="153619" cy="132796"/>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23423"/>
              <a:satOff val="-16126"/>
              <a:lumOff val="-4118"/>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05BCAC9E-8491-47A0-9380-7F576686CF13}">
      <dsp:nvSpPr>
        <dsp:cNvPr id="0" name=""/>
        <dsp:cNvSpPr/>
      </dsp:nvSpPr>
      <dsp:spPr>
        <a:xfrm>
          <a:off x="5678220" y="2462589"/>
          <a:ext cx="1319987" cy="1133053"/>
        </a:xfrm>
        <a:prstGeom prst="hexagon">
          <a:avLst>
            <a:gd name="adj" fmla="val 25000"/>
            <a:gd name="vf" fmla="val 115470"/>
          </a:avLst>
        </a:prstGeom>
        <a:solidFill>
          <a:schemeClr val="bg2">
            <a:lumMod val="10000"/>
          </a:schemeClr>
        </a:solidFill>
        <a:ln w="12700" cap="flat" cmpd="sng" algn="ctr">
          <a:solidFill>
            <a:schemeClr val="accent2">
              <a:hueOff val="27884"/>
              <a:satOff val="-19197"/>
              <a:lumOff val="-4902"/>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SpaceFibre</a:t>
          </a:r>
        </a:p>
      </dsp:txBody>
      <dsp:txXfrm>
        <a:off x="5882640" y="2638059"/>
        <a:ext cx="911147" cy="782113"/>
      </dsp:txXfrm>
    </dsp:sp>
    <dsp:sp modelId="{4DCE655F-85B6-454C-9B6C-D466FA1DCF0C}">
      <dsp:nvSpPr>
        <dsp:cNvPr id="0" name=""/>
        <dsp:cNvSpPr/>
      </dsp:nvSpPr>
      <dsp:spPr>
        <a:xfrm>
          <a:off x="5939942" y="3455135"/>
          <a:ext cx="153619" cy="132796"/>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26025"/>
              <a:satOff val="-17917"/>
              <a:lumOff val="-4575"/>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BD0FAFCD-AB1E-49B4-B59B-802CA0F8F61A}">
      <dsp:nvSpPr>
        <dsp:cNvPr id="0" name=""/>
        <dsp:cNvSpPr/>
      </dsp:nvSpPr>
      <dsp:spPr>
        <a:xfrm>
          <a:off x="4542739" y="3082877"/>
          <a:ext cx="1319987" cy="1133053"/>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0000" r="-10000"/>
          </a:stretch>
        </a:blipFill>
        <a:ln w="12700" cap="flat" cmpd="sng" algn="ctr">
          <a:solidFill>
            <a:schemeClr val="accent2">
              <a:hueOff val="27884"/>
              <a:satOff val="-19197"/>
              <a:lumOff val="-4902"/>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83CEB2B2-1851-483F-9461-75556511288C}">
      <dsp:nvSpPr>
        <dsp:cNvPr id="0" name=""/>
        <dsp:cNvSpPr/>
      </dsp:nvSpPr>
      <dsp:spPr>
        <a:xfrm>
          <a:off x="5695289" y="3580221"/>
          <a:ext cx="153619" cy="132796"/>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28628"/>
              <a:satOff val="-19709"/>
              <a:lumOff val="-5033"/>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B09816EE-AADA-4306-BBD2-AEB1FAB9F599}">
      <dsp:nvSpPr>
        <dsp:cNvPr id="0" name=""/>
        <dsp:cNvSpPr/>
      </dsp:nvSpPr>
      <dsp:spPr>
        <a:xfrm>
          <a:off x="2270150" y="3076023"/>
          <a:ext cx="1319987" cy="1133053"/>
        </a:xfrm>
        <a:prstGeom prst="hexagon">
          <a:avLst>
            <a:gd name="adj" fmla="val 25000"/>
            <a:gd name="vf" fmla="val 115470"/>
          </a:avLst>
        </a:prstGeom>
        <a:solidFill>
          <a:schemeClr val="bg2">
            <a:lumMod val="10000"/>
          </a:schemeClr>
        </a:solidFill>
        <a:ln w="12700" cap="flat" cmpd="sng" algn="ctr">
          <a:solidFill>
            <a:schemeClr val="accent2">
              <a:hueOff val="33461"/>
              <a:satOff val="-23037"/>
              <a:lumOff val="-5883"/>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2474570" y="3251493"/>
        <a:ext cx="911147" cy="782113"/>
      </dsp:txXfrm>
    </dsp:sp>
    <dsp:sp modelId="{7FC75B57-272C-4F60-AB46-663C0248D411}">
      <dsp:nvSpPr>
        <dsp:cNvPr id="0" name=""/>
        <dsp:cNvSpPr/>
      </dsp:nvSpPr>
      <dsp:spPr>
        <a:xfrm>
          <a:off x="2308351" y="3578079"/>
          <a:ext cx="153619" cy="132796"/>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31230"/>
              <a:satOff val="-21501"/>
              <a:lumOff val="-549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A11EB1F5-B44A-4A3E-B5D2-D92F93374D13}">
      <dsp:nvSpPr>
        <dsp:cNvPr id="0" name=""/>
        <dsp:cNvSpPr/>
      </dsp:nvSpPr>
      <dsp:spPr>
        <a:xfrm>
          <a:off x="1134668" y="3705735"/>
          <a:ext cx="1319987" cy="1133053"/>
        </a:xfrm>
        <a:prstGeom prst="hexagon">
          <a:avLst>
            <a:gd name="adj" fmla="val 25000"/>
            <a:gd name="vf" fmla="val 11547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30000" r="-30000"/>
          </a:stretch>
        </a:blipFill>
        <a:ln w="12700" cap="flat" cmpd="sng" algn="ctr">
          <a:solidFill>
            <a:schemeClr val="accent2">
              <a:hueOff val="33461"/>
              <a:satOff val="-23037"/>
              <a:lumOff val="-5883"/>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33D2B16B-15E5-48A0-8035-D48DA1889D4C}">
      <dsp:nvSpPr>
        <dsp:cNvPr id="0" name=""/>
        <dsp:cNvSpPr/>
      </dsp:nvSpPr>
      <dsp:spPr>
        <a:xfrm>
          <a:off x="2032812" y="3721585"/>
          <a:ext cx="153619" cy="132796"/>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33833"/>
              <a:satOff val="-23293"/>
              <a:lumOff val="-5948"/>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0FF73ED1-0BC8-40D7-8FD0-B0EB5F6ACBD4}">
      <dsp:nvSpPr>
        <dsp:cNvPr id="0" name=""/>
        <dsp:cNvSpPr/>
      </dsp:nvSpPr>
      <dsp:spPr>
        <a:xfrm>
          <a:off x="6808012" y="3097441"/>
          <a:ext cx="1319987" cy="1133053"/>
        </a:xfrm>
        <a:prstGeom prst="hexagon">
          <a:avLst>
            <a:gd name="adj" fmla="val 25000"/>
            <a:gd name="vf" fmla="val 115470"/>
          </a:avLst>
        </a:prstGeom>
        <a:solidFill>
          <a:schemeClr val="bg2">
            <a:lumMod val="10000"/>
          </a:schemeClr>
        </a:solidFill>
        <a:ln w="12700" cap="flat" cmpd="sng" algn="ctr">
          <a:solidFill>
            <a:schemeClr val="accent2">
              <a:hueOff val="39038"/>
              <a:satOff val="-26876"/>
              <a:lumOff val="-6863"/>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SpaceWire</a:t>
          </a:r>
        </a:p>
      </dsp:txBody>
      <dsp:txXfrm>
        <a:off x="7012432" y="3272911"/>
        <a:ext cx="911147" cy="782113"/>
      </dsp:txXfrm>
    </dsp:sp>
    <dsp:sp modelId="{5C42CB9C-726B-47D3-9AB9-06685E422636}">
      <dsp:nvSpPr>
        <dsp:cNvPr id="0" name=""/>
        <dsp:cNvSpPr/>
      </dsp:nvSpPr>
      <dsp:spPr>
        <a:xfrm>
          <a:off x="7069734" y="4089988"/>
          <a:ext cx="153619" cy="132796"/>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36435"/>
              <a:satOff val="-25084"/>
              <a:lumOff val="-6405"/>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1B1E4EFA-3225-4AF0-8F09-B64C1BB16B62}">
      <dsp:nvSpPr>
        <dsp:cNvPr id="0" name=""/>
        <dsp:cNvSpPr/>
      </dsp:nvSpPr>
      <dsp:spPr>
        <a:xfrm>
          <a:off x="5672531" y="3718158"/>
          <a:ext cx="1319987" cy="1133053"/>
        </a:xfrm>
        <a:prstGeom prst="hexagon">
          <a:avLst>
            <a:gd name="adj" fmla="val 25000"/>
            <a:gd name="vf" fmla="val 11547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15000" r="-15000"/>
          </a:stretch>
        </a:blipFill>
        <a:ln w="12700" cap="flat" cmpd="sng" algn="ctr">
          <a:solidFill>
            <a:schemeClr val="accent2">
              <a:hueOff val="39038"/>
              <a:satOff val="-26876"/>
              <a:lumOff val="-6863"/>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5CB70F15-7715-45CB-93B3-0BDD55A52067}">
      <dsp:nvSpPr>
        <dsp:cNvPr id="0" name=""/>
        <dsp:cNvSpPr/>
      </dsp:nvSpPr>
      <dsp:spPr>
        <a:xfrm>
          <a:off x="6825081" y="4215502"/>
          <a:ext cx="153619" cy="132796"/>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39038"/>
              <a:satOff val="-26876"/>
              <a:lumOff val="-6863"/>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3429E-FCAA-4BC6-AC17-E1EA6A82010C}">
      <dsp:nvSpPr>
        <dsp:cNvPr id="0" name=""/>
        <dsp:cNvSpPr/>
      </dsp:nvSpPr>
      <dsp:spPr>
        <a:xfrm>
          <a:off x="1867814" y="323765"/>
          <a:ext cx="4551680" cy="4551680"/>
        </a:xfrm>
        <a:prstGeom prst="pie">
          <a:avLst>
            <a:gd name="adj1" fmla="val 16200000"/>
            <a:gd name="adj2" fmla="val 2052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Large Systems</a:t>
          </a:r>
        </a:p>
      </dsp:txBody>
      <dsp:txXfrm>
        <a:off x="4201092" y="1003808"/>
        <a:ext cx="1544320" cy="1056640"/>
      </dsp:txXfrm>
    </dsp:sp>
    <dsp:sp modelId="{61956333-7E48-4813-8615-4210C69B43F1}">
      <dsp:nvSpPr>
        <dsp:cNvPr id="0" name=""/>
        <dsp:cNvSpPr/>
      </dsp:nvSpPr>
      <dsp:spPr>
        <a:xfrm>
          <a:off x="1708505" y="543221"/>
          <a:ext cx="4551680" cy="4551680"/>
        </a:xfrm>
        <a:prstGeom prst="pie">
          <a:avLst>
            <a:gd name="adj1" fmla="val 20520000"/>
            <a:gd name="adj2" fmla="val 32400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Small Systems</a:t>
          </a:r>
        </a:p>
      </dsp:txBody>
      <dsp:txXfrm>
        <a:off x="4683353" y="2602314"/>
        <a:ext cx="1354666" cy="1143338"/>
      </dsp:txXfrm>
    </dsp:sp>
    <dsp:sp modelId="{85922342-8197-4DEA-BBA7-2790D679B051}">
      <dsp:nvSpPr>
        <dsp:cNvPr id="0" name=""/>
        <dsp:cNvSpPr/>
      </dsp:nvSpPr>
      <dsp:spPr>
        <a:xfrm>
          <a:off x="1708505" y="543221"/>
          <a:ext cx="4551680" cy="4551680"/>
        </a:xfrm>
        <a:prstGeom prst="pie">
          <a:avLst>
            <a:gd name="adj1" fmla="val 3240000"/>
            <a:gd name="adj2" fmla="val 756000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Medium Systems</a:t>
          </a:r>
        </a:p>
      </dsp:txBody>
      <dsp:txXfrm>
        <a:off x="3171545" y="3956981"/>
        <a:ext cx="1625600" cy="975360"/>
      </dsp:txXfrm>
    </dsp:sp>
    <dsp:sp modelId="{6DEC8A24-CCBF-4DFD-8E48-E8781BEA9324}">
      <dsp:nvSpPr>
        <dsp:cNvPr id="0" name=""/>
        <dsp:cNvSpPr/>
      </dsp:nvSpPr>
      <dsp:spPr>
        <a:xfrm>
          <a:off x="1708505" y="543221"/>
          <a:ext cx="4551680" cy="4551680"/>
        </a:xfrm>
        <a:prstGeom prst="pie">
          <a:avLst>
            <a:gd name="adj1" fmla="val 7560000"/>
            <a:gd name="adj2" fmla="val 11880000"/>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Cube Sat</a:t>
          </a:r>
        </a:p>
      </dsp:txBody>
      <dsp:txXfrm>
        <a:off x="1925252" y="2602314"/>
        <a:ext cx="1354666" cy="1143338"/>
      </dsp:txXfrm>
    </dsp:sp>
    <dsp:sp modelId="{CBEBAB08-F619-4195-BB2C-0C547B8D7C10}">
      <dsp:nvSpPr>
        <dsp:cNvPr id="0" name=""/>
        <dsp:cNvSpPr/>
      </dsp:nvSpPr>
      <dsp:spPr>
        <a:xfrm>
          <a:off x="1716835" y="568164"/>
          <a:ext cx="4551680" cy="4551680"/>
        </a:xfrm>
        <a:prstGeom prst="pie">
          <a:avLst>
            <a:gd name="adj1" fmla="val 11880000"/>
            <a:gd name="adj2" fmla="val 16200000"/>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High Reliability Systems – Non-Space</a:t>
          </a:r>
        </a:p>
      </dsp:txBody>
      <dsp:txXfrm>
        <a:off x="2380621" y="1261753"/>
        <a:ext cx="1544320" cy="10566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EAD97-6604-4A02-875A-81C813DC95E4}">
      <dsp:nvSpPr>
        <dsp:cNvPr id="0" name=""/>
        <dsp:cNvSpPr/>
      </dsp:nvSpPr>
      <dsp:spPr>
        <a:xfrm rot="4396374">
          <a:off x="1126149" y="1010880"/>
          <a:ext cx="4385357" cy="3058239"/>
        </a:xfrm>
        <a:prstGeom prst="swooshArrow">
          <a:avLst>
            <a:gd name="adj1" fmla="val 16310"/>
            <a:gd name="adj2" fmla="val 31370"/>
          </a:avLst>
        </a:prstGeom>
        <a:gradFill rotWithShape="0">
          <a:gsLst>
            <a:gs pos="0">
              <a:srgbClr val="F0AD00">
                <a:hueOff val="0"/>
                <a:satOff val="0"/>
                <a:lumOff val="0"/>
                <a:alphaOff val="0"/>
                <a:shade val="47500"/>
                <a:satMod val="137000"/>
              </a:srgbClr>
            </a:gs>
            <a:gs pos="55000">
              <a:srgbClr val="F0AD00">
                <a:hueOff val="0"/>
                <a:satOff val="0"/>
                <a:lumOff val="0"/>
                <a:alphaOff val="0"/>
                <a:shade val="69000"/>
                <a:satMod val="137000"/>
              </a:srgbClr>
            </a:gs>
            <a:gs pos="100000">
              <a:srgbClr val="F0AD00">
                <a:hueOff val="0"/>
                <a:satOff val="0"/>
                <a:lumOff val="0"/>
                <a:alphaOff val="0"/>
                <a:shade val="98000"/>
                <a:satMod val="137000"/>
              </a:srgb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4583E77-F3A1-49EF-A4D9-0A0BD388A75D}">
      <dsp:nvSpPr>
        <dsp:cNvPr id="0" name=""/>
        <dsp:cNvSpPr/>
      </dsp:nvSpPr>
      <dsp:spPr>
        <a:xfrm>
          <a:off x="2620835" y="1312672"/>
          <a:ext cx="110744" cy="110744"/>
        </a:xfrm>
        <a:prstGeom prst="ellipse">
          <a:avLst/>
        </a:prstGeom>
        <a:solidFill>
          <a:srgbClr val="F0AD00">
            <a:tint val="60000"/>
            <a:hueOff val="0"/>
            <a:satOff val="0"/>
            <a:lumOff val="0"/>
            <a:alphaOff val="0"/>
          </a:srgbClr>
        </a:solidFill>
        <a:ln>
          <a:noFill/>
        </a:ln>
        <a:effectLst>
          <a:outerShdw blurRad="39000" dist="25400" dir="5400000" rotWithShape="0">
            <a:srgbClr val="000000">
              <a:alpha val="38000"/>
            </a:srgbClr>
          </a:outerShdw>
        </a:effectLst>
        <a:scene3d>
          <a:camera prst="orthographicFront"/>
          <a:lightRig rig="threePt" dir="t">
            <a:rot lat="0" lon="0" rev="75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B89D60BF-5E6E-4871-A143-5626A5219F55}">
      <dsp:nvSpPr>
        <dsp:cNvPr id="0" name=""/>
        <dsp:cNvSpPr/>
      </dsp:nvSpPr>
      <dsp:spPr>
        <a:xfrm>
          <a:off x="3151695" y="1684020"/>
          <a:ext cx="110744" cy="110744"/>
        </a:xfrm>
        <a:prstGeom prst="ellipse">
          <a:avLst/>
        </a:prstGeom>
        <a:solidFill>
          <a:srgbClr val="F0AD00">
            <a:tint val="60000"/>
            <a:hueOff val="0"/>
            <a:satOff val="0"/>
            <a:lumOff val="0"/>
            <a:alphaOff val="0"/>
          </a:srgbClr>
        </a:solidFill>
        <a:ln>
          <a:noFill/>
        </a:ln>
        <a:effectLst>
          <a:outerShdw blurRad="39000" dist="25400" dir="5400000" rotWithShape="0">
            <a:srgbClr val="000000">
              <a:alpha val="38000"/>
            </a:srgbClr>
          </a:outerShdw>
        </a:effectLst>
        <a:scene3d>
          <a:camera prst="orthographicFront"/>
          <a:lightRig rig="threePt" dir="t">
            <a:rot lat="0" lon="0" rev="75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0F080187-36FA-48B2-A937-714FAB5DAA12}">
      <dsp:nvSpPr>
        <dsp:cNvPr id="0" name=""/>
        <dsp:cNvSpPr/>
      </dsp:nvSpPr>
      <dsp:spPr>
        <a:xfrm>
          <a:off x="3598735" y="2116836"/>
          <a:ext cx="110744" cy="110744"/>
        </a:xfrm>
        <a:prstGeom prst="ellipse">
          <a:avLst/>
        </a:prstGeom>
        <a:solidFill>
          <a:srgbClr val="F0AD00">
            <a:tint val="60000"/>
            <a:hueOff val="0"/>
            <a:satOff val="0"/>
            <a:lumOff val="0"/>
            <a:alphaOff val="0"/>
          </a:srgbClr>
        </a:solidFill>
        <a:ln>
          <a:noFill/>
        </a:ln>
        <a:effectLst>
          <a:outerShdw blurRad="39000" dist="25400" dir="5400000" rotWithShape="0">
            <a:srgbClr val="000000">
              <a:alpha val="38000"/>
            </a:srgbClr>
          </a:outerShdw>
        </a:effectLst>
        <a:scene3d>
          <a:camera prst="orthographicFront"/>
          <a:lightRig rig="threePt" dir="t">
            <a:rot lat="0" lon="0" rev="75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AFE316DD-543C-4EF8-8F61-DB9A394E2FF8}">
      <dsp:nvSpPr>
        <dsp:cNvPr id="0" name=""/>
        <dsp:cNvSpPr/>
      </dsp:nvSpPr>
      <dsp:spPr>
        <a:xfrm>
          <a:off x="437832" y="0"/>
          <a:ext cx="2856230" cy="81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ctr" defTabSz="800100">
            <a:lnSpc>
              <a:spcPct val="90000"/>
            </a:lnSpc>
            <a:spcBef>
              <a:spcPct val="0"/>
            </a:spcBef>
            <a:spcAft>
              <a:spcPct val="35000"/>
            </a:spcAft>
            <a:buNone/>
          </a:pPr>
          <a:r>
            <a:rPr lang="en-US" sz="1800" b="1" kern="1200" dirty="0">
              <a:solidFill>
                <a:sysClr val="windowText" lastClr="000000">
                  <a:hueOff val="0"/>
                  <a:satOff val="0"/>
                  <a:lumOff val="0"/>
                  <a:alphaOff val="0"/>
                </a:sysClr>
              </a:solidFill>
              <a:latin typeface="Corbel"/>
              <a:ea typeface="+mn-ea"/>
              <a:cs typeface="+mn-cs"/>
            </a:rPr>
            <a:t>VITA 65.0</a:t>
          </a:r>
        </a:p>
      </dsp:txBody>
      <dsp:txXfrm>
        <a:off x="437832" y="0"/>
        <a:ext cx="2856230" cy="812800"/>
      </dsp:txXfrm>
    </dsp:sp>
    <dsp:sp modelId="{4D02C85D-C920-4029-8C5F-D8E49D8BDAF6}">
      <dsp:nvSpPr>
        <dsp:cNvPr id="0" name=""/>
        <dsp:cNvSpPr/>
      </dsp:nvSpPr>
      <dsp:spPr>
        <a:xfrm>
          <a:off x="3290887" y="961644"/>
          <a:ext cx="3129279" cy="81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ysClr val="windowText" lastClr="000000">
                  <a:hueOff val="0"/>
                  <a:satOff val="0"/>
                  <a:lumOff val="0"/>
                  <a:alphaOff val="0"/>
                </a:sysClr>
              </a:solidFill>
              <a:latin typeface="Corbel"/>
              <a:ea typeface="+mn-ea"/>
              <a:cs typeface="+mn-cs"/>
            </a:rPr>
            <a:t>VITA 46.0</a:t>
          </a:r>
        </a:p>
      </dsp:txBody>
      <dsp:txXfrm>
        <a:off x="3290887" y="961644"/>
        <a:ext cx="3129279" cy="812800"/>
      </dsp:txXfrm>
    </dsp:sp>
    <dsp:sp modelId="{6B455A92-F5E3-4687-8221-472695DB33BB}">
      <dsp:nvSpPr>
        <dsp:cNvPr id="0" name=""/>
        <dsp:cNvSpPr/>
      </dsp:nvSpPr>
      <dsp:spPr>
        <a:xfrm>
          <a:off x="832167" y="1332992"/>
          <a:ext cx="1844040" cy="81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r" defTabSz="800100">
            <a:lnSpc>
              <a:spcPct val="90000"/>
            </a:lnSpc>
            <a:spcBef>
              <a:spcPct val="0"/>
            </a:spcBef>
            <a:spcAft>
              <a:spcPct val="35000"/>
            </a:spcAft>
            <a:buNone/>
          </a:pPr>
          <a:r>
            <a:rPr lang="en-US" sz="1800" b="1" kern="1200" dirty="0">
              <a:solidFill>
                <a:sysClr val="windowText" lastClr="000000">
                  <a:hueOff val="0"/>
                  <a:satOff val="0"/>
                  <a:lumOff val="0"/>
                  <a:alphaOff val="0"/>
                </a:sysClr>
              </a:solidFill>
              <a:latin typeface="Corbel"/>
              <a:ea typeface="+mn-ea"/>
              <a:cs typeface="+mn-cs"/>
            </a:rPr>
            <a:t>VITA 46.3</a:t>
          </a:r>
        </a:p>
        <a:p>
          <a:pPr marL="0" lvl="0" indent="0" algn="r" defTabSz="800100">
            <a:lnSpc>
              <a:spcPct val="90000"/>
            </a:lnSpc>
            <a:spcBef>
              <a:spcPct val="0"/>
            </a:spcBef>
            <a:spcAft>
              <a:spcPct val="35000"/>
            </a:spcAft>
            <a:buNone/>
          </a:pPr>
          <a:r>
            <a:rPr lang="en-US" sz="1800" b="1" kern="1200" dirty="0">
              <a:solidFill>
                <a:sysClr val="windowText" lastClr="000000">
                  <a:hueOff val="0"/>
                  <a:satOff val="0"/>
                  <a:lumOff val="0"/>
                  <a:alphaOff val="0"/>
                </a:sysClr>
              </a:solidFill>
              <a:latin typeface="Corbel"/>
              <a:ea typeface="+mn-ea"/>
              <a:cs typeface="+mn-cs"/>
            </a:rPr>
            <a:t>SRIO on VPX</a:t>
          </a:r>
        </a:p>
      </dsp:txBody>
      <dsp:txXfrm>
        <a:off x="832167" y="1332992"/>
        <a:ext cx="1844040" cy="812800"/>
      </dsp:txXfrm>
    </dsp:sp>
    <dsp:sp modelId="{2106C258-CCBD-4300-9ED6-B9418993B97C}">
      <dsp:nvSpPr>
        <dsp:cNvPr id="0" name=""/>
        <dsp:cNvSpPr/>
      </dsp:nvSpPr>
      <dsp:spPr>
        <a:xfrm>
          <a:off x="3985425" y="2595372"/>
          <a:ext cx="110744" cy="110744"/>
        </a:xfrm>
        <a:prstGeom prst="ellipse">
          <a:avLst/>
        </a:prstGeom>
        <a:solidFill>
          <a:srgbClr val="F0AD00">
            <a:tint val="60000"/>
            <a:hueOff val="0"/>
            <a:satOff val="0"/>
            <a:lumOff val="0"/>
            <a:alphaOff val="0"/>
          </a:srgbClr>
        </a:solidFill>
        <a:ln>
          <a:noFill/>
        </a:ln>
        <a:effectLst>
          <a:outerShdw blurRad="39000" dist="25400" dir="5400000" rotWithShape="0">
            <a:srgbClr val="000000">
              <a:alpha val="38000"/>
            </a:srgbClr>
          </a:outerShdw>
        </a:effectLst>
        <a:scene3d>
          <a:camera prst="orthographicFront"/>
          <a:lightRig rig="threePt" dir="t">
            <a:rot lat="0" lon="0" rev="75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880CBBCE-38EE-47DB-8053-128D44117A8A}">
      <dsp:nvSpPr>
        <dsp:cNvPr id="0" name=""/>
        <dsp:cNvSpPr/>
      </dsp:nvSpPr>
      <dsp:spPr>
        <a:xfrm>
          <a:off x="4240847" y="1765808"/>
          <a:ext cx="2179319" cy="81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ysClr val="windowText" lastClr="000000">
                  <a:hueOff val="0"/>
                  <a:satOff val="0"/>
                  <a:lumOff val="0"/>
                  <a:alphaOff val="0"/>
                </a:sysClr>
              </a:solidFill>
              <a:latin typeface="Corbel"/>
              <a:ea typeface="+mn-ea"/>
              <a:cs typeface="+mn-cs"/>
            </a:rPr>
            <a:t>VITA 46.9</a:t>
          </a:r>
        </a:p>
        <a:p>
          <a:pPr marL="0" lvl="0" indent="0" algn="l" defTabSz="800100">
            <a:lnSpc>
              <a:spcPct val="90000"/>
            </a:lnSpc>
            <a:spcBef>
              <a:spcPct val="0"/>
            </a:spcBef>
            <a:spcAft>
              <a:spcPct val="35000"/>
            </a:spcAft>
            <a:buNone/>
          </a:pPr>
          <a:r>
            <a:rPr lang="en-US" sz="1800" b="1" kern="1200" dirty="0">
              <a:solidFill>
                <a:sysClr val="windowText" lastClr="000000">
                  <a:hueOff val="0"/>
                  <a:satOff val="0"/>
                  <a:lumOff val="0"/>
                  <a:alphaOff val="0"/>
                </a:sysClr>
              </a:solidFill>
              <a:latin typeface="Corbel"/>
              <a:ea typeface="+mn-ea"/>
              <a:cs typeface="+mn-cs"/>
            </a:rPr>
            <a:t>PMC/XMC</a:t>
          </a:r>
        </a:p>
      </dsp:txBody>
      <dsp:txXfrm>
        <a:off x="4240847" y="1765808"/>
        <a:ext cx="2179319" cy="812800"/>
      </dsp:txXfrm>
    </dsp:sp>
    <dsp:sp modelId="{6537C67C-4282-4F71-B8C7-74F2A427485B}">
      <dsp:nvSpPr>
        <dsp:cNvPr id="0" name=""/>
        <dsp:cNvSpPr/>
      </dsp:nvSpPr>
      <dsp:spPr>
        <a:xfrm>
          <a:off x="832167" y="2244344"/>
          <a:ext cx="2794000" cy="81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r" defTabSz="800100">
            <a:lnSpc>
              <a:spcPct val="100000"/>
            </a:lnSpc>
            <a:spcBef>
              <a:spcPct val="0"/>
            </a:spcBef>
            <a:spcAft>
              <a:spcPts val="0"/>
            </a:spcAft>
            <a:buNone/>
          </a:pPr>
          <a:r>
            <a:rPr lang="en-US" sz="1800" b="1" kern="1200" dirty="0">
              <a:solidFill>
                <a:sysClr val="windowText" lastClr="000000">
                  <a:hueOff val="0"/>
                  <a:satOff val="0"/>
                  <a:lumOff val="0"/>
                  <a:alphaOff val="0"/>
                </a:sysClr>
              </a:solidFill>
              <a:latin typeface="Corbel"/>
              <a:ea typeface="+mn-ea"/>
              <a:cs typeface="+mn-cs"/>
            </a:rPr>
            <a:t>VITA 46.11 </a:t>
          </a:r>
        </a:p>
        <a:p>
          <a:pPr marL="0" lvl="0" indent="0" algn="r" defTabSz="800100">
            <a:lnSpc>
              <a:spcPct val="100000"/>
            </a:lnSpc>
            <a:spcBef>
              <a:spcPct val="0"/>
            </a:spcBef>
            <a:spcAft>
              <a:spcPts val="0"/>
            </a:spcAft>
            <a:buNone/>
          </a:pPr>
          <a:r>
            <a:rPr lang="en-US" sz="1800" b="1" kern="1200" dirty="0">
              <a:solidFill>
                <a:sysClr val="windowText" lastClr="000000">
                  <a:hueOff val="0"/>
                  <a:satOff val="0"/>
                  <a:lumOff val="0"/>
                  <a:alphaOff val="0"/>
                </a:sysClr>
              </a:solidFill>
              <a:latin typeface="Corbel"/>
              <a:ea typeface="+mn-ea"/>
              <a:cs typeface="+mn-cs"/>
            </a:rPr>
            <a:t>Sys. Management</a:t>
          </a:r>
        </a:p>
      </dsp:txBody>
      <dsp:txXfrm>
        <a:off x="832167" y="2244344"/>
        <a:ext cx="2794000" cy="812800"/>
      </dsp:txXfrm>
    </dsp:sp>
    <dsp:sp modelId="{AE595717-AC0B-43B4-A3E6-539D3CBED2CE}">
      <dsp:nvSpPr>
        <dsp:cNvPr id="0" name=""/>
        <dsp:cNvSpPr/>
      </dsp:nvSpPr>
      <dsp:spPr>
        <a:xfrm>
          <a:off x="4297235" y="3083560"/>
          <a:ext cx="110744" cy="110744"/>
        </a:xfrm>
        <a:prstGeom prst="ellipse">
          <a:avLst/>
        </a:prstGeom>
        <a:solidFill>
          <a:srgbClr val="F0AD00">
            <a:tint val="60000"/>
            <a:hueOff val="0"/>
            <a:satOff val="0"/>
            <a:lumOff val="0"/>
            <a:alphaOff val="0"/>
          </a:srgbClr>
        </a:solidFill>
        <a:ln>
          <a:noFill/>
        </a:ln>
        <a:effectLst>
          <a:outerShdw blurRad="39000" dist="25400" dir="5400000" rotWithShape="0">
            <a:srgbClr val="000000">
              <a:alpha val="38000"/>
            </a:srgbClr>
          </a:outerShdw>
        </a:effectLst>
        <a:scene3d>
          <a:camera prst="orthographicFront"/>
          <a:lightRig rig="threePt" dir="t">
            <a:rot lat="0" lon="0" rev="75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C5169EB8-AE80-4C68-AFB0-47831337B3A9}">
      <dsp:nvSpPr>
        <dsp:cNvPr id="0" name=""/>
        <dsp:cNvSpPr/>
      </dsp:nvSpPr>
      <dsp:spPr>
        <a:xfrm>
          <a:off x="4799647" y="2565404"/>
          <a:ext cx="1620519" cy="81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ysClr val="windowText" lastClr="000000">
                  <a:hueOff val="0"/>
                  <a:satOff val="0"/>
                  <a:lumOff val="0"/>
                  <a:alphaOff val="0"/>
                </a:sysClr>
              </a:solidFill>
              <a:latin typeface="Corbel"/>
              <a:ea typeface="+mn-ea"/>
              <a:cs typeface="+mn-cs"/>
            </a:rPr>
            <a:t>VITA 48.2 Conduction</a:t>
          </a:r>
        </a:p>
      </dsp:txBody>
      <dsp:txXfrm>
        <a:off x="4799647" y="2565404"/>
        <a:ext cx="1620519" cy="812800"/>
      </dsp:txXfrm>
    </dsp:sp>
    <dsp:sp modelId="{C0918662-D0F7-4FCE-9C5F-9074325EB26C}">
      <dsp:nvSpPr>
        <dsp:cNvPr id="0" name=""/>
        <dsp:cNvSpPr/>
      </dsp:nvSpPr>
      <dsp:spPr>
        <a:xfrm>
          <a:off x="3626167" y="4267200"/>
          <a:ext cx="2794000" cy="81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ctr" defTabSz="1066800">
            <a:lnSpc>
              <a:spcPct val="90000"/>
            </a:lnSpc>
            <a:spcBef>
              <a:spcPct val="0"/>
            </a:spcBef>
            <a:spcAft>
              <a:spcPct val="35000"/>
            </a:spcAft>
            <a:buNone/>
          </a:pPr>
          <a:r>
            <a:rPr lang="en-US" sz="2400" b="1" kern="1200" dirty="0">
              <a:solidFill>
                <a:sysClr val="windowText" lastClr="000000">
                  <a:hueOff val="0"/>
                  <a:satOff val="0"/>
                  <a:lumOff val="0"/>
                  <a:alphaOff val="0"/>
                </a:sysClr>
              </a:solidFill>
              <a:latin typeface="Corbel"/>
              <a:ea typeface="+mn-ea"/>
              <a:cs typeface="+mn-cs"/>
            </a:rPr>
            <a:t>SpaceVPX</a:t>
          </a:r>
        </a:p>
      </dsp:txBody>
      <dsp:txXfrm>
        <a:off x="3626167" y="4267200"/>
        <a:ext cx="2794000" cy="812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EEDE9-99C4-46E6-98C1-A03E8D21E245}">
      <dsp:nvSpPr>
        <dsp:cNvPr id="0" name=""/>
        <dsp:cNvSpPr/>
      </dsp:nvSpPr>
      <dsp:spPr>
        <a:xfrm>
          <a:off x="0" y="880618"/>
          <a:ext cx="6797675" cy="50368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Intelligent Platform Management Interface (IPMI) Protocol</a:t>
          </a:r>
        </a:p>
      </dsp:txBody>
      <dsp:txXfrm>
        <a:off x="24588" y="905206"/>
        <a:ext cx="6748499" cy="454509"/>
      </dsp:txXfrm>
    </dsp:sp>
    <dsp:sp modelId="{61574BFA-EEC1-4395-A246-7E7325681650}">
      <dsp:nvSpPr>
        <dsp:cNvPr id="0" name=""/>
        <dsp:cNvSpPr/>
      </dsp:nvSpPr>
      <dsp:spPr>
        <a:xfrm>
          <a:off x="0" y="1444783"/>
          <a:ext cx="6797675" cy="503685"/>
        </a:xfrm>
        <a:prstGeom prst="roundRect">
          <a:avLst/>
        </a:prstGeom>
        <a:solidFill>
          <a:schemeClr val="accent2">
            <a:hueOff val="6506"/>
            <a:satOff val="-4479"/>
            <a:lumOff val="-114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Direct Access Protocol (DAP)</a:t>
          </a:r>
        </a:p>
      </dsp:txBody>
      <dsp:txXfrm>
        <a:off x="24588" y="1469371"/>
        <a:ext cx="6748499" cy="454509"/>
      </dsp:txXfrm>
    </dsp:sp>
    <dsp:sp modelId="{AD043215-7D83-4244-97FA-BE801A0D8343}">
      <dsp:nvSpPr>
        <dsp:cNvPr id="0" name=""/>
        <dsp:cNvSpPr/>
      </dsp:nvSpPr>
      <dsp:spPr>
        <a:xfrm>
          <a:off x="0" y="2008948"/>
          <a:ext cx="6797675" cy="503685"/>
        </a:xfrm>
        <a:prstGeom prst="roundRect">
          <a:avLst/>
        </a:prstGeom>
        <a:solidFill>
          <a:schemeClr val="accent2">
            <a:hueOff val="13013"/>
            <a:satOff val="-8959"/>
            <a:lumOff val="-22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Serial RapidIO (SRIO)</a:t>
          </a:r>
        </a:p>
      </dsp:txBody>
      <dsp:txXfrm>
        <a:off x="24588" y="2033536"/>
        <a:ext cx="6748499" cy="454509"/>
      </dsp:txXfrm>
    </dsp:sp>
    <dsp:sp modelId="{5B3AF45E-CD9E-4DF5-B1CC-2B55C2F9A26F}">
      <dsp:nvSpPr>
        <dsp:cNvPr id="0" name=""/>
        <dsp:cNvSpPr/>
      </dsp:nvSpPr>
      <dsp:spPr>
        <a:xfrm>
          <a:off x="0" y="2573113"/>
          <a:ext cx="6797675" cy="503685"/>
        </a:xfrm>
        <a:prstGeom prst="roundRect">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SpaceWire (SpW)</a:t>
          </a:r>
        </a:p>
      </dsp:txBody>
      <dsp:txXfrm>
        <a:off x="24588" y="2597701"/>
        <a:ext cx="6748499" cy="454509"/>
      </dsp:txXfrm>
    </dsp:sp>
    <dsp:sp modelId="{CF8E18C6-199B-4782-A2A9-EFE8ECB66E2A}">
      <dsp:nvSpPr>
        <dsp:cNvPr id="0" name=""/>
        <dsp:cNvSpPr/>
      </dsp:nvSpPr>
      <dsp:spPr>
        <a:xfrm>
          <a:off x="0" y="3137278"/>
          <a:ext cx="6797675" cy="503685"/>
        </a:xfrm>
        <a:prstGeom prst="roundRect">
          <a:avLst/>
        </a:prstGeom>
        <a:solidFill>
          <a:schemeClr val="accent2">
            <a:hueOff val="26025"/>
            <a:satOff val="-17917"/>
            <a:lumOff val="-45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SpaceFibre (SpF)</a:t>
          </a:r>
        </a:p>
      </dsp:txBody>
      <dsp:txXfrm>
        <a:off x="24588" y="3161866"/>
        <a:ext cx="6748499" cy="454509"/>
      </dsp:txXfrm>
    </dsp:sp>
    <dsp:sp modelId="{8E5E2E20-6B2E-413B-A90A-BD530E131DEF}">
      <dsp:nvSpPr>
        <dsp:cNvPr id="0" name=""/>
        <dsp:cNvSpPr/>
      </dsp:nvSpPr>
      <dsp:spPr>
        <a:xfrm>
          <a:off x="0" y="3701443"/>
          <a:ext cx="6797675" cy="503685"/>
        </a:xfrm>
        <a:prstGeom prst="roundRect">
          <a:avLst/>
        </a:prstGeom>
        <a:solidFill>
          <a:schemeClr val="accent2">
            <a:hueOff val="32532"/>
            <a:satOff val="-22397"/>
            <a:lumOff val="-57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PCI </a:t>
          </a:r>
        </a:p>
      </dsp:txBody>
      <dsp:txXfrm>
        <a:off x="24588" y="3726031"/>
        <a:ext cx="6748499" cy="454509"/>
      </dsp:txXfrm>
    </dsp:sp>
    <dsp:sp modelId="{2560B775-9589-4056-BD85-1F82586D44EE}">
      <dsp:nvSpPr>
        <dsp:cNvPr id="0" name=""/>
        <dsp:cNvSpPr/>
      </dsp:nvSpPr>
      <dsp:spPr>
        <a:xfrm>
          <a:off x="0" y="4265608"/>
          <a:ext cx="6797675" cy="503685"/>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Ethernet</a:t>
          </a:r>
        </a:p>
      </dsp:txBody>
      <dsp:txXfrm>
        <a:off x="24588" y="4290196"/>
        <a:ext cx="6748499" cy="4545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2CCEA-983D-43DF-9DC2-E4B4113599C8}">
      <dsp:nvSpPr>
        <dsp:cNvPr id="0" name=""/>
        <dsp:cNvSpPr/>
      </dsp:nvSpPr>
      <dsp:spPr>
        <a:xfrm>
          <a:off x="0" y="110916"/>
          <a:ext cx="6797675" cy="57563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SRIO</a:t>
          </a:r>
          <a:endParaRPr lang="en-US" sz="2400" kern="1200"/>
        </a:p>
      </dsp:txBody>
      <dsp:txXfrm>
        <a:off x="28100" y="139016"/>
        <a:ext cx="6741475" cy="519439"/>
      </dsp:txXfrm>
    </dsp:sp>
    <dsp:sp modelId="{D0F798BE-78CD-4BC2-8CF0-AACE311592FC}">
      <dsp:nvSpPr>
        <dsp:cNvPr id="0" name=""/>
        <dsp:cNvSpPr/>
      </dsp:nvSpPr>
      <dsp:spPr>
        <a:xfrm>
          <a:off x="0" y="686555"/>
          <a:ext cx="6797675"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1.0, 2.0, 2.5, 4, and 5 Gbps per lane</a:t>
          </a:r>
        </a:p>
      </dsp:txBody>
      <dsp:txXfrm>
        <a:off x="0" y="686555"/>
        <a:ext cx="6797675" cy="397440"/>
      </dsp:txXfrm>
    </dsp:sp>
    <dsp:sp modelId="{F8FF7996-0336-4FC3-BEF9-5494A9C2C729}">
      <dsp:nvSpPr>
        <dsp:cNvPr id="0" name=""/>
        <dsp:cNvSpPr/>
      </dsp:nvSpPr>
      <dsp:spPr>
        <a:xfrm>
          <a:off x="0" y="1083995"/>
          <a:ext cx="6797675" cy="575639"/>
        </a:xfrm>
        <a:prstGeom prst="roundRect">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Ethernet</a:t>
          </a:r>
          <a:endParaRPr lang="en-US" sz="2400" kern="1200"/>
        </a:p>
      </dsp:txBody>
      <dsp:txXfrm>
        <a:off x="28100" y="1112095"/>
        <a:ext cx="6741475" cy="519439"/>
      </dsp:txXfrm>
    </dsp:sp>
    <dsp:sp modelId="{A0E0C51A-C63C-43E3-94FC-70C59F48DEA5}">
      <dsp:nvSpPr>
        <dsp:cNvPr id="0" name=""/>
        <dsp:cNvSpPr/>
      </dsp:nvSpPr>
      <dsp:spPr>
        <a:xfrm>
          <a:off x="0" y="1659635"/>
          <a:ext cx="6797675" cy="131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1000BASE-KX</a:t>
          </a:r>
        </a:p>
        <a:p>
          <a:pPr marL="171450" lvl="1" indent="-171450" algn="l" defTabSz="844550">
            <a:lnSpc>
              <a:spcPct val="90000"/>
            </a:lnSpc>
            <a:spcBef>
              <a:spcPct val="0"/>
            </a:spcBef>
            <a:spcAft>
              <a:spcPct val="20000"/>
            </a:spcAft>
            <a:buChar char="•"/>
          </a:pPr>
          <a:r>
            <a:rPr lang="en-US" sz="1900" kern="1200"/>
            <a:t>10GBASE-KX4</a:t>
          </a:r>
        </a:p>
        <a:p>
          <a:pPr marL="171450" lvl="1" indent="-171450" algn="l" defTabSz="844550">
            <a:lnSpc>
              <a:spcPct val="90000"/>
            </a:lnSpc>
            <a:spcBef>
              <a:spcPct val="0"/>
            </a:spcBef>
            <a:spcAft>
              <a:spcPct val="20000"/>
            </a:spcAft>
            <a:buChar char="•"/>
          </a:pPr>
          <a:r>
            <a:rPr lang="en-US" sz="1900" kern="1200"/>
            <a:t>10GBASE-KR</a:t>
          </a:r>
        </a:p>
        <a:p>
          <a:pPr marL="171450" lvl="1" indent="-171450" algn="l" defTabSz="844550">
            <a:lnSpc>
              <a:spcPct val="90000"/>
            </a:lnSpc>
            <a:spcBef>
              <a:spcPct val="0"/>
            </a:spcBef>
            <a:spcAft>
              <a:spcPct val="20000"/>
            </a:spcAft>
            <a:buChar char="•"/>
          </a:pPr>
          <a:r>
            <a:rPr lang="en-US" sz="1900" kern="1200"/>
            <a:t>1000BASE-T</a:t>
          </a:r>
        </a:p>
      </dsp:txBody>
      <dsp:txXfrm>
        <a:off x="0" y="1659635"/>
        <a:ext cx="6797675" cy="1316520"/>
      </dsp:txXfrm>
    </dsp:sp>
    <dsp:sp modelId="{0C42EFCE-4A0E-4406-8C1A-C8051D1747D4}">
      <dsp:nvSpPr>
        <dsp:cNvPr id="0" name=""/>
        <dsp:cNvSpPr/>
      </dsp:nvSpPr>
      <dsp:spPr>
        <a:xfrm>
          <a:off x="0" y="2976156"/>
          <a:ext cx="6797675" cy="575639"/>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PCI for us with cPCI</a:t>
          </a:r>
          <a:endParaRPr lang="en-US" sz="2400" kern="1200"/>
        </a:p>
      </dsp:txBody>
      <dsp:txXfrm>
        <a:off x="28100" y="3004256"/>
        <a:ext cx="6741475" cy="519439"/>
      </dsp:txXfrm>
    </dsp:sp>
    <dsp:sp modelId="{0A9D0518-DEFF-4463-8512-704115DA732C}">
      <dsp:nvSpPr>
        <dsp:cNvPr id="0" name=""/>
        <dsp:cNvSpPr/>
      </dsp:nvSpPr>
      <dsp:spPr>
        <a:xfrm>
          <a:off x="0" y="3551796"/>
          <a:ext cx="6797675" cy="198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The use of PCI with SpaceVPX is generally intended for bridging applications to provide connectivity with the SpaceVPX network planes (Control Plane or Data Plane). </a:t>
          </a:r>
        </a:p>
        <a:p>
          <a:pPr marL="171450" lvl="1" indent="-171450" algn="l" defTabSz="844550">
            <a:lnSpc>
              <a:spcPct val="90000"/>
            </a:lnSpc>
            <a:spcBef>
              <a:spcPct val="0"/>
            </a:spcBef>
            <a:spcAft>
              <a:spcPct val="20000"/>
            </a:spcAft>
            <a:buChar char="•"/>
          </a:pPr>
          <a:r>
            <a:rPr lang="en-US" sz="1900" kern="1200"/>
            <a:t>Because SpaceVPX only specifies the connector pin assignments for using PCI, other applications can use the PCI support to implement hybrid SpaceVPX and CompactPCI backplanes (with or without bridging).</a:t>
          </a:r>
        </a:p>
      </dsp:txBody>
      <dsp:txXfrm>
        <a:off x="0" y="3551796"/>
        <a:ext cx="6797675" cy="1987200"/>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6C6CE2-BA68-4ABC-B8AA-86BBD807C4F7}" type="datetimeFigureOut">
              <a:rPr lang="en-US" smtClean="0"/>
              <a:t>8/4/2023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D7B253-0F9E-4FB2-92E1-CABDF7DDF776}" type="slidenum">
              <a:rPr lang="en-US" smtClean="0"/>
              <a:t>‹#›</a:t>
            </a:fld>
            <a:endParaRPr lang="en-US"/>
          </a:p>
        </p:txBody>
      </p:sp>
    </p:spTree>
    <p:extLst>
      <p:ext uri="{BB962C8B-B14F-4D97-AF65-F5344CB8AC3E}">
        <p14:creationId xmlns:p14="http://schemas.microsoft.com/office/powerpoint/2010/main" val="1103043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D7B253-0F9E-4FB2-92E1-CABDF7DDF776}" type="slidenum">
              <a:rPr lang="en-US" smtClean="0"/>
              <a:t>13</a:t>
            </a:fld>
            <a:endParaRPr lang="en-US"/>
          </a:p>
        </p:txBody>
      </p:sp>
    </p:spTree>
    <p:extLst>
      <p:ext uri="{BB962C8B-B14F-4D97-AF65-F5344CB8AC3E}">
        <p14:creationId xmlns:p14="http://schemas.microsoft.com/office/powerpoint/2010/main" val="170208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D7B253-0F9E-4FB2-92E1-CABDF7DDF776}" type="slidenum">
              <a:rPr lang="en-US" smtClean="0"/>
              <a:t>14</a:t>
            </a:fld>
            <a:endParaRPr lang="en-US"/>
          </a:p>
        </p:txBody>
      </p:sp>
    </p:spTree>
    <p:extLst>
      <p:ext uri="{BB962C8B-B14F-4D97-AF65-F5344CB8AC3E}">
        <p14:creationId xmlns:p14="http://schemas.microsoft.com/office/powerpoint/2010/main" val="3605901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D7B253-0F9E-4FB2-92E1-CABDF7DDF776}" type="slidenum">
              <a:rPr lang="en-US" smtClean="0"/>
              <a:t>78</a:t>
            </a:fld>
            <a:endParaRPr lang="en-US"/>
          </a:p>
        </p:txBody>
      </p:sp>
    </p:spTree>
    <p:extLst>
      <p:ext uri="{BB962C8B-B14F-4D97-AF65-F5344CB8AC3E}">
        <p14:creationId xmlns:p14="http://schemas.microsoft.com/office/powerpoint/2010/main" val="2076361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D7B253-0F9E-4FB2-92E1-CABDF7DDF776}" type="slidenum">
              <a:rPr lang="en-US" smtClean="0"/>
              <a:t>79</a:t>
            </a:fld>
            <a:endParaRPr lang="en-US"/>
          </a:p>
        </p:txBody>
      </p:sp>
    </p:spTree>
    <p:extLst>
      <p:ext uri="{BB962C8B-B14F-4D97-AF65-F5344CB8AC3E}">
        <p14:creationId xmlns:p14="http://schemas.microsoft.com/office/powerpoint/2010/main" val="441695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D7B253-0F9E-4FB2-92E1-CABDF7DDF776}" type="slidenum">
              <a:rPr lang="en-US" smtClean="0"/>
              <a:t>85</a:t>
            </a:fld>
            <a:endParaRPr lang="en-US"/>
          </a:p>
        </p:txBody>
      </p:sp>
    </p:spTree>
    <p:extLst>
      <p:ext uri="{BB962C8B-B14F-4D97-AF65-F5344CB8AC3E}">
        <p14:creationId xmlns:p14="http://schemas.microsoft.com/office/powerpoint/2010/main" val="3283766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1488" y="727075"/>
            <a:ext cx="6372225" cy="358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92</a:t>
            </a:fld>
            <a:endParaRPr lang="en-US" altLang="en-US" dirty="0"/>
          </a:p>
        </p:txBody>
      </p:sp>
    </p:spTree>
    <p:extLst>
      <p:ext uri="{BB962C8B-B14F-4D97-AF65-F5344CB8AC3E}">
        <p14:creationId xmlns:p14="http://schemas.microsoft.com/office/powerpoint/2010/main" val="42172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D7B253-0F9E-4FB2-92E1-CABDF7DDF776}" type="slidenum">
              <a:rPr lang="en-US" smtClean="0"/>
              <a:t>94</a:t>
            </a:fld>
            <a:endParaRPr lang="en-US"/>
          </a:p>
        </p:txBody>
      </p:sp>
    </p:spTree>
    <p:extLst>
      <p:ext uri="{BB962C8B-B14F-4D97-AF65-F5344CB8AC3E}">
        <p14:creationId xmlns:p14="http://schemas.microsoft.com/office/powerpoint/2010/main" val="485701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3C958-1F1B-2347-8B37-D6BC4B56CB47}" type="slidenum">
              <a:rPr lang="en-US" altLang="en-US" smtClean="0"/>
              <a:pPr/>
              <a:t>105</a:t>
            </a:fld>
            <a:endParaRPr lang="en-US" altLang="en-US" dirty="0"/>
          </a:p>
        </p:txBody>
      </p:sp>
    </p:spTree>
    <p:extLst>
      <p:ext uri="{BB962C8B-B14F-4D97-AF65-F5344CB8AC3E}">
        <p14:creationId xmlns:p14="http://schemas.microsoft.com/office/powerpoint/2010/main" val="1186191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D9AE6D-434A-4055-A085-8DFA7058C78A}"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8CA27-D882-4C6E-ABF7-1DDED900E58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505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D9AE6D-434A-4055-A085-8DFA7058C78A}"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8CA27-D882-4C6E-ABF7-1DDED900E581}" type="slidenum">
              <a:rPr lang="en-US" smtClean="0"/>
              <a:t>‹#›</a:t>
            </a:fld>
            <a:endParaRPr lang="en-US"/>
          </a:p>
        </p:txBody>
      </p:sp>
    </p:spTree>
    <p:extLst>
      <p:ext uri="{BB962C8B-B14F-4D97-AF65-F5344CB8AC3E}">
        <p14:creationId xmlns:p14="http://schemas.microsoft.com/office/powerpoint/2010/main" val="231970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D9AE6D-434A-4055-A085-8DFA7058C78A}"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8CA27-D882-4C6E-ABF7-1DDED900E581}" type="slidenum">
              <a:rPr lang="en-US" smtClean="0"/>
              <a:t>‹#›</a:t>
            </a:fld>
            <a:endParaRPr lang="en-US"/>
          </a:p>
        </p:txBody>
      </p:sp>
    </p:spTree>
    <p:extLst>
      <p:ext uri="{BB962C8B-B14F-4D97-AF65-F5344CB8AC3E}">
        <p14:creationId xmlns:p14="http://schemas.microsoft.com/office/powerpoint/2010/main" val="231704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D9AE6D-434A-4055-A085-8DFA7058C78A}"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8CA27-D882-4C6E-ABF7-1DDED900E581}" type="slidenum">
              <a:rPr lang="en-US" smtClean="0"/>
              <a:t>‹#›</a:t>
            </a:fld>
            <a:endParaRPr lang="en-US"/>
          </a:p>
        </p:txBody>
      </p:sp>
    </p:spTree>
    <p:extLst>
      <p:ext uri="{BB962C8B-B14F-4D97-AF65-F5344CB8AC3E}">
        <p14:creationId xmlns:p14="http://schemas.microsoft.com/office/powerpoint/2010/main" val="1344138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D9AE6D-434A-4055-A085-8DFA7058C78A}"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8CA27-D882-4C6E-ABF7-1DDED900E58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052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D9AE6D-434A-4055-A085-8DFA7058C78A}"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38CA27-D882-4C6E-ABF7-1DDED900E581}" type="slidenum">
              <a:rPr lang="en-US" smtClean="0"/>
              <a:t>‹#›</a:t>
            </a:fld>
            <a:endParaRPr lang="en-US"/>
          </a:p>
        </p:txBody>
      </p:sp>
    </p:spTree>
    <p:extLst>
      <p:ext uri="{BB962C8B-B14F-4D97-AF65-F5344CB8AC3E}">
        <p14:creationId xmlns:p14="http://schemas.microsoft.com/office/powerpoint/2010/main" val="491711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D9AE6D-434A-4055-A085-8DFA7058C78A}" type="datetimeFigureOut">
              <a:rPr lang="en-US" smtClean="0"/>
              <a:t>8/4/2023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38CA27-D882-4C6E-ABF7-1DDED900E581}" type="slidenum">
              <a:rPr lang="en-US" smtClean="0"/>
              <a:t>‹#›</a:t>
            </a:fld>
            <a:endParaRPr lang="en-US"/>
          </a:p>
        </p:txBody>
      </p:sp>
    </p:spTree>
    <p:extLst>
      <p:ext uri="{BB962C8B-B14F-4D97-AF65-F5344CB8AC3E}">
        <p14:creationId xmlns:p14="http://schemas.microsoft.com/office/powerpoint/2010/main" val="1554231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D9AE6D-434A-4055-A085-8DFA7058C78A}" type="datetimeFigureOut">
              <a:rPr lang="en-US" smtClean="0"/>
              <a:t>8/4/2023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38CA27-D882-4C6E-ABF7-1DDED900E581}" type="slidenum">
              <a:rPr lang="en-US" smtClean="0"/>
              <a:t>‹#›</a:t>
            </a:fld>
            <a:endParaRPr lang="en-US"/>
          </a:p>
        </p:txBody>
      </p:sp>
    </p:spTree>
    <p:extLst>
      <p:ext uri="{BB962C8B-B14F-4D97-AF65-F5344CB8AC3E}">
        <p14:creationId xmlns:p14="http://schemas.microsoft.com/office/powerpoint/2010/main" val="2800707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7D9AE6D-434A-4055-A085-8DFA7058C78A}" type="datetimeFigureOut">
              <a:rPr lang="en-US" smtClean="0"/>
              <a:t>8/4/2023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938CA27-D882-4C6E-ABF7-1DDED900E581}" type="slidenum">
              <a:rPr lang="en-US" smtClean="0"/>
              <a:t>‹#›</a:t>
            </a:fld>
            <a:endParaRPr lang="en-US"/>
          </a:p>
        </p:txBody>
      </p:sp>
    </p:spTree>
    <p:extLst>
      <p:ext uri="{BB962C8B-B14F-4D97-AF65-F5344CB8AC3E}">
        <p14:creationId xmlns:p14="http://schemas.microsoft.com/office/powerpoint/2010/main" val="53877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7D9AE6D-434A-4055-A085-8DFA7058C78A}" type="datetimeFigureOut">
              <a:rPr lang="en-US" smtClean="0"/>
              <a:t>8/4/2023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938CA27-D882-4C6E-ABF7-1DDED900E581}" type="slidenum">
              <a:rPr lang="en-US" smtClean="0"/>
              <a:t>‹#›</a:t>
            </a:fld>
            <a:endParaRPr lang="en-US"/>
          </a:p>
        </p:txBody>
      </p:sp>
    </p:spTree>
    <p:extLst>
      <p:ext uri="{BB962C8B-B14F-4D97-AF65-F5344CB8AC3E}">
        <p14:creationId xmlns:p14="http://schemas.microsoft.com/office/powerpoint/2010/main" val="2085521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D9AE6D-434A-4055-A085-8DFA7058C78A}"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38CA27-D882-4C6E-ABF7-1DDED900E581}" type="slidenum">
              <a:rPr lang="en-US" smtClean="0"/>
              <a:t>‹#›</a:t>
            </a:fld>
            <a:endParaRPr lang="en-US"/>
          </a:p>
        </p:txBody>
      </p:sp>
    </p:spTree>
    <p:extLst>
      <p:ext uri="{BB962C8B-B14F-4D97-AF65-F5344CB8AC3E}">
        <p14:creationId xmlns:p14="http://schemas.microsoft.com/office/powerpoint/2010/main" val="256151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7D9AE6D-434A-4055-A085-8DFA7058C78A}" type="datetimeFigureOut">
              <a:rPr lang="en-US" smtClean="0"/>
              <a:t>8/4/2023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938CA27-D882-4C6E-ABF7-1DDED900E58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689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34.emf"/><Relationship Id="rId5" Type="http://schemas.openxmlformats.org/officeDocument/2006/relationships/oleObject" Target="../embeddings/oleObject4.bin"/><Relationship Id="rId4" Type="http://schemas.openxmlformats.org/officeDocument/2006/relationships/image" Target="../media/image33.emf"/></Relationships>
</file>

<file path=ppt/slides/_rels/slide100.xml.rels><?xml version="1.0" encoding="UTF-8" standalone="yes"?>
<Relationships xmlns="http://schemas.openxmlformats.org/package/2006/relationships"><Relationship Id="rId3" Type="http://schemas.openxmlformats.org/officeDocument/2006/relationships/image" Target="../media/image151.emf"/><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155.JPG"/><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57.jpg"/><Relationship Id="rId2" Type="http://schemas.openxmlformats.org/officeDocument/2006/relationships/image" Target="../media/image156.JPG"/><Relationship Id="rId1" Type="http://schemas.openxmlformats.org/officeDocument/2006/relationships/slideLayout" Target="../slideLayouts/slideLayout2.xml"/><Relationship Id="rId5" Type="http://schemas.openxmlformats.org/officeDocument/2006/relationships/slide" Target="slide106.xml"/><Relationship Id="rId4" Type="http://schemas.openxmlformats.org/officeDocument/2006/relationships/image" Target="../media/image158.jpg"/></Relationships>
</file>

<file path=ppt/slides/_rels/slide104.xml.rels><?xml version="1.0" encoding="UTF-8" standalone="yes"?>
<Relationships xmlns="http://schemas.openxmlformats.org/package/2006/relationships"><Relationship Id="rId3" Type="http://schemas.openxmlformats.org/officeDocument/2006/relationships/image" Target="../media/image160.JPG"/><Relationship Id="rId2" Type="http://schemas.openxmlformats.org/officeDocument/2006/relationships/image" Target="../media/image159.JPG"/><Relationship Id="rId1" Type="http://schemas.openxmlformats.org/officeDocument/2006/relationships/slideLayout" Target="../slideLayouts/slideLayout6.xml"/><Relationship Id="rId6" Type="http://schemas.openxmlformats.org/officeDocument/2006/relationships/image" Target="../media/image163.jpeg"/><Relationship Id="rId5" Type="http://schemas.openxmlformats.org/officeDocument/2006/relationships/image" Target="../media/image162.jpg"/><Relationship Id="rId4" Type="http://schemas.openxmlformats.org/officeDocument/2006/relationships/image" Target="../media/image161.jpg"/></Relationships>
</file>

<file path=ppt/slides/_rels/slide105.xml.rels><?xml version="1.0" encoding="UTF-8" standalone="yes"?>
<Relationships xmlns="http://schemas.openxmlformats.org/package/2006/relationships"><Relationship Id="rId3" Type="http://schemas.openxmlformats.org/officeDocument/2006/relationships/image" Target="../media/image164.JP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slide" Target="slide105.xml"/><Relationship Id="rId5" Type="http://schemas.openxmlformats.org/officeDocument/2006/relationships/slide" Target="slide100.xml"/><Relationship Id="rId4" Type="http://schemas.openxmlformats.org/officeDocument/2006/relationships/image" Target="../media/image156.JP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image" Target="../media/image59.png"/><Relationship Id="rId26" Type="http://schemas.openxmlformats.org/officeDocument/2006/relationships/image" Target="../media/image67.png"/><Relationship Id="rId3" Type="http://schemas.openxmlformats.org/officeDocument/2006/relationships/image" Target="../media/image44.png"/><Relationship Id="rId21" Type="http://schemas.openxmlformats.org/officeDocument/2006/relationships/image" Target="../media/image62.jpg"/><Relationship Id="rId7" Type="http://schemas.openxmlformats.org/officeDocument/2006/relationships/image" Target="../media/image48.png"/><Relationship Id="rId12" Type="http://schemas.openxmlformats.org/officeDocument/2006/relationships/image" Target="../media/image53.gif"/><Relationship Id="rId17" Type="http://schemas.openxmlformats.org/officeDocument/2006/relationships/image" Target="../media/image58.png"/><Relationship Id="rId25" Type="http://schemas.openxmlformats.org/officeDocument/2006/relationships/image" Target="../media/image66.png"/><Relationship Id="rId2" Type="http://schemas.openxmlformats.org/officeDocument/2006/relationships/image" Target="../media/image43.png"/><Relationship Id="rId16" Type="http://schemas.openxmlformats.org/officeDocument/2006/relationships/image" Target="../media/image57.png"/><Relationship Id="rId20" Type="http://schemas.openxmlformats.org/officeDocument/2006/relationships/image" Target="../media/image61.png"/><Relationship Id="rId1" Type="http://schemas.openxmlformats.org/officeDocument/2006/relationships/slideLayout" Target="../slideLayouts/slideLayout6.xml"/><Relationship Id="rId6" Type="http://schemas.openxmlformats.org/officeDocument/2006/relationships/image" Target="../media/image47.png"/><Relationship Id="rId11" Type="http://schemas.openxmlformats.org/officeDocument/2006/relationships/image" Target="../media/image52.png"/><Relationship Id="rId24" Type="http://schemas.openxmlformats.org/officeDocument/2006/relationships/image" Target="../media/image65.jpeg"/><Relationship Id="rId5" Type="http://schemas.openxmlformats.org/officeDocument/2006/relationships/image" Target="../media/image46.png"/><Relationship Id="rId15" Type="http://schemas.openxmlformats.org/officeDocument/2006/relationships/image" Target="../media/image56.gif"/><Relationship Id="rId23" Type="http://schemas.openxmlformats.org/officeDocument/2006/relationships/image" Target="../media/image64.png"/><Relationship Id="rId10" Type="http://schemas.openxmlformats.org/officeDocument/2006/relationships/image" Target="../media/image51.png"/><Relationship Id="rId19" Type="http://schemas.openxmlformats.org/officeDocument/2006/relationships/image" Target="../media/image60.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 Id="rId22" Type="http://schemas.openxmlformats.org/officeDocument/2006/relationships/image" Target="../media/image63.png"/><Relationship Id="rId27" Type="http://schemas.openxmlformats.org/officeDocument/2006/relationships/image" Target="../media/image6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diagramLayout" Target="../diagrams/layout4.xml"/><Relationship Id="rId7" Type="http://schemas.openxmlformats.org/officeDocument/2006/relationships/image" Target="../media/image69.pn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7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emf"/><Relationship Id="rId7" Type="http://schemas.openxmlformats.org/officeDocument/2006/relationships/image" Target="../media/image77.png"/><Relationship Id="rId2" Type="http://schemas.openxmlformats.org/officeDocument/2006/relationships/image" Target="../media/image72.jpeg"/><Relationship Id="rId1" Type="http://schemas.openxmlformats.org/officeDocument/2006/relationships/slideLayout" Target="../slideLayouts/slideLayout6.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 Id="rId9" Type="http://schemas.openxmlformats.org/officeDocument/2006/relationships/image" Target="../media/image79.png"/></Relationships>
</file>

<file path=ppt/slides/_rels/slide2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image" Target="../media/image81.jpg"/><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jpg"/></Relationships>
</file>

<file path=ppt/slides/_rels/slide2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oleObject" Target="../embeddings/oleObject6.bin"/><Relationship Id="rId1" Type="http://schemas.openxmlformats.org/officeDocument/2006/relationships/slideLayout" Target="../slideLayouts/slideLayout6.xml"/><Relationship Id="rId5" Type="http://schemas.openxmlformats.org/officeDocument/2006/relationships/image" Target="../media/image93.emf"/><Relationship Id="rId4" Type="http://schemas.openxmlformats.org/officeDocument/2006/relationships/image" Target="../media/image92.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_bookmark255"/><Relationship Id="rId2" Type="http://schemas.openxmlformats.org/officeDocument/2006/relationships/image" Target="../media/image76.png"/><Relationship Id="rId1" Type="http://schemas.openxmlformats.org/officeDocument/2006/relationships/slideLayout" Target="../slideLayouts/slideLayout6.xml"/><Relationship Id="rId5" Type="http://schemas.openxmlformats.org/officeDocument/2006/relationships/image" Target="../media/image94.png"/><Relationship Id="rId4" Type="http://schemas.openxmlformats.org/officeDocument/2006/relationships/hyperlink" Target="#_bookmark256"/></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96.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76.png"/><Relationship Id="rId1" Type="http://schemas.openxmlformats.org/officeDocument/2006/relationships/slideLayout" Target="../slideLayouts/slideLayout6.xml"/><Relationship Id="rId5" Type="http://schemas.openxmlformats.org/officeDocument/2006/relationships/image" Target="../media/image101.png"/><Relationship Id="rId4" Type="http://schemas.openxmlformats.org/officeDocument/2006/relationships/image" Target="../media/image100.png"/></Relationships>
</file>

<file path=ppt/slides/_rels/slide4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6.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7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6.png"/><Relationship Id="rId7" Type="http://schemas.openxmlformats.org/officeDocument/2006/relationships/image" Target="../media/image109.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16.emf"/><Relationship Id="rId3" Type="http://schemas.openxmlformats.org/officeDocument/2006/relationships/image" Target="../media/image111.emf"/><Relationship Id="rId7" Type="http://schemas.openxmlformats.org/officeDocument/2006/relationships/image" Target="../media/image113.emf"/><Relationship Id="rId12" Type="http://schemas.openxmlformats.org/officeDocument/2006/relationships/oleObject" Target="../embeddings/oleObject12.bin"/><Relationship Id="rId17" Type="http://schemas.openxmlformats.org/officeDocument/2006/relationships/image" Target="../media/image118.emf"/><Relationship Id="rId2" Type="http://schemas.openxmlformats.org/officeDocument/2006/relationships/oleObject" Target="../embeddings/oleObject7.bin"/><Relationship Id="rId16" Type="http://schemas.openxmlformats.org/officeDocument/2006/relationships/oleObject" Target="../embeddings/oleObject14.bin"/><Relationship Id="rId1" Type="http://schemas.openxmlformats.org/officeDocument/2006/relationships/slideLayout" Target="../slideLayouts/slideLayout6.xml"/><Relationship Id="rId6" Type="http://schemas.openxmlformats.org/officeDocument/2006/relationships/oleObject" Target="../embeddings/oleObject9.bin"/><Relationship Id="rId11" Type="http://schemas.openxmlformats.org/officeDocument/2006/relationships/image" Target="../media/image115.emf"/><Relationship Id="rId5" Type="http://schemas.openxmlformats.org/officeDocument/2006/relationships/image" Target="../media/image112.emf"/><Relationship Id="rId15" Type="http://schemas.openxmlformats.org/officeDocument/2006/relationships/image" Target="../media/image117.e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14.emf"/><Relationship Id="rId14" Type="http://schemas.openxmlformats.org/officeDocument/2006/relationships/oleObject" Target="../embeddings/oleObject13.bin"/></Relationships>
</file>

<file path=ppt/slides/_rels/slide5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2" Type="http://schemas.openxmlformats.org/officeDocument/2006/relationships/image" Target="../media/image123.emf"/><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hyperlink" Target="#_bookmark317"/><Relationship Id="rId2" Type="http://schemas.openxmlformats.org/officeDocument/2006/relationships/image" Target="../media/image127.png"/><Relationship Id="rId1" Type="http://schemas.openxmlformats.org/officeDocument/2006/relationships/slideLayout" Target="../slideLayouts/slideLayout6.xml"/><Relationship Id="rId4" Type="http://schemas.openxmlformats.org/officeDocument/2006/relationships/image" Target="../media/image12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2" Type="http://schemas.openxmlformats.org/officeDocument/2006/relationships/image" Target="../media/image129.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emf"/><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oleObject" Target="../embeddings/oleObject1.bin"/><Relationship Id="rId11" Type="http://schemas.openxmlformats.org/officeDocument/2006/relationships/image" Target="../media/image23.emf"/><Relationship Id="rId5" Type="http://schemas.openxmlformats.org/officeDocument/2006/relationships/image" Target="../media/image18.png"/><Relationship Id="rId10" Type="http://schemas.openxmlformats.org/officeDocument/2006/relationships/image" Target="../media/image22.emf"/><Relationship Id="rId4" Type="http://schemas.openxmlformats.org/officeDocument/2006/relationships/image" Target="../media/image17.png"/><Relationship Id="rId9" Type="http://schemas.openxmlformats.org/officeDocument/2006/relationships/image" Target="../media/image21.e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32.jpe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133.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oleObject" Target="../embeddings/oleObject2.bin"/><Relationship Id="rId1" Type="http://schemas.openxmlformats.org/officeDocument/2006/relationships/slideLayout" Target="../slideLayouts/slideLayout6.xml"/><Relationship Id="rId6" Type="http://schemas.openxmlformats.org/officeDocument/2006/relationships/image" Target="../media/image27.emf"/><Relationship Id="rId5" Type="http://schemas.openxmlformats.org/officeDocument/2006/relationships/image" Target="../media/image26.emf"/><Relationship Id="rId10" Type="http://schemas.openxmlformats.org/officeDocument/2006/relationships/image" Target="../media/image31.emf"/><Relationship Id="rId4" Type="http://schemas.openxmlformats.org/officeDocument/2006/relationships/image" Target="../media/image25.emf"/><Relationship Id="rId9" Type="http://schemas.openxmlformats.org/officeDocument/2006/relationships/image" Target="../media/image30.e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36.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9.jpeg"/><Relationship Id="rId5" Type="http://schemas.openxmlformats.org/officeDocument/2006/relationships/image" Target="../media/image138.jpeg"/><Relationship Id="rId4" Type="http://schemas.openxmlformats.org/officeDocument/2006/relationships/image" Target="../media/image137.jpg"/></Relationships>
</file>

<file path=ppt/slides/_rels/slide93.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46.emf"/><Relationship Id="rId2" Type="http://schemas.openxmlformats.org/officeDocument/2006/relationships/image" Target="../media/image145.emf"/><Relationship Id="rId1" Type="http://schemas.openxmlformats.org/officeDocument/2006/relationships/slideLayout" Target="../slideLayouts/slideLayout7.xml"/><Relationship Id="rId4" Type="http://schemas.openxmlformats.org/officeDocument/2006/relationships/image" Target="../media/image147.emf"/></Relationships>
</file>

<file path=ppt/slides/_rels/slide99.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698480" cy="3566160"/>
          </a:xfrm>
        </p:spPr>
        <p:txBody>
          <a:bodyPr>
            <a:noAutofit/>
          </a:bodyPr>
          <a:lstStyle/>
          <a:p>
            <a:r>
              <a:rPr lang="en-US" sz="4000" dirty="0"/>
              <a:t>Next Generation Space Interconnect Standard (NGSIS) SpaceVPX Tutorial</a:t>
            </a:r>
          </a:p>
        </p:txBody>
      </p:sp>
      <p:sp>
        <p:nvSpPr>
          <p:cNvPr id="3" name="Subtitle 2"/>
          <p:cNvSpPr>
            <a:spLocks noGrp="1"/>
          </p:cNvSpPr>
          <p:nvPr>
            <p:ph type="subTitle" idx="1"/>
          </p:nvPr>
        </p:nvSpPr>
        <p:spPr/>
        <p:txBody>
          <a:bodyPr/>
          <a:lstStyle/>
          <a:p>
            <a:r>
              <a:rPr lang="en-US" dirty="0"/>
              <a:t>VITA 78 Working Group</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3512" y="453736"/>
            <a:ext cx="6745224" cy="1844040"/>
          </a:xfrm>
          <a:prstGeom prst="rect">
            <a:avLst/>
          </a:prstGeom>
        </p:spPr>
      </p:pic>
    </p:spTree>
    <p:extLst>
      <p:ext uri="{BB962C8B-B14F-4D97-AF65-F5344CB8AC3E}">
        <p14:creationId xmlns:p14="http://schemas.microsoft.com/office/powerpoint/2010/main" val="68247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CBA71-32DA-4537-9989-1447A75B69E1}"/>
              </a:ext>
            </a:extLst>
          </p:cNvPr>
          <p:cNvSpPr>
            <a:spLocks noGrp="1"/>
          </p:cNvSpPr>
          <p:nvPr>
            <p:ph type="title"/>
          </p:nvPr>
        </p:nvSpPr>
        <p:spPr>
          <a:xfrm>
            <a:off x="1097280" y="286604"/>
            <a:ext cx="10058400" cy="1465996"/>
          </a:xfrm>
        </p:spPr>
        <p:txBody>
          <a:bodyPr>
            <a:normAutofit/>
          </a:bodyPr>
          <a:lstStyle/>
          <a:p>
            <a:r>
              <a:rPr lang="en-US" sz="4000" dirty="0"/>
              <a:t>Updates to VITA 78 – 3U Slot Profiles</a:t>
            </a:r>
            <a:endParaRPr lang="en-US" sz="4400" dirty="0"/>
          </a:p>
        </p:txBody>
      </p:sp>
      <p:sp>
        <p:nvSpPr>
          <p:cNvPr id="14" name="TextBox 13">
            <a:extLst>
              <a:ext uri="{FF2B5EF4-FFF2-40B4-BE49-F238E27FC236}">
                <a16:creationId xmlns:a16="http://schemas.microsoft.com/office/drawing/2014/main" id="{1EFF4726-52FE-40FD-B86B-0FDF8F361F86}"/>
              </a:ext>
            </a:extLst>
          </p:cNvPr>
          <p:cNvSpPr txBox="1"/>
          <p:nvPr/>
        </p:nvSpPr>
        <p:spPr>
          <a:xfrm>
            <a:off x="2948965" y="3550789"/>
            <a:ext cx="6120586" cy="369332"/>
          </a:xfrm>
          <a:prstGeom prst="rect">
            <a:avLst/>
          </a:prstGeom>
          <a:noFill/>
        </p:spPr>
        <p:txBody>
          <a:bodyPr wrap="none" rtlCol="0">
            <a:spAutoFit/>
          </a:bodyPr>
          <a:lstStyle/>
          <a:p>
            <a:r>
              <a:rPr lang="en-US" dirty="0"/>
              <a:t>14.7.1 SpaceUM (2 slot)                         14.7.2 SpaceUM (5 Slot) </a:t>
            </a:r>
          </a:p>
        </p:txBody>
      </p:sp>
      <p:pic>
        <p:nvPicPr>
          <p:cNvPr id="15" name="Picture 14">
            <a:extLst>
              <a:ext uri="{FF2B5EF4-FFF2-40B4-BE49-F238E27FC236}">
                <a16:creationId xmlns:a16="http://schemas.microsoft.com/office/drawing/2014/main" id="{1238037E-3E5D-4FD3-94B7-088F3BAB5351}"/>
              </a:ext>
            </a:extLst>
          </p:cNvPr>
          <p:cNvPicPr>
            <a:picLocks noChangeAspect="1"/>
          </p:cNvPicPr>
          <p:nvPr/>
        </p:nvPicPr>
        <p:blipFill>
          <a:blip r:embed="rId2"/>
          <a:stretch>
            <a:fillRect/>
          </a:stretch>
        </p:blipFill>
        <p:spPr>
          <a:xfrm>
            <a:off x="2613911" y="1832011"/>
            <a:ext cx="2826005" cy="1701764"/>
          </a:xfrm>
          <a:prstGeom prst="rect">
            <a:avLst/>
          </a:prstGeom>
        </p:spPr>
      </p:pic>
      <p:graphicFrame>
        <p:nvGraphicFramePr>
          <p:cNvPr id="16" name="Object 15">
            <a:extLst>
              <a:ext uri="{FF2B5EF4-FFF2-40B4-BE49-F238E27FC236}">
                <a16:creationId xmlns:a16="http://schemas.microsoft.com/office/drawing/2014/main" id="{229F1826-F68A-4122-A2C2-40375BF53CD1}"/>
              </a:ext>
            </a:extLst>
          </p:cNvPr>
          <p:cNvGraphicFramePr>
            <a:graphicFrameLocks noChangeAspect="1"/>
          </p:cNvGraphicFramePr>
          <p:nvPr>
            <p:extLst>
              <p:ext uri="{D42A27DB-BD31-4B8C-83A1-F6EECF244321}">
                <p14:modId xmlns:p14="http://schemas.microsoft.com/office/powerpoint/2010/main" val="4244661936"/>
              </p:ext>
            </p:extLst>
          </p:nvPr>
        </p:nvGraphicFramePr>
        <p:xfrm>
          <a:off x="6143940" y="1832011"/>
          <a:ext cx="2831117" cy="1701764"/>
        </p:xfrm>
        <a:graphic>
          <a:graphicData uri="http://schemas.openxmlformats.org/presentationml/2006/ole">
            <mc:AlternateContent xmlns:mc="http://schemas.openxmlformats.org/markup-compatibility/2006">
              <mc:Choice xmlns:v="urn:schemas-microsoft-com:vml" Requires="v">
                <p:oleObj name="Visio" r:id="rId3" imgW="3457457" imgH="2114451" progId="Visio.Drawing.11">
                  <p:embed/>
                </p:oleObj>
              </mc:Choice>
              <mc:Fallback>
                <p:oleObj name="Visio" r:id="rId3" imgW="3457457" imgH="2114451" progId="Visio.Drawing.11">
                  <p:embed/>
                  <p:pic>
                    <p:nvPicPr>
                      <p:cNvPr id="16" name="Object 15">
                        <a:extLst>
                          <a:ext uri="{FF2B5EF4-FFF2-40B4-BE49-F238E27FC236}">
                            <a16:creationId xmlns:a16="http://schemas.microsoft.com/office/drawing/2014/main" id="{229F1826-F68A-4122-A2C2-40375BF53C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3940" y="1832011"/>
                        <a:ext cx="2831117" cy="1701764"/>
                      </a:xfrm>
                      <a:prstGeom prst="rect">
                        <a:avLst/>
                      </a:prstGeom>
                      <a:noFill/>
                    </p:spPr>
                  </p:pic>
                </p:oleObj>
              </mc:Fallback>
            </mc:AlternateContent>
          </a:graphicData>
        </a:graphic>
      </p:graphicFrame>
      <p:graphicFrame>
        <p:nvGraphicFramePr>
          <p:cNvPr id="17" name="Object 16">
            <a:extLst>
              <a:ext uri="{FF2B5EF4-FFF2-40B4-BE49-F238E27FC236}">
                <a16:creationId xmlns:a16="http://schemas.microsoft.com/office/drawing/2014/main" id="{3C1DA5DE-25E6-458A-9321-AF20949664BD}"/>
              </a:ext>
            </a:extLst>
          </p:cNvPr>
          <p:cNvGraphicFramePr>
            <a:graphicFrameLocks noChangeAspect="1"/>
          </p:cNvGraphicFramePr>
          <p:nvPr>
            <p:extLst>
              <p:ext uri="{D42A27DB-BD31-4B8C-83A1-F6EECF244321}">
                <p14:modId xmlns:p14="http://schemas.microsoft.com/office/powerpoint/2010/main" val="2284780551"/>
              </p:ext>
            </p:extLst>
          </p:nvPr>
        </p:nvGraphicFramePr>
        <p:xfrm>
          <a:off x="1784188" y="4155093"/>
          <a:ext cx="2329553" cy="1596989"/>
        </p:xfrm>
        <a:graphic>
          <a:graphicData uri="http://schemas.openxmlformats.org/presentationml/2006/ole">
            <mc:AlternateContent xmlns:mc="http://schemas.openxmlformats.org/markup-compatibility/2006">
              <mc:Choice xmlns:v="urn:schemas-microsoft-com:vml" Requires="v">
                <p:oleObj name="Visio" r:id="rId5" imgW="3009967" imgH="2076355" progId="Visio.Drawing.15">
                  <p:embed/>
                </p:oleObj>
              </mc:Choice>
              <mc:Fallback>
                <p:oleObj name="Visio" r:id="rId5" imgW="3009967" imgH="2076355" progId="Visio.Drawing.15">
                  <p:embed/>
                  <p:pic>
                    <p:nvPicPr>
                      <p:cNvPr id="17" name="Object 16">
                        <a:extLst>
                          <a:ext uri="{FF2B5EF4-FFF2-40B4-BE49-F238E27FC236}">
                            <a16:creationId xmlns:a16="http://schemas.microsoft.com/office/drawing/2014/main" id="{3C1DA5DE-25E6-458A-9321-AF20949664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4188" y="4155093"/>
                        <a:ext cx="2329553" cy="1596989"/>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36833B63-4BE9-4FF1-9A8C-C796EC462930}"/>
              </a:ext>
            </a:extLst>
          </p:cNvPr>
          <p:cNvGraphicFramePr>
            <a:graphicFrameLocks noChangeAspect="1"/>
          </p:cNvGraphicFramePr>
          <p:nvPr>
            <p:extLst>
              <p:ext uri="{D42A27DB-BD31-4B8C-83A1-F6EECF244321}">
                <p14:modId xmlns:p14="http://schemas.microsoft.com/office/powerpoint/2010/main" val="355866084"/>
              </p:ext>
            </p:extLst>
          </p:nvPr>
        </p:nvGraphicFramePr>
        <p:xfrm>
          <a:off x="5155811" y="4188865"/>
          <a:ext cx="2287459" cy="1563217"/>
        </p:xfrm>
        <a:graphic>
          <a:graphicData uri="http://schemas.openxmlformats.org/presentationml/2006/ole">
            <mc:AlternateContent xmlns:mc="http://schemas.openxmlformats.org/markup-compatibility/2006">
              <mc:Choice xmlns:v="urn:schemas-microsoft-com:vml" Requires="v">
                <p:oleObj name="Visio" r:id="rId7" imgW="3009967" imgH="2076355" progId="Visio.Drawing.15">
                  <p:embed/>
                </p:oleObj>
              </mc:Choice>
              <mc:Fallback>
                <p:oleObj name="Visio" r:id="rId7" imgW="3009967" imgH="2076355" progId="Visio.Drawing.15">
                  <p:embed/>
                  <p:pic>
                    <p:nvPicPr>
                      <p:cNvPr id="18" name="Object 17">
                        <a:extLst>
                          <a:ext uri="{FF2B5EF4-FFF2-40B4-BE49-F238E27FC236}">
                            <a16:creationId xmlns:a16="http://schemas.microsoft.com/office/drawing/2014/main" id="{36833B63-4BE9-4FF1-9A8C-C796EC4629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5811" y="4188865"/>
                        <a:ext cx="2287459" cy="1563217"/>
                      </a:xfrm>
                      <a:prstGeom prst="rect">
                        <a:avLst/>
                      </a:prstGeom>
                      <a:noFill/>
                    </p:spPr>
                  </p:pic>
                </p:oleObj>
              </mc:Fallback>
            </mc:AlternateContent>
          </a:graphicData>
        </a:graphic>
      </p:graphicFrame>
      <p:sp>
        <p:nvSpPr>
          <p:cNvPr id="28" name="Rectangle 27">
            <a:extLst>
              <a:ext uri="{FF2B5EF4-FFF2-40B4-BE49-F238E27FC236}">
                <a16:creationId xmlns:a16="http://schemas.microsoft.com/office/drawing/2014/main" id="{1C52A941-148F-49A7-A82B-B97A75BE4D41}"/>
              </a:ext>
            </a:extLst>
          </p:cNvPr>
          <p:cNvSpPr/>
          <p:nvPr/>
        </p:nvSpPr>
        <p:spPr>
          <a:xfrm>
            <a:off x="1784188" y="5745238"/>
            <a:ext cx="6578762" cy="369332"/>
          </a:xfrm>
          <a:prstGeom prst="rect">
            <a:avLst/>
          </a:prstGeom>
        </p:spPr>
        <p:txBody>
          <a:bodyPr wrap="square">
            <a:spAutoFit/>
          </a:bodyPr>
          <a:lstStyle/>
          <a:p>
            <a:r>
              <a:rPr lang="en-US" dirty="0"/>
              <a:t>14.8.1 PS Switch (6 Slot)                      14.9.1 Utility Switch (10 Slot)</a:t>
            </a:r>
          </a:p>
        </p:txBody>
      </p:sp>
    </p:spTree>
    <p:extLst>
      <p:ext uri="{BB962C8B-B14F-4D97-AF65-F5344CB8AC3E}">
        <p14:creationId xmlns:p14="http://schemas.microsoft.com/office/powerpoint/2010/main" val="341436212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3AF29F-F37D-BCAD-1B9C-886CEE0E148D}"/>
              </a:ext>
            </a:extLst>
          </p:cNvPr>
          <p:cNvSpPr>
            <a:spLocks noGrp="1"/>
          </p:cNvSpPr>
          <p:nvPr>
            <p:ph type="title"/>
          </p:nvPr>
        </p:nvSpPr>
        <p:spPr>
          <a:xfrm>
            <a:off x="6411685" y="634946"/>
            <a:ext cx="5127171" cy="1450757"/>
          </a:xfrm>
        </p:spPr>
        <p:txBody>
          <a:bodyPr>
            <a:normAutofit/>
          </a:bodyPr>
          <a:lstStyle/>
          <a:p>
            <a:r>
              <a:rPr lang="en-US" dirty="0"/>
              <a:t>Utility Switch Slot Profile</a:t>
            </a:r>
          </a:p>
        </p:txBody>
      </p:sp>
      <p:pic>
        <p:nvPicPr>
          <p:cNvPr id="4" name="Picture 3">
            <a:extLst>
              <a:ext uri="{FF2B5EF4-FFF2-40B4-BE49-F238E27FC236}">
                <a16:creationId xmlns:a16="http://schemas.microsoft.com/office/drawing/2014/main" id="{A0C69036-8FC7-149F-2AE8-79EA2205ED78}"/>
              </a:ext>
            </a:extLst>
          </p:cNvPr>
          <p:cNvPicPr>
            <a:picLocks noChangeAspect="1"/>
          </p:cNvPicPr>
          <p:nvPr/>
        </p:nvPicPr>
        <p:blipFill>
          <a:blip r:embed="rId2"/>
          <a:stretch>
            <a:fillRect/>
          </a:stretch>
        </p:blipFill>
        <p:spPr>
          <a:xfrm>
            <a:off x="643192" y="1366053"/>
            <a:ext cx="5451627" cy="3805853"/>
          </a:xfrm>
          <a:prstGeom prst="rect">
            <a:avLst/>
          </a:prstGeom>
        </p:spPr>
      </p:pic>
      <p:cxnSp>
        <p:nvCxnSpPr>
          <p:cNvPr id="11" name="Straight Connector 1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904BEED-C77A-9AAB-4D32-D8994D360B7E}"/>
              </a:ext>
            </a:extLst>
          </p:cNvPr>
          <p:cNvSpPr>
            <a:spLocks noGrp="1"/>
          </p:cNvSpPr>
          <p:nvPr>
            <p:ph idx="1"/>
          </p:nvPr>
        </p:nvSpPr>
        <p:spPr>
          <a:xfrm>
            <a:off x="6411684" y="2198914"/>
            <a:ext cx="5127172" cy="1120754"/>
          </a:xfrm>
        </p:spPr>
        <p:txBody>
          <a:bodyPr>
            <a:normAutofit/>
          </a:bodyPr>
          <a:lstStyle/>
          <a:p>
            <a:pPr>
              <a:buFont typeface="Wingdings" panose="05000000000000000000" pitchFamily="2" charset="2"/>
              <a:buChar char="Ø"/>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SLT3-SUS-10S4M2C1R Utility Switch Slot Profile contains ten switched control outputs that are distributed to each payload slot. </a:t>
            </a:r>
            <a:endParaRPr lang="en-US" dirty="0"/>
          </a:p>
        </p:txBody>
      </p:sp>
      <p:sp>
        <p:nvSpPr>
          <p:cNvPr id="13" name="Rectangle 1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104B5CF-AE58-8908-95AC-22DEE41797C4}"/>
              </a:ext>
            </a:extLst>
          </p:cNvPr>
          <p:cNvPicPr>
            <a:picLocks noChangeAspect="1"/>
          </p:cNvPicPr>
          <p:nvPr/>
        </p:nvPicPr>
        <p:blipFill>
          <a:blip r:embed="rId3"/>
          <a:stretch>
            <a:fillRect/>
          </a:stretch>
        </p:blipFill>
        <p:spPr>
          <a:xfrm>
            <a:off x="5957750" y="3344586"/>
            <a:ext cx="6035040" cy="2854452"/>
          </a:xfrm>
          <a:prstGeom prst="rect">
            <a:avLst/>
          </a:prstGeom>
        </p:spPr>
      </p:pic>
    </p:spTree>
    <p:extLst>
      <p:ext uri="{BB962C8B-B14F-4D97-AF65-F5344CB8AC3E}">
        <p14:creationId xmlns:p14="http://schemas.microsoft.com/office/powerpoint/2010/main" val="213554859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6U and 3U Form Factor Plug-In Unit Dimensions</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1779" y="1854297"/>
            <a:ext cx="5303327" cy="410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7979" y="2082896"/>
            <a:ext cx="4832500" cy="426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1973179" y="1397097"/>
            <a:ext cx="2362200" cy="2590800"/>
          </a:xfrm>
          <a:prstGeom prst="ellipse">
            <a:avLst/>
          </a:prstGeom>
          <a:noFill/>
          <a:ln w="48000" cap="flat" cmpd="thickThin" algn="ctr">
            <a:solidFill>
              <a:srgbClr val="F0AD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orbel"/>
            </a:endParaRPr>
          </a:p>
        </p:txBody>
      </p:sp>
      <p:sp>
        <p:nvSpPr>
          <p:cNvPr id="7" name="TextBox 6"/>
          <p:cNvSpPr txBox="1"/>
          <p:nvPr/>
        </p:nvSpPr>
        <p:spPr>
          <a:xfrm>
            <a:off x="4244683" y="1549497"/>
            <a:ext cx="1157496" cy="369332"/>
          </a:xfrm>
          <a:prstGeom prst="rect">
            <a:avLst/>
          </a:prstGeom>
          <a:solidFill>
            <a:srgbClr val="FFFF00"/>
          </a:solidFill>
        </p:spPr>
        <p:txBody>
          <a:bodyPr wrap="none" rtlCol="0">
            <a:spAutoFit/>
          </a:bodyPr>
          <a:lstStyle/>
          <a:p>
            <a:r>
              <a:rPr lang="en-US" b="1" dirty="0">
                <a:solidFill>
                  <a:prstClr val="black"/>
                </a:solidFill>
                <a:latin typeface="Corbel"/>
              </a:rPr>
              <a:t>OpenVPX</a:t>
            </a:r>
          </a:p>
        </p:txBody>
      </p:sp>
      <p:sp>
        <p:nvSpPr>
          <p:cNvPr id="8" name="TextBox 7"/>
          <p:cNvSpPr txBox="1"/>
          <p:nvPr/>
        </p:nvSpPr>
        <p:spPr>
          <a:xfrm>
            <a:off x="8304981" y="1549497"/>
            <a:ext cx="1211998" cy="369332"/>
          </a:xfrm>
          <a:prstGeom prst="rect">
            <a:avLst/>
          </a:prstGeom>
          <a:solidFill>
            <a:srgbClr val="FFFF00"/>
          </a:solidFill>
        </p:spPr>
        <p:txBody>
          <a:bodyPr wrap="none" rtlCol="0">
            <a:spAutoFit/>
          </a:bodyPr>
          <a:lstStyle/>
          <a:p>
            <a:r>
              <a:rPr lang="en-US" b="1" dirty="0">
                <a:solidFill>
                  <a:prstClr val="black"/>
                </a:solidFill>
                <a:latin typeface="Corbel"/>
              </a:rPr>
              <a:t>SpaceVPX</a:t>
            </a:r>
          </a:p>
        </p:txBody>
      </p:sp>
    </p:spTree>
    <p:extLst>
      <p:ext uri="{BB962C8B-B14F-4D97-AF65-F5344CB8AC3E}">
        <p14:creationId xmlns:p14="http://schemas.microsoft.com/office/powerpoint/2010/main" val="244220400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53CFE-5D56-4650-9E4C-36782E61E9E6}"/>
              </a:ext>
            </a:extLst>
          </p:cNvPr>
          <p:cNvSpPr>
            <a:spLocks noGrp="1"/>
          </p:cNvSpPr>
          <p:nvPr>
            <p:ph type="title"/>
          </p:nvPr>
        </p:nvSpPr>
        <p:spPr/>
        <p:txBody>
          <a:bodyPr/>
          <a:lstStyle/>
          <a:p>
            <a:r>
              <a:rPr lang="en-US" dirty="0"/>
              <a:t>Blind-Mate Optical and Coax Connectors</a:t>
            </a:r>
          </a:p>
        </p:txBody>
      </p:sp>
      <p:sp>
        <p:nvSpPr>
          <p:cNvPr id="3" name="Content Placeholder 2">
            <a:extLst>
              <a:ext uri="{FF2B5EF4-FFF2-40B4-BE49-F238E27FC236}">
                <a16:creationId xmlns:a16="http://schemas.microsoft.com/office/drawing/2014/main" id="{41C3CDFA-E5EF-4009-8B45-83CA74E3ABB0}"/>
              </a:ext>
            </a:extLst>
          </p:cNvPr>
          <p:cNvSpPr>
            <a:spLocks noGrp="1"/>
          </p:cNvSpPr>
          <p:nvPr>
            <p:ph idx="1"/>
          </p:nvPr>
        </p:nvSpPr>
        <p:spPr>
          <a:xfrm>
            <a:off x="1097280" y="1845734"/>
            <a:ext cx="6484250" cy="4331216"/>
          </a:xfrm>
        </p:spPr>
        <p:txBody>
          <a:bodyPr>
            <a:normAutofit fontScale="85000" lnSpcReduction="10000"/>
          </a:bodyPr>
          <a:lstStyle/>
          <a:p>
            <a:r>
              <a:rPr lang="en-US" dirty="0"/>
              <a:t>Specific SpaceVPX slot profiles include apertures to be populated with optical and/or coax modules. This enables optical and coax connections to mate when Plug-In Module is plugged in, eliminating front panel connections.</a:t>
            </a:r>
          </a:p>
          <a:p>
            <a:r>
              <a:rPr lang="en-US" dirty="0"/>
              <a:t>Aperture H defines a backplane cutout which allows an optical/coax connector module to replace a full size backplane connector, for example in P2/J2.</a:t>
            </a:r>
          </a:p>
          <a:p>
            <a:r>
              <a:rPr lang="en-US" dirty="0"/>
              <a:t>Aperture J defines a backplane cutout which replaces a half size (8-wafer) backplane connector, for example in P2B/J2B.</a:t>
            </a:r>
          </a:p>
          <a:p>
            <a:r>
              <a:rPr lang="en-US" dirty="0"/>
              <a:t>Coax connector module interfaces are defined in VITA 67.3 with three contact interface options (SMPM, SMPS, NanoRF)</a:t>
            </a:r>
          </a:p>
          <a:p>
            <a:r>
              <a:rPr lang="en-US" dirty="0"/>
              <a:t>Optical and Hybrid (Optical/Coax) connector module interfaces  are defined in VITA 66.5 and use MT ferrules.</a:t>
            </a:r>
          </a:p>
          <a:p>
            <a:r>
              <a:rPr lang="en-US" dirty="0"/>
              <a:t>Standard connector module layouts that fit these apertures are defined in VITA 65.1 and offer options for populating coax contacts and optics for the plug-in module to backplane connection.</a:t>
            </a:r>
          </a:p>
        </p:txBody>
      </p:sp>
      <p:pic>
        <p:nvPicPr>
          <p:cNvPr id="5" name="Picture 4">
            <a:extLst>
              <a:ext uri="{FF2B5EF4-FFF2-40B4-BE49-F238E27FC236}">
                <a16:creationId xmlns:a16="http://schemas.microsoft.com/office/drawing/2014/main" id="{2104E537-BB50-4011-BAE8-2C00B37DFC95}"/>
              </a:ext>
            </a:extLst>
          </p:cNvPr>
          <p:cNvPicPr>
            <a:picLocks noChangeAspect="1"/>
          </p:cNvPicPr>
          <p:nvPr/>
        </p:nvPicPr>
        <p:blipFill>
          <a:blip r:embed="rId2"/>
          <a:stretch>
            <a:fillRect/>
          </a:stretch>
        </p:blipFill>
        <p:spPr>
          <a:xfrm>
            <a:off x="7767960" y="1748044"/>
            <a:ext cx="3890097" cy="2742518"/>
          </a:xfrm>
          <a:prstGeom prst="rect">
            <a:avLst/>
          </a:prstGeom>
        </p:spPr>
      </p:pic>
      <p:pic>
        <p:nvPicPr>
          <p:cNvPr id="6" name="Picture 5">
            <a:extLst>
              <a:ext uri="{FF2B5EF4-FFF2-40B4-BE49-F238E27FC236}">
                <a16:creationId xmlns:a16="http://schemas.microsoft.com/office/drawing/2014/main" id="{1B1FB3C9-BD3E-4D5A-8FF5-A13661FC7D8B}"/>
              </a:ext>
            </a:extLst>
          </p:cNvPr>
          <p:cNvPicPr>
            <a:picLocks noChangeAspect="1"/>
          </p:cNvPicPr>
          <p:nvPr/>
        </p:nvPicPr>
        <p:blipFill>
          <a:blip r:embed="rId3"/>
          <a:stretch>
            <a:fillRect/>
          </a:stretch>
        </p:blipFill>
        <p:spPr>
          <a:xfrm>
            <a:off x="8620217" y="4589755"/>
            <a:ext cx="2359613" cy="1587195"/>
          </a:xfrm>
          <a:prstGeom prst="rect">
            <a:avLst/>
          </a:prstGeom>
          <a:ln>
            <a:solidFill>
              <a:schemeClr val="accent1"/>
            </a:solidFill>
          </a:ln>
        </p:spPr>
      </p:pic>
    </p:spTree>
    <p:extLst>
      <p:ext uri="{BB962C8B-B14F-4D97-AF65-F5344CB8AC3E}">
        <p14:creationId xmlns:p14="http://schemas.microsoft.com/office/powerpoint/2010/main" val="385371161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11998-41F3-4D28-BE20-3C0446BA7F5B}"/>
              </a:ext>
            </a:extLst>
          </p:cNvPr>
          <p:cNvSpPr>
            <a:spLocks noGrp="1"/>
          </p:cNvSpPr>
          <p:nvPr>
            <p:ph type="title"/>
          </p:nvPr>
        </p:nvSpPr>
        <p:spPr>
          <a:xfrm>
            <a:off x="1097280" y="286604"/>
            <a:ext cx="10058400" cy="1163980"/>
          </a:xfrm>
        </p:spPr>
        <p:txBody>
          <a:bodyPr/>
          <a:lstStyle/>
          <a:p>
            <a:r>
              <a:rPr lang="en-US" dirty="0"/>
              <a:t>VITA 66.5 Optical Module Features</a:t>
            </a:r>
          </a:p>
        </p:txBody>
      </p:sp>
      <p:pic>
        <p:nvPicPr>
          <p:cNvPr id="7" name="Picture 6" descr="A picture containing projector&#10;&#10;Description automatically generated">
            <a:extLst>
              <a:ext uri="{FF2B5EF4-FFF2-40B4-BE49-F238E27FC236}">
                <a16:creationId xmlns:a16="http://schemas.microsoft.com/office/drawing/2014/main" id="{1EFB924E-3138-40F2-9261-35B6E184265A}"/>
              </a:ext>
            </a:extLst>
          </p:cNvPr>
          <p:cNvPicPr>
            <a:picLocks noChangeAspect="1"/>
          </p:cNvPicPr>
          <p:nvPr/>
        </p:nvPicPr>
        <p:blipFill>
          <a:blip r:embed="rId2"/>
          <a:stretch>
            <a:fillRect/>
          </a:stretch>
        </p:blipFill>
        <p:spPr>
          <a:xfrm>
            <a:off x="4353994" y="1775340"/>
            <a:ext cx="1279699" cy="2109899"/>
          </a:xfrm>
          <a:prstGeom prst="rect">
            <a:avLst/>
          </a:prstGeom>
        </p:spPr>
      </p:pic>
      <p:pic>
        <p:nvPicPr>
          <p:cNvPr id="9" name="Picture 8" descr="A picture containing projector, automaton&#10;&#10;Description automatically generated">
            <a:extLst>
              <a:ext uri="{FF2B5EF4-FFF2-40B4-BE49-F238E27FC236}">
                <a16:creationId xmlns:a16="http://schemas.microsoft.com/office/drawing/2014/main" id="{E13F15E3-1BA1-4755-8F0B-6003495F623E}"/>
              </a:ext>
            </a:extLst>
          </p:cNvPr>
          <p:cNvPicPr>
            <a:picLocks noChangeAspect="1"/>
          </p:cNvPicPr>
          <p:nvPr/>
        </p:nvPicPr>
        <p:blipFill rotWithShape="1">
          <a:blip r:embed="rId3"/>
          <a:srcRect l="6560" r="8155"/>
          <a:stretch/>
        </p:blipFill>
        <p:spPr>
          <a:xfrm>
            <a:off x="619844" y="1837779"/>
            <a:ext cx="1599536" cy="2047460"/>
          </a:xfrm>
          <a:prstGeom prst="rect">
            <a:avLst/>
          </a:prstGeom>
        </p:spPr>
      </p:pic>
      <p:pic>
        <p:nvPicPr>
          <p:cNvPr id="18" name="Picture 17">
            <a:extLst>
              <a:ext uri="{FF2B5EF4-FFF2-40B4-BE49-F238E27FC236}">
                <a16:creationId xmlns:a16="http://schemas.microsoft.com/office/drawing/2014/main" id="{4E6E6572-C67A-45EE-8DE1-4DDE53E85D83}"/>
              </a:ext>
            </a:extLst>
          </p:cNvPr>
          <p:cNvPicPr>
            <a:picLocks noChangeAspect="1"/>
          </p:cNvPicPr>
          <p:nvPr/>
        </p:nvPicPr>
        <p:blipFill rotWithShape="1">
          <a:blip r:embed="rId4"/>
          <a:srcRect l="39760" b="52222"/>
          <a:stretch/>
        </p:blipFill>
        <p:spPr>
          <a:xfrm>
            <a:off x="8160504" y="1842632"/>
            <a:ext cx="1262932" cy="1153922"/>
          </a:xfrm>
          <a:prstGeom prst="rect">
            <a:avLst/>
          </a:prstGeom>
        </p:spPr>
      </p:pic>
      <p:pic>
        <p:nvPicPr>
          <p:cNvPr id="20" name="Picture 19" descr="A picture containing projector, automaton&#10;&#10;Description automatically generated">
            <a:extLst>
              <a:ext uri="{FF2B5EF4-FFF2-40B4-BE49-F238E27FC236}">
                <a16:creationId xmlns:a16="http://schemas.microsoft.com/office/drawing/2014/main" id="{308789FD-523B-450A-AE9F-68BDD9CEAA93}"/>
              </a:ext>
            </a:extLst>
          </p:cNvPr>
          <p:cNvPicPr>
            <a:picLocks noChangeAspect="1"/>
          </p:cNvPicPr>
          <p:nvPr/>
        </p:nvPicPr>
        <p:blipFill rotWithShape="1">
          <a:blip r:embed="rId3"/>
          <a:srcRect l="38720" r="3735" b="52222"/>
          <a:stretch/>
        </p:blipFill>
        <p:spPr>
          <a:xfrm>
            <a:off x="8150334" y="3342814"/>
            <a:ext cx="1273102" cy="1153923"/>
          </a:xfrm>
          <a:prstGeom prst="rect">
            <a:avLst/>
          </a:prstGeom>
        </p:spPr>
      </p:pic>
      <p:sp>
        <p:nvSpPr>
          <p:cNvPr id="21" name="TextBox 20">
            <a:extLst>
              <a:ext uri="{FF2B5EF4-FFF2-40B4-BE49-F238E27FC236}">
                <a16:creationId xmlns:a16="http://schemas.microsoft.com/office/drawing/2014/main" id="{1DC21BD5-4AB3-499E-BEF4-9CEFBCA837B8}"/>
              </a:ext>
            </a:extLst>
          </p:cNvPr>
          <p:cNvSpPr txBox="1"/>
          <p:nvPr/>
        </p:nvSpPr>
        <p:spPr>
          <a:xfrm>
            <a:off x="10115689" y="2042118"/>
            <a:ext cx="1268422" cy="307777"/>
          </a:xfrm>
          <a:prstGeom prst="rect">
            <a:avLst/>
          </a:prstGeom>
          <a:noFill/>
        </p:spPr>
        <p:txBody>
          <a:bodyPr wrap="square" rtlCol="0">
            <a:spAutoFit/>
          </a:bodyPr>
          <a:lstStyle/>
          <a:p>
            <a:r>
              <a:rPr lang="en-US" sz="1400" b="1" dirty="0">
                <a:solidFill>
                  <a:srgbClr val="0070C0"/>
                </a:solidFill>
              </a:rPr>
              <a:t>Cabled MT</a:t>
            </a:r>
          </a:p>
        </p:txBody>
      </p:sp>
      <p:sp>
        <p:nvSpPr>
          <p:cNvPr id="28" name="TextBox 27">
            <a:extLst>
              <a:ext uri="{FF2B5EF4-FFF2-40B4-BE49-F238E27FC236}">
                <a16:creationId xmlns:a16="http://schemas.microsoft.com/office/drawing/2014/main" id="{3EF00677-0371-474A-ACCC-E76BAC56DA21}"/>
              </a:ext>
            </a:extLst>
          </p:cNvPr>
          <p:cNvSpPr txBox="1"/>
          <p:nvPr/>
        </p:nvSpPr>
        <p:spPr>
          <a:xfrm>
            <a:off x="6875428" y="2440114"/>
            <a:ext cx="1048689" cy="738664"/>
          </a:xfrm>
          <a:prstGeom prst="rect">
            <a:avLst/>
          </a:prstGeom>
          <a:noFill/>
        </p:spPr>
        <p:txBody>
          <a:bodyPr wrap="square" rtlCol="0">
            <a:spAutoFit/>
          </a:bodyPr>
          <a:lstStyle/>
          <a:p>
            <a:r>
              <a:rPr lang="en-US" sz="1400" b="1" dirty="0">
                <a:solidFill>
                  <a:srgbClr val="0070C0"/>
                </a:solidFill>
              </a:rPr>
              <a:t>Same mating interface</a:t>
            </a:r>
          </a:p>
        </p:txBody>
      </p:sp>
      <p:cxnSp>
        <p:nvCxnSpPr>
          <p:cNvPr id="30" name="Straight Connector 29">
            <a:extLst>
              <a:ext uri="{FF2B5EF4-FFF2-40B4-BE49-F238E27FC236}">
                <a16:creationId xmlns:a16="http://schemas.microsoft.com/office/drawing/2014/main" id="{22789229-CED0-4ED5-8A3B-90D6E6E7F9A1}"/>
              </a:ext>
            </a:extLst>
          </p:cNvPr>
          <p:cNvCxnSpPr>
            <a:cxnSpLocks/>
          </p:cNvCxnSpPr>
          <p:nvPr/>
        </p:nvCxnSpPr>
        <p:spPr bwMode="auto">
          <a:xfrm>
            <a:off x="6477000" y="1837779"/>
            <a:ext cx="0" cy="2430476"/>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9" name="Rectangle 18">
            <a:hlinkClick r:id="rId5" action="ppaction://hlinksldjump"/>
            <a:extLst>
              <a:ext uri="{FF2B5EF4-FFF2-40B4-BE49-F238E27FC236}">
                <a16:creationId xmlns:a16="http://schemas.microsoft.com/office/drawing/2014/main" id="{0899B9A0-EA99-4B1C-8354-6C324EDBAF45}"/>
              </a:ext>
            </a:extLst>
          </p:cNvPr>
          <p:cNvSpPr/>
          <p:nvPr/>
        </p:nvSpPr>
        <p:spPr bwMode="auto">
          <a:xfrm>
            <a:off x="11784119" y="6400800"/>
            <a:ext cx="406294" cy="4572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latin typeface="Arial" pitchFamily="-110" charset="0"/>
            </a:endParaRPr>
          </a:p>
        </p:txBody>
      </p:sp>
      <p:sp>
        <p:nvSpPr>
          <p:cNvPr id="22" name="TextBox 21">
            <a:extLst>
              <a:ext uri="{FF2B5EF4-FFF2-40B4-BE49-F238E27FC236}">
                <a16:creationId xmlns:a16="http://schemas.microsoft.com/office/drawing/2014/main" id="{6FDF6846-6448-4F47-93F7-2228176F20A9}"/>
              </a:ext>
            </a:extLst>
          </p:cNvPr>
          <p:cNvSpPr txBox="1"/>
          <p:nvPr/>
        </p:nvSpPr>
        <p:spPr>
          <a:xfrm>
            <a:off x="619845" y="3960384"/>
            <a:ext cx="1981194" cy="338554"/>
          </a:xfrm>
          <a:prstGeom prst="rect">
            <a:avLst/>
          </a:prstGeom>
          <a:solidFill>
            <a:schemeClr val="bg1"/>
          </a:solidFill>
        </p:spPr>
        <p:txBody>
          <a:bodyPr wrap="square" rtlCol="0">
            <a:spAutoFit/>
          </a:bodyPr>
          <a:lstStyle/>
          <a:p>
            <a:pPr algn="ctr"/>
            <a:r>
              <a:rPr lang="en-US" sz="1600" b="1" dirty="0">
                <a:solidFill>
                  <a:srgbClr val="0070C0"/>
                </a:solidFill>
              </a:rPr>
              <a:t>Style C – Hybrid</a:t>
            </a:r>
          </a:p>
        </p:txBody>
      </p:sp>
      <p:sp>
        <p:nvSpPr>
          <p:cNvPr id="25" name="TextBox 24">
            <a:extLst>
              <a:ext uri="{FF2B5EF4-FFF2-40B4-BE49-F238E27FC236}">
                <a16:creationId xmlns:a16="http://schemas.microsoft.com/office/drawing/2014/main" id="{AE7F8E3A-939D-499C-98C2-3C05062AACD3}"/>
              </a:ext>
            </a:extLst>
          </p:cNvPr>
          <p:cNvSpPr txBox="1"/>
          <p:nvPr/>
        </p:nvSpPr>
        <p:spPr>
          <a:xfrm>
            <a:off x="4353994" y="3960384"/>
            <a:ext cx="1684766" cy="338554"/>
          </a:xfrm>
          <a:prstGeom prst="rect">
            <a:avLst/>
          </a:prstGeom>
          <a:solidFill>
            <a:schemeClr val="bg1"/>
          </a:solidFill>
        </p:spPr>
        <p:txBody>
          <a:bodyPr wrap="square" rtlCol="0">
            <a:spAutoFit/>
          </a:bodyPr>
          <a:lstStyle/>
          <a:p>
            <a:pPr algn="ctr"/>
            <a:r>
              <a:rPr lang="en-US" sz="1600" b="1" dirty="0">
                <a:solidFill>
                  <a:srgbClr val="0070C0"/>
                </a:solidFill>
              </a:rPr>
              <a:t>Style D</a:t>
            </a:r>
          </a:p>
        </p:txBody>
      </p:sp>
      <p:sp>
        <p:nvSpPr>
          <p:cNvPr id="27" name="TextBox 26">
            <a:extLst>
              <a:ext uri="{FF2B5EF4-FFF2-40B4-BE49-F238E27FC236}">
                <a16:creationId xmlns:a16="http://schemas.microsoft.com/office/drawing/2014/main" id="{375E57E8-5319-4524-8785-4DD9D2B8A3FD}"/>
              </a:ext>
            </a:extLst>
          </p:cNvPr>
          <p:cNvSpPr txBox="1"/>
          <p:nvPr/>
        </p:nvSpPr>
        <p:spPr>
          <a:xfrm>
            <a:off x="9982503" y="3023297"/>
            <a:ext cx="1268422" cy="523220"/>
          </a:xfrm>
          <a:prstGeom prst="rect">
            <a:avLst/>
          </a:prstGeom>
          <a:noFill/>
        </p:spPr>
        <p:txBody>
          <a:bodyPr wrap="square" rtlCol="0">
            <a:spAutoFit/>
          </a:bodyPr>
          <a:lstStyle/>
          <a:p>
            <a:r>
              <a:rPr lang="en-US" sz="1400" b="1" dirty="0">
                <a:solidFill>
                  <a:srgbClr val="0070C0"/>
                </a:solidFill>
              </a:rPr>
              <a:t>Edge Mount Transceiver</a:t>
            </a:r>
          </a:p>
        </p:txBody>
      </p:sp>
      <p:sp>
        <p:nvSpPr>
          <p:cNvPr id="6" name="Content Placeholder 5">
            <a:extLst>
              <a:ext uri="{FF2B5EF4-FFF2-40B4-BE49-F238E27FC236}">
                <a16:creationId xmlns:a16="http://schemas.microsoft.com/office/drawing/2014/main" id="{D1D882AC-2D4A-40EB-B23C-695B334A4431}"/>
              </a:ext>
            </a:extLst>
          </p:cNvPr>
          <p:cNvSpPr>
            <a:spLocks noGrp="1"/>
          </p:cNvSpPr>
          <p:nvPr>
            <p:ph idx="1"/>
          </p:nvPr>
        </p:nvSpPr>
        <p:spPr>
          <a:xfrm>
            <a:off x="635409" y="4409647"/>
            <a:ext cx="10921187" cy="1914953"/>
          </a:xfrm>
        </p:spPr>
        <p:txBody>
          <a:bodyPr>
            <a:normAutofit/>
          </a:bodyPr>
          <a:lstStyle/>
          <a:p>
            <a:pPr>
              <a:lnSpc>
                <a:spcPct val="100000"/>
              </a:lnSpc>
            </a:pPr>
            <a:r>
              <a:rPr lang="en-US" sz="1600" dirty="0">
                <a:solidFill>
                  <a:srgbClr val="000000"/>
                </a:solidFill>
              </a:rPr>
              <a:t>VITA 66.5 </a:t>
            </a:r>
            <a:r>
              <a:rPr lang="en-US" sz="1600" dirty="0"/>
              <a:t>Optical Connector Modules designed to enable MT float only on the backplane, enabling both:</a:t>
            </a:r>
          </a:p>
          <a:p>
            <a:pPr marL="457200" lvl="1" indent="-174625">
              <a:lnSpc>
                <a:spcPct val="100000"/>
              </a:lnSpc>
              <a:spcBef>
                <a:spcPts val="300"/>
              </a:spcBef>
              <a:buFont typeface="Arial"/>
              <a:buChar char="–"/>
            </a:pPr>
            <a:r>
              <a:rPr lang="en-US" sz="1400" dirty="0"/>
              <a:t>Cabling to a mid-board transceiver</a:t>
            </a:r>
          </a:p>
          <a:p>
            <a:pPr marL="457200" lvl="1" indent="-174625">
              <a:lnSpc>
                <a:spcPct val="100000"/>
              </a:lnSpc>
              <a:spcBef>
                <a:spcPts val="300"/>
              </a:spcBef>
              <a:buFont typeface="Arial"/>
              <a:buChar char="–"/>
            </a:pPr>
            <a:r>
              <a:rPr lang="en-US" sz="1400" dirty="0"/>
              <a:t>Transceivers at the edge of the Plug-In Module</a:t>
            </a:r>
          </a:p>
          <a:p>
            <a:pPr>
              <a:lnSpc>
                <a:spcPct val="100000"/>
              </a:lnSpc>
            </a:pPr>
            <a:r>
              <a:rPr lang="en-US" sz="1600" dirty="0"/>
              <a:t>VITA 66.5 Style D has highest optical density with 3 MT’s in a half size connector module.</a:t>
            </a:r>
          </a:p>
          <a:p>
            <a:pPr>
              <a:lnSpc>
                <a:spcPct val="100000"/>
              </a:lnSpc>
            </a:pPr>
            <a:r>
              <a:rPr lang="en-US" sz="1600" dirty="0">
                <a:solidFill>
                  <a:srgbClr val="000000"/>
                </a:solidFill>
              </a:rPr>
              <a:t>VITA 66.5 Styles A and B are legacy and not recommended for new designs.</a:t>
            </a:r>
            <a:endParaRPr lang="en-US" sz="1400" dirty="0">
              <a:solidFill>
                <a:srgbClr val="C00000"/>
              </a:solidFill>
            </a:endParaRPr>
          </a:p>
          <a:p>
            <a:pPr>
              <a:lnSpc>
                <a:spcPct val="100000"/>
              </a:lnSpc>
            </a:pPr>
            <a:endParaRPr lang="en-US" sz="1600" dirty="0"/>
          </a:p>
        </p:txBody>
      </p:sp>
      <p:cxnSp>
        <p:nvCxnSpPr>
          <p:cNvPr id="29" name="Straight Connector 28">
            <a:extLst>
              <a:ext uri="{FF2B5EF4-FFF2-40B4-BE49-F238E27FC236}">
                <a16:creationId xmlns:a16="http://schemas.microsoft.com/office/drawing/2014/main" id="{DF181D2C-CFD2-427D-BD58-22855517D0E8}"/>
              </a:ext>
            </a:extLst>
          </p:cNvPr>
          <p:cNvCxnSpPr>
            <a:cxnSpLocks/>
          </p:cNvCxnSpPr>
          <p:nvPr/>
        </p:nvCxnSpPr>
        <p:spPr>
          <a:xfrm flipH="1">
            <a:off x="9252642" y="3519523"/>
            <a:ext cx="729861" cy="311972"/>
          </a:xfrm>
          <a:prstGeom prst="line">
            <a:avLst/>
          </a:prstGeom>
          <a:ln w="38100" cap="rnd">
            <a:solidFill>
              <a:srgbClr val="0070C0"/>
            </a:solidFill>
            <a:tailEnd type="stealt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561D15B-8C00-464C-BAC9-A71E1FD591F5}"/>
              </a:ext>
            </a:extLst>
          </p:cNvPr>
          <p:cNvCxnSpPr>
            <a:cxnSpLocks/>
          </p:cNvCxnSpPr>
          <p:nvPr/>
        </p:nvCxnSpPr>
        <p:spPr>
          <a:xfrm flipH="1">
            <a:off x="9236152" y="2222880"/>
            <a:ext cx="820437" cy="143380"/>
          </a:xfrm>
          <a:prstGeom prst="line">
            <a:avLst/>
          </a:prstGeom>
          <a:ln w="38100" cap="rnd">
            <a:solidFill>
              <a:srgbClr val="0070C0"/>
            </a:solidFill>
            <a:tailEnd type="stealt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48EBE80-7B37-467B-B41F-812A3C8C818A}"/>
              </a:ext>
            </a:extLst>
          </p:cNvPr>
          <p:cNvCxnSpPr>
            <a:cxnSpLocks/>
            <a:stCxn id="28" idx="2"/>
          </p:cNvCxnSpPr>
          <p:nvPr/>
        </p:nvCxnSpPr>
        <p:spPr>
          <a:xfrm>
            <a:off x="7399772" y="3178778"/>
            <a:ext cx="629942" cy="395928"/>
          </a:xfrm>
          <a:prstGeom prst="line">
            <a:avLst/>
          </a:prstGeom>
          <a:ln w="38100" cap="rnd">
            <a:solidFill>
              <a:srgbClr val="0070C0"/>
            </a:solidFill>
            <a:tailEnd type="stealt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6AFD86D-0286-49B4-B970-B06BABFA4E59}"/>
              </a:ext>
            </a:extLst>
          </p:cNvPr>
          <p:cNvCxnSpPr>
            <a:cxnSpLocks/>
          </p:cNvCxnSpPr>
          <p:nvPr/>
        </p:nvCxnSpPr>
        <p:spPr>
          <a:xfrm flipV="1">
            <a:off x="7580963" y="2285524"/>
            <a:ext cx="504002" cy="381000"/>
          </a:xfrm>
          <a:prstGeom prst="line">
            <a:avLst/>
          </a:prstGeom>
          <a:ln w="38100" cap="rnd">
            <a:solidFill>
              <a:srgbClr val="0070C0"/>
            </a:solidFill>
            <a:tailEnd type="stealth"/>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779D9BE-C3B0-4F1F-8D8A-0A50F2A3B270}"/>
              </a:ext>
            </a:extLst>
          </p:cNvPr>
          <p:cNvSpPr txBox="1"/>
          <p:nvPr/>
        </p:nvSpPr>
        <p:spPr>
          <a:xfrm>
            <a:off x="10056589" y="3749133"/>
            <a:ext cx="1268422" cy="523220"/>
          </a:xfrm>
          <a:prstGeom prst="rect">
            <a:avLst/>
          </a:prstGeom>
          <a:noFill/>
        </p:spPr>
        <p:txBody>
          <a:bodyPr wrap="square" rtlCol="0">
            <a:spAutoFit/>
          </a:bodyPr>
          <a:lstStyle/>
          <a:p>
            <a:r>
              <a:rPr lang="en-US" sz="1400" b="1" dirty="0">
                <a:solidFill>
                  <a:srgbClr val="0070C0"/>
                </a:solidFill>
              </a:rPr>
              <a:t>Plug-In Module PCB</a:t>
            </a:r>
          </a:p>
        </p:txBody>
      </p:sp>
      <p:cxnSp>
        <p:nvCxnSpPr>
          <p:cNvPr id="37" name="Straight Connector 36">
            <a:extLst>
              <a:ext uri="{FF2B5EF4-FFF2-40B4-BE49-F238E27FC236}">
                <a16:creationId xmlns:a16="http://schemas.microsoft.com/office/drawing/2014/main" id="{4456C515-3E78-4A11-97FC-B28D2257B817}"/>
              </a:ext>
            </a:extLst>
          </p:cNvPr>
          <p:cNvCxnSpPr>
            <a:cxnSpLocks/>
          </p:cNvCxnSpPr>
          <p:nvPr/>
        </p:nvCxnSpPr>
        <p:spPr>
          <a:xfrm flipH="1">
            <a:off x="9486713" y="3955127"/>
            <a:ext cx="428008" cy="151451"/>
          </a:xfrm>
          <a:prstGeom prst="line">
            <a:avLst/>
          </a:prstGeom>
          <a:ln w="38100" cap="rnd">
            <a:solidFill>
              <a:srgbClr val="0070C0"/>
            </a:solidFill>
            <a:tailEnd type="stealt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874A081-B76F-4D3E-9E10-E0138C4942E0}"/>
              </a:ext>
            </a:extLst>
          </p:cNvPr>
          <p:cNvSpPr txBox="1">
            <a:spLocks noChangeArrowheads="1"/>
          </p:cNvSpPr>
          <p:nvPr/>
        </p:nvSpPr>
        <p:spPr bwMode="auto">
          <a:xfrm>
            <a:off x="9530700" y="5955610"/>
            <a:ext cx="2438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Calibri"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Calibri"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Calibri"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Calibri" pitchFamily="34" charset="0"/>
                <a:ea typeface="ＭＳ Ｐゴシック" pitchFamily="34" charset="-128"/>
              </a:defRPr>
            </a:lvl9pPr>
          </a:lstStyle>
          <a:p>
            <a:pPr defTabSz="457200"/>
            <a:r>
              <a:rPr lang="en-US" sz="1200" dirty="0"/>
              <a:t>Images courtesy of TE Connectivity</a:t>
            </a:r>
          </a:p>
        </p:txBody>
      </p:sp>
      <p:sp>
        <p:nvSpPr>
          <p:cNvPr id="24" name="TextBox 23">
            <a:extLst>
              <a:ext uri="{FF2B5EF4-FFF2-40B4-BE49-F238E27FC236}">
                <a16:creationId xmlns:a16="http://schemas.microsoft.com/office/drawing/2014/main" id="{B4B923EA-4A65-4554-B678-24C2DAC0A2DE}"/>
              </a:ext>
            </a:extLst>
          </p:cNvPr>
          <p:cNvSpPr txBox="1"/>
          <p:nvPr/>
        </p:nvSpPr>
        <p:spPr>
          <a:xfrm>
            <a:off x="2906178" y="1729424"/>
            <a:ext cx="1599536" cy="523220"/>
          </a:xfrm>
          <a:prstGeom prst="rect">
            <a:avLst/>
          </a:prstGeom>
          <a:noFill/>
        </p:spPr>
        <p:txBody>
          <a:bodyPr wrap="square" rtlCol="0">
            <a:spAutoFit/>
          </a:bodyPr>
          <a:lstStyle/>
          <a:p>
            <a:r>
              <a:rPr lang="en-US" sz="1400" b="1" dirty="0">
                <a:solidFill>
                  <a:srgbClr val="0070C0"/>
                </a:solidFill>
              </a:rPr>
              <a:t>Plug-In Module side</a:t>
            </a:r>
          </a:p>
        </p:txBody>
      </p:sp>
      <p:sp>
        <p:nvSpPr>
          <p:cNvPr id="26" name="TextBox 25">
            <a:extLst>
              <a:ext uri="{FF2B5EF4-FFF2-40B4-BE49-F238E27FC236}">
                <a16:creationId xmlns:a16="http://schemas.microsoft.com/office/drawing/2014/main" id="{DFC7B99F-0214-47C8-AC4C-13B8E9F0E340}"/>
              </a:ext>
            </a:extLst>
          </p:cNvPr>
          <p:cNvSpPr txBox="1"/>
          <p:nvPr/>
        </p:nvSpPr>
        <p:spPr>
          <a:xfrm>
            <a:off x="2897342" y="3225913"/>
            <a:ext cx="1074972" cy="523220"/>
          </a:xfrm>
          <a:prstGeom prst="rect">
            <a:avLst/>
          </a:prstGeom>
          <a:noFill/>
        </p:spPr>
        <p:txBody>
          <a:bodyPr wrap="square" rtlCol="0">
            <a:spAutoFit/>
          </a:bodyPr>
          <a:lstStyle/>
          <a:p>
            <a:r>
              <a:rPr lang="en-US" sz="1400" b="1" dirty="0">
                <a:solidFill>
                  <a:srgbClr val="0070C0"/>
                </a:solidFill>
              </a:rPr>
              <a:t>Backplane side</a:t>
            </a:r>
          </a:p>
        </p:txBody>
      </p:sp>
    </p:spTree>
    <p:extLst>
      <p:ext uri="{BB962C8B-B14F-4D97-AF65-F5344CB8AC3E}">
        <p14:creationId xmlns:p14="http://schemas.microsoft.com/office/powerpoint/2010/main" val="245874734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hlinkClick r:id="" action="ppaction://noaction"/>
          </p:cNvPr>
          <p:cNvSpPr/>
          <p:nvPr/>
        </p:nvSpPr>
        <p:spPr bwMode="auto">
          <a:xfrm>
            <a:off x="11784119" y="6400800"/>
            <a:ext cx="406294" cy="4572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latin typeface="Arial" pitchFamily="-110" charset="0"/>
            </a:endParaRPr>
          </a:p>
        </p:txBody>
      </p:sp>
      <p:sp>
        <p:nvSpPr>
          <p:cNvPr id="2" name="Title 1"/>
          <p:cNvSpPr>
            <a:spLocks noGrp="1"/>
          </p:cNvSpPr>
          <p:nvPr>
            <p:ph type="title"/>
          </p:nvPr>
        </p:nvSpPr>
        <p:spPr/>
        <p:txBody>
          <a:bodyPr>
            <a:normAutofit/>
          </a:bodyPr>
          <a:lstStyle/>
          <a:p>
            <a:pPr>
              <a:lnSpc>
                <a:spcPct val="100000"/>
              </a:lnSpc>
              <a:spcBef>
                <a:spcPts val="2400"/>
              </a:spcBef>
            </a:pPr>
            <a:r>
              <a:rPr lang="en-US" sz="3600" dirty="0"/>
              <a:t>VITA 67.3 Coax Contact Interfaces</a:t>
            </a:r>
          </a:p>
        </p:txBody>
      </p:sp>
      <p:pic>
        <p:nvPicPr>
          <p:cNvPr id="15" name="Picture 14">
            <a:extLst>
              <a:ext uri="{FF2B5EF4-FFF2-40B4-BE49-F238E27FC236}">
                <a16:creationId xmlns:a16="http://schemas.microsoft.com/office/drawing/2014/main" id="{534E1492-733F-4029-B54E-B7A72712AE67}"/>
              </a:ext>
            </a:extLst>
          </p:cNvPr>
          <p:cNvPicPr>
            <a:picLocks noChangeAspect="1"/>
          </p:cNvPicPr>
          <p:nvPr/>
        </p:nvPicPr>
        <p:blipFill>
          <a:blip r:embed="rId2"/>
          <a:stretch>
            <a:fillRect/>
          </a:stretch>
        </p:blipFill>
        <p:spPr>
          <a:xfrm>
            <a:off x="619216" y="1969609"/>
            <a:ext cx="1801262" cy="1852796"/>
          </a:xfrm>
          <a:prstGeom prst="rect">
            <a:avLst/>
          </a:prstGeom>
        </p:spPr>
      </p:pic>
      <p:pic>
        <p:nvPicPr>
          <p:cNvPr id="16" name="Picture 15">
            <a:extLst>
              <a:ext uri="{FF2B5EF4-FFF2-40B4-BE49-F238E27FC236}">
                <a16:creationId xmlns:a16="http://schemas.microsoft.com/office/drawing/2014/main" id="{8E577A65-D709-418E-85AE-877F6B91F755}"/>
              </a:ext>
            </a:extLst>
          </p:cNvPr>
          <p:cNvPicPr>
            <a:picLocks noChangeAspect="1"/>
          </p:cNvPicPr>
          <p:nvPr/>
        </p:nvPicPr>
        <p:blipFill>
          <a:blip r:embed="rId3"/>
          <a:stretch>
            <a:fillRect/>
          </a:stretch>
        </p:blipFill>
        <p:spPr>
          <a:xfrm>
            <a:off x="7012252" y="1937207"/>
            <a:ext cx="1536577" cy="1995918"/>
          </a:xfrm>
          <a:prstGeom prst="rect">
            <a:avLst/>
          </a:prstGeom>
        </p:spPr>
      </p:pic>
      <p:pic>
        <p:nvPicPr>
          <p:cNvPr id="4" name="Picture 3">
            <a:extLst>
              <a:ext uri="{FF2B5EF4-FFF2-40B4-BE49-F238E27FC236}">
                <a16:creationId xmlns:a16="http://schemas.microsoft.com/office/drawing/2014/main" id="{91730F5E-7486-425C-B3D9-EFF9DC919593}"/>
              </a:ext>
            </a:extLst>
          </p:cNvPr>
          <p:cNvPicPr>
            <a:picLocks noChangeAspect="1"/>
          </p:cNvPicPr>
          <p:nvPr/>
        </p:nvPicPr>
        <p:blipFill>
          <a:blip r:embed="rId4"/>
          <a:stretch>
            <a:fillRect/>
          </a:stretch>
        </p:blipFill>
        <p:spPr>
          <a:xfrm>
            <a:off x="4033791" y="1921559"/>
            <a:ext cx="1536577" cy="1925162"/>
          </a:xfrm>
          <a:prstGeom prst="rect">
            <a:avLst/>
          </a:prstGeom>
        </p:spPr>
      </p:pic>
      <p:sp>
        <p:nvSpPr>
          <p:cNvPr id="6" name="Rectangle 5">
            <a:extLst>
              <a:ext uri="{FF2B5EF4-FFF2-40B4-BE49-F238E27FC236}">
                <a16:creationId xmlns:a16="http://schemas.microsoft.com/office/drawing/2014/main" id="{FB0AE0C6-97CB-4E25-999C-0D93AE782546}"/>
              </a:ext>
            </a:extLst>
          </p:cNvPr>
          <p:cNvSpPr/>
          <p:nvPr/>
        </p:nvSpPr>
        <p:spPr>
          <a:xfrm>
            <a:off x="6658881" y="4030920"/>
            <a:ext cx="3091075" cy="2369880"/>
          </a:xfrm>
          <a:prstGeom prst="rect">
            <a:avLst/>
          </a:prstGeom>
        </p:spPr>
        <p:txBody>
          <a:bodyPr wrap="square">
            <a:spAutoFit/>
          </a:bodyPr>
          <a:lstStyle/>
          <a:p>
            <a:pPr marL="169863" indent="-169863">
              <a:spcBef>
                <a:spcPts val="300"/>
              </a:spcBef>
              <a:buSzPct val="100000"/>
              <a:buFont typeface="Arial"/>
              <a:buChar char="•"/>
            </a:pPr>
            <a:r>
              <a:rPr lang="en-US" sz="1600" b="1" kern="0" dirty="0">
                <a:solidFill>
                  <a:srgbClr val="000000"/>
                </a:solidFill>
                <a:latin typeface="Arial"/>
              </a:rPr>
              <a:t>NanoRF</a:t>
            </a:r>
          </a:p>
          <a:p>
            <a:pPr marL="344488" lvl="1" indent="-174625">
              <a:spcBef>
                <a:spcPts val="600"/>
              </a:spcBef>
              <a:buSzPct val="100000"/>
              <a:buFont typeface="Arial"/>
              <a:buChar char="–"/>
            </a:pPr>
            <a:r>
              <a:rPr lang="en-US" sz="1400" dirty="0">
                <a:solidFill>
                  <a:srgbClr val="000000"/>
                </a:solidFill>
                <a:latin typeface="Arial"/>
                <a:ea typeface="ＭＳ Ｐゴシック" pitchFamily="-110" charset="-128"/>
              </a:rPr>
              <a:t>Enables higher density than SMPM</a:t>
            </a:r>
          </a:p>
          <a:p>
            <a:pPr marL="344488" lvl="1" indent="-174625">
              <a:spcBef>
                <a:spcPts val="600"/>
              </a:spcBef>
              <a:buSzPct val="100000"/>
              <a:buFont typeface="Arial"/>
              <a:buChar char="–"/>
            </a:pPr>
            <a:r>
              <a:rPr lang="en-US" sz="1400" dirty="0">
                <a:solidFill>
                  <a:srgbClr val="000000"/>
                </a:solidFill>
                <a:latin typeface="Arial"/>
                <a:ea typeface="ＭＳ Ｐゴシック" pitchFamily="-110" charset="-128"/>
              </a:rPr>
              <a:t>Supports frequency to 70 GHz</a:t>
            </a:r>
          </a:p>
          <a:p>
            <a:pPr marL="344488" lvl="1" indent="-174625">
              <a:spcBef>
                <a:spcPts val="600"/>
              </a:spcBef>
              <a:buSzPct val="100000"/>
              <a:buFont typeface="Arial"/>
              <a:buChar char="–"/>
            </a:pPr>
            <a:r>
              <a:rPr lang="en-US" sz="1400" dirty="0">
                <a:solidFill>
                  <a:srgbClr val="000000"/>
                </a:solidFill>
                <a:latin typeface="Arial"/>
                <a:ea typeface="ＭＳ Ｐゴシック" pitchFamily="-110" charset="-128"/>
              </a:rPr>
              <a:t>Up to 9 NanoRF contacts in a half</a:t>
            </a:r>
            <a:r>
              <a:rPr lang="en-US" sz="1400" dirty="0"/>
              <a:t>‑</a:t>
            </a:r>
            <a:r>
              <a:rPr lang="en-US" sz="1400" dirty="0">
                <a:solidFill>
                  <a:srgbClr val="000000"/>
                </a:solidFill>
                <a:latin typeface="Arial"/>
                <a:ea typeface="ＭＳ Ｐゴシック" pitchFamily="-110" charset="-128"/>
              </a:rPr>
              <a:t>size module</a:t>
            </a:r>
          </a:p>
          <a:p>
            <a:pPr marL="344488" lvl="1" indent="-174625">
              <a:spcBef>
                <a:spcPts val="600"/>
              </a:spcBef>
              <a:buSzPct val="100000"/>
              <a:buFont typeface="Arial"/>
              <a:buChar char="–"/>
            </a:pPr>
            <a:r>
              <a:rPr lang="en-US" sz="1400" dirty="0">
                <a:solidFill>
                  <a:srgbClr val="000000"/>
                </a:solidFill>
                <a:latin typeface="Arial"/>
                <a:ea typeface="ＭＳ Ｐゴシック" pitchFamily="-110" charset="-128"/>
              </a:rPr>
              <a:t>Used in VITA 66.5 Style C-Hybrid optical/RF Connector Modules</a:t>
            </a:r>
          </a:p>
        </p:txBody>
      </p:sp>
      <p:sp>
        <p:nvSpPr>
          <p:cNvPr id="13" name="Rectangle 12">
            <a:extLst>
              <a:ext uri="{FF2B5EF4-FFF2-40B4-BE49-F238E27FC236}">
                <a16:creationId xmlns:a16="http://schemas.microsoft.com/office/drawing/2014/main" id="{61ABDDE7-DF8E-4218-B8AE-2870BFC9252C}"/>
              </a:ext>
            </a:extLst>
          </p:cNvPr>
          <p:cNvSpPr/>
          <p:nvPr/>
        </p:nvSpPr>
        <p:spPr>
          <a:xfrm>
            <a:off x="232816" y="4044134"/>
            <a:ext cx="3096310" cy="1646605"/>
          </a:xfrm>
          <a:prstGeom prst="rect">
            <a:avLst/>
          </a:prstGeom>
        </p:spPr>
        <p:txBody>
          <a:bodyPr wrap="square">
            <a:spAutoFit/>
          </a:bodyPr>
          <a:lstStyle/>
          <a:p>
            <a:pPr>
              <a:spcBef>
                <a:spcPts val="300"/>
              </a:spcBef>
              <a:buSzPct val="100000"/>
            </a:pPr>
            <a:r>
              <a:rPr lang="en-US" sz="1600" b="1" kern="0" dirty="0">
                <a:solidFill>
                  <a:srgbClr val="000000"/>
                </a:solidFill>
                <a:latin typeface="Arial"/>
              </a:rPr>
              <a:t>SMPM</a:t>
            </a:r>
          </a:p>
          <a:p>
            <a:pPr marL="169863" lvl="1">
              <a:spcBef>
                <a:spcPts val="600"/>
              </a:spcBef>
              <a:buSzPct val="100000"/>
            </a:pPr>
            <a:r>
              <a:rPr lang="en-US" sz="1400" dirty="0">
                <a:solidFill>
                  <a:srgbClr val="000000"/>
                </a:solidFill>
                <a:latin typeface="Arial"/>
                <a:ea typeface="ＭＳ Ｐゴシック" pitchFamily="-110" charset="-128"/>
              </a:rPr>
              <a:t>The coax contact interfaces for the initial release of VITA 67.3</a:t>
            </a:r>
          </a:p>
          <a:p>
            <a:pPr marL="169863" lvl="1">
              <a:spcBef>
                <a:spcPts val="600"/>
              </a:spcBef>
              <a:buSzPct val="100000"/>
            </a:pPr>
            <a:r>
              <a:rPr lang="en-US" sz="1400" dirty="0">
                <a:solidFill>
                  <a:srgbClr val="000000"/>
                </a:solidFill>
                <a:latin typeface="Arial"/>
                <a:ea typeface="ＭＳ Ｐゴシック" pitchFamily="-110" charset="-128"/>
              </a:rPr>
              <a:t>Supports frequencies to 40 GHz</a:t>
            </a:r>
          </a:p>
          <a:p>
            <a:pPr marL="169863" lvl="1">
              <a:spcBef>
                <a:spcPts val="600"/>
              </a:spcBef>
              <a:buSzPct val="100000"/>
            </a:pPr>
            <a:r>
              <a:rPr lang="en-US" sz="1400" dirty="0">
                <a:solidFill>
                  <a:srgbClr val="000000"/>
                </a:solidFill>
                <a:latin typeface="Arial"/>
                <a:ea typeface="ＭＳ Ｐゴシック" pitchFamily="-110" charset="-128"/>
              </a:rPr>
              <a:t>Up to 14 SMPM contacts in a full size module</a:t>
            </a:r>
          </a:p>
        </p:txBody>
      </p:sp>
      <p:sp>
        <p:nvSpPr>
          <p:cNvPr id="14" name="Rectangle 13">
            <a:extLst>
              <a:ext uri="{FF2B5EF4-FFF2-40B4-BE49-F238E27FC236}">
                <a16:creationId xmlns:a16="http://schemas.microsoft.com/office/drawing/2014/main" id="{CC653AAB-2EC3-4521-8A0F-16D54F418A65}"/>
              </a:ext>
            </a:extLst>
          </p:cNvPr>
          <p:cNvSpPr/>
          <p:nvPr/>
        </p:nvSpPr>
        <p:spPr>
          <a:xfrm>
            <a:off x="3507308" y="4125222"/>
            <a:ext cx="2973391" cy="1646605"/>
          </a:xfrm>
          <a:prstGeom prst="rect">
            <a:avLst/>
          </a:prstGeom>
        </p:spPr>
        <p:txBody>
          <a:bodyPr wrap="square">
            <a:spAutoFit/>
          </a:bodyPr>
          <a:lstStyle/>
          <a:p>
            <a:pPr>
              <a:spcBef>
                <a:spcPts val="300"/>
              </a:spcBef>
              <a:buSzPct val="100000"/>
            </a:pPr>
            <a:r>
              <a:rPr lang="en-US" sz="1600" b="1" kern="0" dirty="0">
                <a:solidFill>
                  <a:srgbClr val="000000"/>
                </a:solidFill>
                <a:latin typeface="Arial"/>
              </a:rPr>
              <a:t>SMPS</a:t>
            </a:r>
          </a:p>
          <a:p>
            <a:pPr marL="169863" lvl="1">
              <a:spcBef>
                <a:spcPts val="600"/>
              </a:spcBef>
              <a:buSzPct val="100000"/>
            </a:pPr>
            <a:r>
              <a:rPr lang="en-US" sz="1400" dirty="0">
                <a:solidFill>
                  <a:srgbClr val="000000"/>
                </a:solidFill>
                <a:latin typeface="Arial"/>
                <a:ea typeface="ＭＳ Ｐゴシック" pitchFamily="-110" charset="-128"/>
              </a:rPr>
              <a:t>Enables higher density than SMPM</a:t>
            </a:r>
          </a:p>
          <a:p>
            <a:pPr marL="169863" lvl="1">
              <a:spcBef>
                <a:spcPts val="600"/>
              </a:spcBef>
              <a:buSzPct val="100000"/>
            </a:pPr>
            <a:r>
              <a:rPr lang="en-US" sz="1400" dirty="0">
                <a:solidFill>
                  <a:srgbClr val="000000"/>
                </a:solidFill>
                <a:latin typeface="Arial"/>
                <a:ea typeface="ＭＳ Ｐゴシック" pitchFamily="-110" charset="-128"/>
              </a:rPr>
              <a:t>Supports frequency to 70 GHz</a:t>
            </a:r>
          </a:p>
          <a:p>
            <a:pPr marL="169863" lvl="1">
              <a:spcBef>
                <a:spcPts val="600"/>
              </a:spcBef>
              <a:buSzPct val="100000"/>
            </a:pPr>
            <a:r>
              <a:rPr lang="en-US" sz="1400" dirty="0">
                <a:solidFill>
                  <a:srgbClr val="000000"/>
                </a:solidFill>
                <a:latin typeface="Arial"/>
                <a:ea typeface="ＭＳ Ｐゴシック" pitchFamily="-110" charset="-128"/>
              </a:rPr>
              <a:t>Up to 19 SMPS contacts in a full size module</a:t>
            </a:r>
          </a:p>
        </p:txBody>
      </p:sp>
      <p:sp>
        <p:nvSpPr>
          <p:cNvPr id="10" name="TextBox 9">
            <a:extLst>
              <a:ext uri="{FF2B5EF4-FFF2-40B4-BE49-F238E27FC236}">
                <a16:creationId xmlns:a16="http://schemas.microsoft.com/office/drawing/2014/main" id="{12444A7C-7327-41F4-B2C7-889D7E3745D4}"/>
              </a:ext>
            </a:extLst>
          </p:cNvPr>
          <p:cNvSpPr txBox="1">
            <a:spLocks noChangeArrowheads="1"/>
          </p:cNvSpPr>
          <p:nvPr/>
        </p:nvSpPr>
        <p:spPr bwMode="auto">
          <a:xfrm>
            <a:off x="1676400" y="6596390"/>
            <a:ext cx="5715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Calibri"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Calibri"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Calibri"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Calibri" pitchFamily="34" charset="0"/>
                <a:ea typeface="ＭＳ Ｐゴシック" pitchFamily="34" charset="-128"/>
              </a:defRPr>
            </a:lvl9pPr>
          </a:lstStyle>
          <a:p>
            <a:pPr defTabSz="457200"/>
            <a:r>
              <a:rPr lang="en-US" sz="1100" dirty="0"/>
              <a:t>SMPM and NanoRF images courtesy of TE Connectivity; SMPS image courtesy of SV Microwave</a:t>
            </a:r>
          </a:p>
        </p:txBody>
      </p:sp>
      <p:pic>
        <p:nvPicPr>
          <p:cNvPr id="11" name="Picture 10">
            <a:extLst>
              <a:ext uri="{FF2B5EF4-FFF2-40B4-BE49-F238E27FC236}">
                <a16:creationId xmlns:a16="http://schemas.microsoft.com/office/drawing/2014/main" id="{AC337DE9-1290-4C4B-A5B7-2EA4D025B7E7}"/>
              </a:ext>
            </a:extLst>
          </p:cNvPr>
          <p:cNvPicPr>
            <a:picLocks noChangeAspect="1"/>
          </p:cNvPicPr>
          <p:nvPr/>
        </p:nvPicPr>
        <p:blipFill rotWithShape="1">
          <a:blip r:embed="rId5"/>
          <a:srcRect t="1819" b="1"/>
          <a:stretch/>
        </p:blipFill>
        <p:spPr>
          <a:xfrm>
            <a:off x="9628057" y="102404"/>
            <a:ext cx="2454452" cy="2730877"/>
          </a:xfrm>
          <a:prstGeom prst="rect">
            <a:avLst/>
          </a:prstGeom>
        </p:spPr>
      </p:pic>
      <p:sp>
        <p:nvSpPr>
          <p:cNvPr id="12" name="TextBox 11">
            <a:extLst>
              <a:ext uri="{FF2B5EF4-FFF2-40B4-BE49-F238E27FC236}">
                <a16:creationId xmlns:a16="http://schemas.microsoft.com/office/drawing/2014/main" id="{567A39D4-11D7-4ECB-A6BE-AAA2F342B4D0}"/>
              </a:ext>
            </a:extLst>
          </p:cNvPr>
          <p:cNvSpPr txBox="1">
            <a:spLocks noChangeArrowheads="1"/>
          </p:cNvSpPr>
          <p:nvPr/>
        </p:nvSpPr>
        <p:spPr bwMode="auto">
          <a:xfrm>
            <a:off x="9493189" y="2896007"/>
            <a:ext cx="251829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Calibri"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Calibri"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Calibri"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Calibri" pitchFamily="34" charset="0"/>
                <a:ea typeface="ＭＳ Ｐゴシック" pitchFamily="34" charset="-128"/>
              </a:defRPr>
            </a:lvl9pPr>
          </a:lstStyle>
          <a:p>
            <a:pPr algn="r" defTabSz="457200"/>
            <a:r>
              <a:rPr lang="en-US" sz="1100" dirty="0"/>
              <a:t>Image courtesy of Mercury Systems</a:t>
            </a:r>
          </a:p>
        </p:txBody>
      </p:sp>
      <p:pic>
        <p:nvPicPr>
          <p:cNvPr id="5" name="Picture 4">
            <a:extLst>
              <a:ext uri="{FF2B5EF4-FFF2-40B4-BE49-F238E27FC236}">
                <a16:creationId xmlns:a16="http://schemas.microsoft.com/office/drawing/2014/main" id="{0ACC8BBC-0817-430B-B22E-AEEC7B7869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78321" y="3429000"/>
            <a:ext cx="1640519" cy="1949602"/>
          </a:xfrm>
          <a:prstGeom prst="rect">
            <a:avLst/>
          </a:prstGeom>
        </p:spPr>
      </p:pic>
      <p:sp>
        <p:nvSpPr>
          <p:cNvPr id="17" name="TextBox 16">
            <a:extLst>
              <a:ext uri="{FF2B5EF4-FFF2-40B4-BE49-F238E27FC236}">
                <a16:creationId xmlns:a16="http://schemas.microsoft.com/office/drawing/2014/main" id="{D617F326-57E0-4DBF-8BB2-BAEE35E5D4EF}"/>
              </a:ext>
            </a:extLst>
          </p:cNvPr>
          <p:cNvSpPr txBox="1">
            <a:spLocks noChangeArrowheads="1"/>
          </p:cNvSpPr>
          <p:nvPr/>
        </p:nvSpPr>
        <p:spPr bwMode="auto">
          <a:xfrm>
            <a:off x="9985676" y="5387106"/>
            <a:ext cx="2025811"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Calibri"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Calibri"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Calibri"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Calibri" pitchFamily="34" charset="0"/>
                <a:ea typeface="ＭＳ Ｐゴシック" pitchFamily="34" charset="-128"/>
              </a:defRPr>
            </a:lvl9pPr>
          </a:lstStyle>
          <a:p>
            <a:pPr algn="ctr" defTabSz="457200"/>
            <a:r>
              <a:rPr lang="en-US" sz="1100" dirty="0"/>
              <a:t>Backplane contacts are spring- mounted to assure the interface stays fully bottomed for best performance under harsh environments </a:t>
            </a:r>
          </a:p>
        </p:txBody>
      </p:sp>
    </p:spTree>
    <p:extLst>
      <p:ext uri="{BB962C8B-B14F-4D97-AF65-F5344CB8AC3E}">
        <p14:creationId xmlns:p14="http://schemas.microsoft.com/office/powerpoint/2010/main" val="192590853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1F978-7F66-45FB-9399-55AED35AFE54}"/>
              </a:ext>
            </a:extLst>
          </p:cNvPr>
          <p:cNvSpPr>
            <a:spLocks noGrp="1"/>
          </p:cNvSpPr>
          <p:nvPr>
            <p:ph type="title"/>
          </p:nvPr>
        </p:nvSpPr>
        <p:spPr>
          <a:xfrm>
            <a:off x="1257038" y="100584"/>
            <a:ext cx="9677927" cy="813816"/>
          </a:xfrm>
        </p:spPr>
        <p:txBody>
          <a:bodyPr>
            <a:noAutofit/>
          </a:bodyPr>
          <a:lstStyle/>
          <a:p>
            <a:r>
              <a:rPr lang="en-US" sz="3200" dirty="0"/>
              <a:t>VITA Standards Defining Mechanical Interface of Optical/Coax Connector Modules</a:t>
            </a:r>
          </a:p>
        </p:txBody>
      </p:sp>
      <p:pic>
        <p:nvPicPr>
          <p:cNvPr id="54" name="Picture 53">
            <a:extLst>
              <a:ext uri="{FF2B5EF4-FFF2-40B4-BE49-F238E27FC236}">
                <a16:creationId xmlns:a16="http://schemas.microsoft.com/office/drawing/2014/main" id="{1EC7CBF6-F643-43B9-AE56-53370DC7A8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2512" y="1050245"/>
            <a:ext cx="4161183" cy="5029200"/>
          </a:xfrm>
          <a:prstGeom prst="rect">
            <a:avLst/>
          </a:prstGeom>
        </p:spPr>
      </p:pic>
      <p:cxnSp>
        <p:nvCxnSpPr>
          <p:cNvPr id="55" name="Straight Arrow Connector 54">
            <a:extLst>
              <a:ext uri="{FF2B5EF4-FFF2-40B4-BE49-F238E27FC236}">
                <a16:creationId xmlns:a16="http://schemas.microsoft.com/office/drawing/2014/main" id="{D2499ADF-268D-438D-8270-033007F53B30}"/>
              </a:ext>
            </a:extLst>
          </p:cNvPr>
          <p:cNvCxnSpPr>
            <a:cxnSpLocks/>
          </p:cNvCxnSpPr>
          <p:nvPr/>
        </p:nvCxnSpPr>
        <p:spPr>
          <a:xfrm flipV="1">
            <a:off x="2057401" y="2293940"/>
            <a:ext cx="2977827" cy="59858"/>
          </a:xfrm>
          <a:prstGeom prst="straightConnector1">
            <a:avLst/>
          </a:prstGeom>
          <a:ln w="31750" cap="rnd">
            <a:solidFill>
              <a:srgbClr val="00B0F0"/>
            </a:solidFill>
            <a:tailEnd type="stealth"/>
          </a:ln>
        </p:spPr>
        <p:style>
          <a:lnRef idx="1">
            <a:schemeClr val="accent3"/>
          </a:lnRef>
          <a:fillRef idx="0">
            <a:schemeClr val="accent3"/>
          </a:fillRef>
          <a:effectRef idx="0">
            <a:schemeClr val="accent3"/>
          </a:effectRef>
          <a:fontRef idx="minor">
            <a:schemeClr val="tx1"/>
          </a:fontRef>
        </p:style>
      </p:cxnSp>
      <p:cxnSp>
        <p:nvCxnSpPr>
          <p:cNvPr id="56" name="Straight Arrow Connector 55">
            <a:extLst>
              <a:ext uri="{FF2B5EF4-FFF2-40B4-BE49-F238E27FC236}">
                <a16:creationId xmlns:a16="http://schemas.microsoft.com/office/drawing/2014/main" id="{758329A9-C221-4269-9BF8-12F9F629ED52}"/>
              </a:ext>
            </a:extLst>
          </p:cNvPr>
          <p:cNvCxnSpPr>
            <a:cxnSpLocks/>
          </p:cNvCxnSpPr>
          <p:nvPr/>
        </p:nvCxnSpPr>
        <p:spPr>
          <a:xfrm flipH="1">
            <a:off x="4666614" y="2405849"/>
            <a:ext cx="368614" cy="1562568"/>
          </a:xfrm>
          <a:prstGeom prst="straightConnector1">
            <a:avLst/>
          </a:prstGeom>
          <a:ln w="31750" cap="rnd">
            <a:solidFill>
              <a:schemeClr val="tx1"/>
            </a:solidFill>
            <a:prstDash val="sysDash"/>
            <a:tailEnd type="stealth"/>
          </a:ln>
        </p:spPr>
        <p:style>
          <a:lnRef idx="1">
            <a:schemeClr val="accent3"/>
          </a:lnRef>
          <a:fillRef idx="0">
            <a:schemeClr val="accent3"/>
          </a:fillRef>
          <a:effectRef idx="0">
            <a:schemeClr val="accent3"/>
          </a:effectRef>
          <a:fontRef idx="minor">
            <a:schemeClr val="tx1"/>
          </a:fontRef>
        </p:style>
      </p:cxnSp>
      <p:cxnSp>
        <p:nvCxnSpPr>
          <p:cNvPr id="57" name="Straight Arrow Connector 56">
            <a:extLst>
              <a:ext uri="{FF2B5EF4-FFF2-40B4-BE49-F238E27FC236}">
                <a16:creationId xmlns:a16="http://schemas.microsoft.com/office/drawing/2014/main" id="{79DA6727-0144-4B50-8069-E6FC08722DCA}"/>
              </a:ext>
            </a:extLst>
          </p:cNvPr>
          <p:cNvCxnSpPr>
            <a:cxnSpLocks/>
          </p:cNvCxnSpPr>
          <p:nvPr/>
        </p:nvCxnSpPr>
        <p:spPr>
          <a:xfrm flipV="1">
            <a:off x="2146736" y="2410039"/>
            <a:ext cx="2674048" cy="612222"/>
          </a:xfrm>
          <a:prstGeom prst="straightConnector1">
            <a:avLst/>
          </a:prstGeom>
          <a:ln w="31750" cap="rnd">
            <a:solidFill>
              <a:srgbClr val="00B0F0"/>
            </a:solidFill>
            <a:tailEnd type="stealth"/>
          </a:ln>
        </p:spPr>
        <p:style>
          <a:lnRef idx="1">
            <a:schemeClr val="accent6"/>
          </a:lnRef>
          <a:fillRef idx="0">
            <a:schemeClr val="accent6"/>
          </a:fillRef>
          <a:effectRef idx="0">
            <a:schemeClr val="accent6"/>
          </a:effectRef>
          <a:fontRef idx="minor">
            <a:schemeClr val="tx1"/>
          </a:fontRef>
        </p:style>
      </p:cxnSp>
      <p:cxnSp>
        <p:nvCxnSpPr>
          <p:cNvPr id="58" name="Straight Arrow Connector 57">
            <a:extLst>
              <a:ext uri="{FF2B5EF4-FFF2-40B4-BE49-F238E27FC236}">
                <a16:creationId xmlns:a16="http://schemas.microsoft.com/office/drawing/2014/main" id="{1BD5C0C5-9E98-4E84-9F24-5C9E5B22D723}"/>
              </a:ext>
            </a:extLst>
          </p:cNvPr>
          <p:cNvCxnSpPr>
            <a:cxnSpLocks/>
          </p:cNvCxnSpPr>
          <p:nvPr/>
        </p:nvCxnSpPr>
        <p:spPr>
          <a:xfrm flipH="1">
            <a:off x="4553046" y="2444751"/>
            <a:ext cx="281985" cy="1235075"/>
          </a:xfrm>
          <a:prstGeom prst="straightConnector1">
            <a:avLst/>
          </a:prstGeom>
          <a:ln w="31750" cap="rnd">
            <a:solidFill>
              <a:schemeClr val="tx1"/>
            </a:solidFill>
            <a:prstDash val="sysDash"/>
            <a:tailEnd type="stealth"/>
          </a:ln>
        </p:spPr>
        <p:style>
          <a:lnRef idx="1">
            <a:schemeClr val="accent6"/>
          </a:lnRef>
          <a:fillRef idx="0">
            <a:schemeClr val="accent6"/>
          </a:fillRef>
          <a:effectRef idx="0">
            <a:schemeClr val="accent6"/>
          </a:effectRef>
          <a:fontRef idx="minor">
            <a:schemeClr val="tx1"/>
          </a:fontRef>
        </p:style>
      </p:cxnSp>
      <p:cxnSp>
        <p:nvCxnSpPr>
          <p:cNvPr id="59" name="Straight Arrow Connector 58">
            <a:extLst>
              <a:ext uri="{FF2B5EF4-FFF2-40B4-BE49-F238E27FC236}">
                <a16:creationId xmlns:a16="http://schemas.microsoft.com/office/drawing/2014/main" id="{097E2156-2411-4D71-8EE5-45434EA01378}"/>
              </a:ext>
            </a:extLst>
          </p:cNvPr>
          <p:cNvCxnSpPr>
            <a:cxnSpLocks/>
          </p:cNvCxnSpPr>
          <p:nvPr/>
        </p:nvCxnSpPr>
        <p:spPr>
          <a:xfrm>
            <a:off x="2458496" y="4500801"/>
            <a:ext cx="1545180" cy="10875"/>
          </a:xfrm>
          <a:prstGeom prst="straightConnector1">
            <a:avLst/>
          </a:prstGeom>
          <a:ln w="31750" cap="rnd">
            <a:solidFill>
              <a:srgbClr val="00B0F0"/>
            </a:solidFill>
            <a:tailEnd type="stealth"/>
          </a:ln>
        </p:spPr>
        <p:style>
          <a:lnRef idx="1">
            <a:schemeClr val="accent6"/>
          </a:lnRef>
          <a:fillRef idx="0">
            <a:schemeClr val="accent6"/>
          </a:fillRef>
          <a:effectRef idx="0">
            <a:schemeClr val="accent6"/>
          </a:effectRef>
          <a:fontRef idx="minor">
            <a:schemeClr val="tx1"/>
          </a:fontRef>
        </p:style>
      </p:cxnSp>
      <p:cxnSp>
        <p:nvCxnSpPr>
          <p:cNvPr id="60" name="Straight Arrow Connector 59">
            <a:extLst>
              <a:ext uri="{FF2B5EF4-FFF2-40B4-BE49-F238E27FC236}">
                <a16:creationId xmlns:a16="http://schemas.microsoft.com/office/drawing/2014/main" id="{C8E883F6-70DC-454B-B305-B8665B41B771}"/>
              </a:ext>
            </a:extLst>
          </p:cNvPr>
          <p:cNvCxnSpPr>
            <a:cxnSpLocks/>
          </p:cNvCxnSpPr>
          <p:nvPr/>
        </p:nvCxnSpPr>
        <p:spPr>
          <a:xfrm flipV="1">
            <a:off x="2846389" y="4657983"/>
            <a:ext cx="2029939" cy="776031"/>
          </a:xfrm>
          <a:prstGeom prst="straightConnector1">
            <a:avLst/>
          </a:prstGeom>
          <a:ln w="31750" cap="rnd">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C533C439-A9B4-4C05-9421-F383ED494F02}"/>
              </a:ext>
            </a:extLst>
          </p:cNvPr>
          <p:cNvCxnSpPr>
            <a:cxnSpLocks/>
          </p:cNvCxnSpPr>
          <p:nvPr/>
        </p:nvCxnSpPr>
        <p:spPr>
          <a:xfrm flipH="1">
            <a:off x="5519738" y="2880076"/>
            <a:ext cx="238050" cy="1241074"/>
          </a:xfrm>
          <a:prstGeom prst="straightConnector1">
            <a:avLst/>
          </a:prstGeom>
          <a:ln w="31750" cap="rnd">
            <a:solidFill>
              <a:srgbClr val="C00000"/>
            </a:solidFill>
            <a:prstDash val="sysDash"/>
            <a:tailEnd type="stealth"/>
          </a:ln>
        </p:spPr>
        <p:style>
          <a:lnRef idx="1">
            <a:schemeClr val="accent6"/>
          </a:lnRef>
          <a:fillRef idx="0">
            <a:schemeClr val="accent6"/>
          </a:fillRef>
          <a:effectRef idx="0">
            <a:schemeClr val="accent6"/>
          </a:effectRef>
          <a:fontRef idx="minor">
            <a:schemeClr val="tx1"/>
          </a:fontRef>
        </p:style>
      </p:cxnSp>
      <p:cxnSp>
        <p:nvCxnSpPr>
          <p:cNvPr id="62" name="Straight Arrow Connector 61">
            <a:extLst>
              <a:ext uri="{FF2B5EF4-FFF2-40B4-BE49-F238E27FC236}">
                <a16:creationId xmlns:a16="http://schemas.microsoft.com/office/drawing/2014/main" id="{AD91E38A-FF4B-4073-8609-DE509CD7E8F4}"/>
              </a:ext>
            </a:extLst>
          </p:cNvPr>
          <p:cNvCxnSpPr>
            <a:cxnSpLocks/>
          </p:cNvCxnSpPr>
          <p:nvPr/>
        </p:nvCxnSpPr>
        <p:spPr>
          <a:xfrm flipH="1">
            <a:off x="5856935" y="2353799"/>
            <a:ext cx="1567634" cy="70315"/>
          </a:xfrm>
          <a:prstGeom prst="straightConnector1">
            <a:avLst/>
          </a:prstGeom>
          <a:ln w="31750" cap="rnd">
            <a:solidFill>
              <a:srgbClr val="C00000"/>
            </a:solidFill>
            <a:tailEnd type="stealth"/>
          </a:ln>
        </p:spPr>
        <p:style>
          <a:lnRef idx="1">
            <a:schemeClr val="accent4"/>
          </a:lnRef>
          <a:fillRef idx="0">
            <a:schemeClr val="accent4"/>
          </a:fillRef>
          <a:effectRef idx="0">
            <a:schemeClr val="accent4"/>
          </a:effectRef>
          <a:fontRef idx="minor">
            <a:schemeClr val="tx1"/>
          </a:fontRef>
        </p:style>
      </p:cxnSp>
      <p:cxnSp>
        <p:nvCxnSpPr>
          <p:cNvPr id="63" name="Straight Arrow Connector 62">
            <a:extLst>
              <a:ext uri="{FF2B5EF4-FFF2-40B4-BE49-F238E27FC236}">
                <a16:creationId xmlns:a16="http://schemas.microsoft.com/office/drawing/2014/main" id="{8CDE6B7D-9C65-488D-84E9-FB7CF28294BA}"/>
              </a:ext>
            </a:extLst>
          </p:cNvPr>
          <p:cNvCxnSpPr>
            <a:cxnSpLocks/>
          </p:cNvCxnSpPr>
          <p:nvPr/>
        </p:nvCxnSpPr>
        <p:spPr>
          <a:xfrm flipH="1">
            <a:off x="5384802" y="2444751"/>
            <a:ext cx="407987" cy="1749425"/>
          </a:xfrm>
          <a:prstGeom prst="straightConnector1">
            <a:avLst/>
          </a:prstGeom>
          <a:ln w="31750" cap="rnd">
            <a:solidFill>
              <a:srgbClr val="C00000"/>
            </a:solidFill>
            <a:prstDash val="sysDash"/>
            <a:tailEnd type="stealth"/>
          </a:ln>
        </p:spPr>
        <p:style>
          <a:lnRef idx="1">
            <a:schemeClr val="accent4"/>
          </a:lnRef>
          <a:fillRef idx="0">
            <a:schemeClr val="accent4"/>
          </a:fillRef>
          <a:effectRef idx="0">
            <a:schemeClr val="accent4"/>
          </a:effectRef>
          <a:fontRef idx="minor">
            <a:schemeClr val="tx1"/>
          </a:fontRef>
        </p:style>
      </p:cxnSp>
      <p:cxnSp>
        <p:nvCxnSpPr>
          <p:cNvPr id="64" name="Straight Arrow Connector 63">
            <a:extLst>
              <a:ext uri="{FF2B5EF4-FFF2-40B4-BE49-F238E27FC236}">
                <a16:creationId xmlns:a16="http://schemas.microsoft.com/office/drawing/2014/main" id="{1302ACEA-4917-4F84-8F20-243DD6F36BAC}"/>
              </a:ext>
            </a:extLst>
          </p:cNvPr>
          <p:cNvCxnSpPr>
            <a:cxnSpLocks/>
          </p:cNvCxnSpPr>
          <p:nvPr/>
        </p:nvCxnSpPr>
        <p:spPr>
          <a:xfrm flipH="1" flipV="1">
            <a:off x="5868989" y="3070227"/>
            <a:ext cx="1562534" cy="417011"/>
          </a:xfrm>
          <a:prstGeom prst="straightConnector1">
            <a:avLst/>
          </a:prstGeom>
          <a:ln w="31750" cap="rnd">
            <a:solidFill>
              <a:srgbClr val="C00000"/>
            </a:solidFill>
            <a:tailEnd type="stealth"/>
          </a:ln>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75DCEBBA-DFAB-48A7-B889-96870B3B42B3}"/>
              </a:ext>
            </a:extLst>
          </p:cNvPr>
          <p:cNvCxnSpPr>
            <a:cxnSpLocks/>
          </p:cNvCxnSpPr>
          <p:nvPr/>
        </p:nvCxnSpPr>
        <p:spPr>
          <a:xfrm flipH="1">
            <a:off x="5695951" y="3090863"/>
            <a:ext cx="133350" cy="641350"/>
          </a:xfrm>
          <a:prstGeom prst="straightConnector1">
            <a:avLst/>
          </a:prstGeom>
          <a:ln w="31750" cap="rnd">
            <a:solidFill>
              <a:srgbClr val="C00000"/>
            </a:solidFill>
            <a:prstDash val="sysDash"/>
            <a:tailEnd type="stealth"/>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E9DCD25C-C5DC-40B6-B4B5-B9589863EC9F}"/>
              </a:ext>
            </a:extLst>
          </p:cNvPr>
          <p:cNvCxnSpPr>
            <a:cxnSpLocks/>
          </p:cNvCxnSpPr>
          <p:nvPr/>
        </p:nvCxnSpPr>
        <p:spPr>
          <a:xfrm flipH="1" flipV="1">
            <a:off x="5799139" y="2852741"/>
            <a:ext cx="1635860" cy="85161"/>
          </a:xfrm>
          <a:prstGeom prst="straightConnector1">
            <a:avLst/>
          </a:prstGeom>
          <a:ln w="31750" cap="rnd">
            <a:solidFill>
              <a:srgbClr val="C00000"/>
            </a:solidFill>
            <a:tailEnd type="stealth"/>
          </a:ln>
        </p:spPr>
        <p:style>
          <a:lnRef idx="1">
            <a:schemeClr val="accent6"/>
          </a:lnRef>
          <a:fillRef idx="0">
            <a:schemeClr val="accent6"/>
          </a:fillRef>
          <a:effectRef idx="0">
            <a:schemeClr val="accent6"/>
          </a:effectRef>
          <a:fontRef idx="minor">
            <a:schemeClr val="tx1"/>
          </a:fontRef>
        </p:style>
      </p:cxnSp>
      <p:sp>
        <p:nvSpPr>
          <p:cNvPr id="67" name="Right Brace 66">
            <a:extLst>
              <a:ext uri="{FF2B5EF4-FFF2-40B4-BE49-F238E27FC236}">
                <a16:creationId xmlns:a16="http://schemas.microsoft.com/office/drawing/2014/main" id="{A7835206-3199-4D9F-B1CE-76CDCE03B58B}"/>
              </a:ext>
            </a:extLst>
          </p:cNvPr>
          <p:cNvSpPr/>
          <p:nvPr/>
        </p:nvSpPr>
        <p:spPr>
          <a:xfrm rot="1638953">
            <a:off x="6015706" y="4048441"/>
            <a:ext cx="278460" cy="1114486"/>
          </a:xfrm>
          <a:prstGeom prst="rightBrace">
            <a:avLst/>
          </a:prstGeom>
          <a:ln w="31750">
            <a:solidFill>
              <a:srgbClr val="002060"/>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dirty="0"/>
          </a:p>
        </p:txBody>
      </p:sp>
      <p:cxnSp>
        <p:nvCxnSpPr>
          <p:cNvPr id="68" name="Straight Connector 67">
            <a:extLst>
              <a:ext uri="{FF2B5EF4-FFF2-40B4-BE49-F238E27FC236}">
                <a16:creationId xmlns:a16="http://schemas.microsoft.com/office/drawing/2014/main" id="{3A356625-AE97-4BA9-9F57-891544A9ED18}"/>
              </a:ext>
            </a:extLst>
          </p:cNvPr>
          <p:cNvCxnSpPr>
            <a:cxnSpLocks/>
            <a:stCxn id="67" idx="1"/>
          </p:cNvCxnSpPr>
          <p:nvPr/>
        </p:nvCxnSpPr>
        <p:spPr>
          <a:xfrm>
            <a:off x="6278640" y="4669577"/>
            <a:ext cx="1177220" cy="896791"/>
          </a:xfrm>
          <a:prstGeom prst="line">
            <a:avLst/>
          </a:prstGeom>
          <a:ln w="31750" cap="rnd">
            <a:solidFill>
              <a:srgbClr val="002060"/>
            </a:solidFill>
          </a:ln>
        </p:spPr>
        <p:style>
          <a:lnRef idx="1">
            <a:schemeClr val="accent2"/>
          </a:lnRef>
          <a:fillRef idx="0">
            <a:schemeClr val="accent2"/>
          </a:fillRef>
          <a:effectRef idx="0">
            <a:schemeClr val="accent2"/>
          </a:effectRef>
          <a:fontRef idx="minor">
            <a:schemeClr val="tx1"/>
          </a:fontRef>
        </p:style>
      </p:cxnSp>
      <p:pic>
        <p:nvPicPr>
          <p:cNvPr id="69" name="Picture 68">
            <a:extLst>
              <a:ext uri="{FF2B5EF4-FFF2-40B4-BE49-F238E27FC236}">
                <a16:creationId xmlns:a16="http://schemas.microsoft.com/office/drawing/2014/main" id="{B82CEAE3-74DA-43BF-A857-285D4C30D56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796" b="8661"/>
          <a:stretch/>
        </p:blipFill>
        <p:spPr>
          <a:xfrm>
            <a:off x="10669588" y="1170521"/>
            <a:ext cx="1317194" cy="2413032"/>
          </a:xfrm>
          <a:prstGeom prst="rect">
            <a:avLst/>
          </a:prstGeom>
        </p:spPr>
      </p:pic>
      <p:cxnSp>
        <p:nvCxnSpPr>
          <p:cNvPr id="70" name="Straight Arrow Connector 69">
            <a:extLst>
              <a:ext uri="{FF2B5EF4-FFF2-40B4-BE49-F238E27FC236}">
                <a16:creationId xmlns:a16="http://schemas.microsoft.com/office/drawing/2014/main" id="{7B732D3B-98BA-4074-BFE9-E1C7283EA6CB}"/>
              </a:ext>
            </a:extLst>
          </p:cNvPr>
          <p:cNvCxnSpPr>
            <a:cxnSpLocks/>
          </p:cNvCxnSpPr>
          <p:nvPr/>
        </p:nvCxnSpPr>
        <p:spPr>
          <a:xfrm flipH="1">
            <a:off x="11379202" y="1673225"/>
            <a:ext cx="195263" cy="1462088"/>
          </a:xfrm>
          <a:prstGeom prst="straightConnector1">
            <a:avLst/>
          </a:prstGeom>
          <a:ln w="31750" cap="rnd">
            <a:solidFill>
              <a:srgbClr val="C00000"/>
            </a:solidFill>
            <a:prstDash val="sysDash"/>
            <a:tailEnd type="stealth"/>
          </a:ln>
        </p:spPr>
        <p:style>
          <a:lnRef idx="1">
            <a:schemeClr val="accent4"/>
          </a:lnRef>
          <a:fillRef idx="0">
            <a:schemeClr val="accent4"/>
          </a:fillRef>
          <a:effectRef idx="0">
            <a:schemeClr val="accent4"/>
          </a:effectRef>
          <a:fontRef idx="minor">
            <a:schemeClr val="tx1"/>
          </a:fontRef>
        </p:style>
      </p:cxnSp>
      <p:cxnSp>
        <p:nvCxnSpPr>
          <p:cNvPr id="71" name="Straight Arrow Connector 70">
            <a:extLst>
              <a:ext uri="{FF2B5EF4-FFF2-40B4-BE49-F238E27FC236}">
                <a16:creationId xmlns:a16="http://schemas.microsoft.com/office/drawing/2014/main" id="{EF3F448B-4349-46CF-993F-8FF3DF5A55B8}"/>
              </a:ext>
            </a:extLst>
          </p:cNvPr>
          <p:cNvCxnSpPr>
            <a:cxnSpLocks/>
          </p:cNvCxnSpPr>
          <p:nvPr/>
        </p:nvCxnSpPr>
        <p:spPr>
          <a:xfrm flipV="1">
            <a:off x="9982201" y="1600201"/>
            <a:ext cx="1549400" cy="484189"/>
          </a:xfrm>
          <a:prstGeom prst="straightConnector1">
            <a:avLst/>
          </a:prstGeom>
          <a:ln w="31750" cap="rnd">
            <a:solidFill>
              <a:srgbClr val="C00000"/>
            </a:solidFill>
            <a:tailEnd type="stealth"/>
          </a:ln>
        </p:spPr>
        <p:style>
          <a:lnRef idx="1">
            <a:schemeClr val="accent4"/>
          </a:lnRef>
          <a:fillRef idx="0">
            <a:schemeClr val="accent4"/>
          </a:fillRef>
          <a:effectRef idx="0">
            <a:schemeClr val="accent4"/>
          </a:effectRef>
          <a:fontRef idx="minor">
            <a:schemeClr val="tx1"/>
          </a:fontRef>
        </p:style>
      </p:cxnSp>
      <p:sp>
        <p:nvSpPr>
          <p:cNvPr id="72" name="TextBox 71">
            <a:extLst>
              <a:ext uri="{FF2B5EF4-FFF2-40B4-BE49-F238E27FC236}">
                <a16:creationId xmlns:a16="http://schemas.microsoft.com/office/drawing/2014/main" id="{44ECFEFE-3798-4420-89FB-885FBC9432DC}"/>
              </a:ext>
            </a:extLst>
          </p:cNvPr>
          <p:cNvSpPr txBox="1"/>
          <p:nvPr/>
        </p:nvSpPr>
        <p:spPr>
          <a:xfrm>
            <a:off x="151323" y="4131468"/>
            <a:ext cx="2417831" cy="738664"/>
          </a:xfrm>
          <a:prstGeom prst="rect">
            <a:avLst/>
          </a:prstGeom>
          <a:noFill/>
        </p:spPr>
        <p:txBody>
          <a:bodyPr wrap="square" rtlCol="0">
            <a:spAutoFit/>
          </a:bodyPr>
          <a:lstStyle/>
          <a:p>
            <a:r>
              <a:rPr lang="en-US" sz="1400" b="1" dirty="0">
                <a:solidFill>
                  <a:srgbClr val="00B0F0"/>
                </a:solidFill>
              </a:rPr>
              <a:t>Backplane Aperture – </a:t>
            </a:r>
          </a:p>
          <a:p>
            <a:r>
              <a:rPr lang="en-US" sz="1400" b="1" dirty="0">
                <a:solidFill>
                  <a:srgbClr val="00B0F0"/>
                </a:solidFill>
              </a:rPr>
              <a:t>dimensions and location within a slot</a:t>
            </a:r>
          </a:p>
        </p:txBody>
      </p:sp>
      <p:sp>
        <p:nvSpPr>
          <p:cNvPr id="73" name="TextBox 72">
            <a:extLst>
              <a:ext uri="{FF2B5EF4-FFF2-40B4-BE49-F238E27FC236}">
                <a16:creationId xmlns:a16="http://schemas.microsoft.com/office/drawing/2014/main" id="{1E308AD8-9516-4850-95A5-5C7DAAF0843A}"/>
              </a:ext>
            </a:extLst>
          </p:cNvPr>
          <p:cNvSpPr txBox="1"/>
          <p:nvPr/>
        </p:nvSpPr>
        <p:spPr>
          <a:xfrm>
            <a:off x="7404829" y="2762405"/>
            <a:ext cx="3018407" cy="307777"/>
          </a:xfrm>
          <a:prstGeom prst="rect">
            <a:avLst/>
          </a:prstGeom>
          <a:noFill/>
        </p:spPr>
        <p:txBody>
          <a:bodyPr wrap="square" rtlCol="0">
            <a:spAutoFit/>
          </a:bodyPr>
          <a:lstStyle/>
          <a:p>
            <a:r>
              <a:rPr lang="en-US" sz="1400" b="1" dirty="0">
                <a:solidFill>
                  <a:srgbClr val="C00000"/>
                </a:solidFill>
              </a:rPr>
              <a:t>MT ferrule interface</a:t>
            </a:r>
          </a:p>
        </p:txBody>
      </p:sp>
      <p:sp>
        <p:nvSpPr>
          <p:cNvPr id="74" name="TextBox 73">
            <a:extLst>
              <a:ext uri="{FF2B5EF4-FFF2-40B4-BE49-F238E27FC236}">
                <a16:creationId xmlns:a16="http://schemas.microsoft.com/office/drawing/2014/main" id="{DCA79B1E-1904-4525-9656-240DCD9BB97D}"/>
              </a:ext>
            </a:extLst>
          </p:cNvPr>
          <p:cNvSpPr txBox="1"/>
          <p:nvPr/>
        </p:nvSpPr>
        <p:spPr>
          <a:xfrm>
            <a:off x="7404828" y="5337732"/>
            <a:ext cx="3555258" cy="738664"/>
          </a:xfrm>
          <a:prstGeom prst="rect">
            <a:avLst/>
          </a:prstGeom>
          <a:noFill/>
        </p:spPr>
        <p:txBody>
          <a:bodyPr wrap="square" rtlCol="0">
            <a:spAutoFit/>
          </a:bodyPr>
          <a:lstStyle/>
          <a:p>
            <a:r>
              <a:rPr lang="en-US" sz="1400" b="1" dirty="0">
                <a:solidFill>
                  <a:srgbClr val="002060"/>
                </a:solidFill>
              </a:rPr>
              <a:t>X-Y locations for RF contacts, MT ferrules, and guide features within a backplane Connector Module </a:t>
            </a:r>
          </a:p>
        </p:txBody>
      </p:sp>
      <p:sp>
        <p:nvSpPr>
          <p:cNvPr id="75" name="TextBox 74">
            <a:extLst>
              <a:ext uri="{FF2B5EF4-FFF2-40B4-BE49-F238E27FC236}">
                <a16:creationId xmlns:a16="http://schemas.microsoft.com/office/drawing/2014/main" id="{81A729A4-D5AC-4D25-B51E-CC386662A4C5}"/>
              </a:ext>
            </a:extLst>
          </p:cNvPr>
          <p:cNvSpPr txBox="1"/>
          <p:nvPr/>
        </p:nvSpPr>
        <p:spPr>
          <a:xfrm>
            <a:off x="151322" y="5305097"/>
            <a:ext cx="3201478" cy="523220"/>
          </a:xfrm>
          <a:prstGeom prst="rect">
            <a:avLst/>
          </a:prstGeom>
          <a:noFill/>
        </p:spPr>
        <p:txBody>
          <a:bodyPr wrap="square" rtlCol="0">
            <a:spAutoFit/>
          </a:bodyPr>
          <a:lstStyle/>
          <a:p>
            <a:r>
              <a:rPr lang="en-US" sz="1400" b="1" dirty="0">
                <a:solidFill>
                  <a:srgbClr val="00B0F0"/>
                </a:solidFill>
              </a:rPr>
              <a:t>Backplane Connector Module</a:t>
            </a:r>
            <a:br>
              <a:rPr lang="en-US" sz="1400" b="1" dirty="0">
                <a:solidFill>
                  <a:srgbClr val="00B0F0"/>
                </a:solidFill>
              </a:rPr>
            </a:br>
            <a:r>
              <a:rPr lang="en-US" sz="1400" b="1" dirty="0">
                <a:solidFill>
                  <a:srgbClr val="00B0F0"/>
                </a:solidFill>
              </a:rPr>
              <a:t>dimensions (RF, optical and hybrid)</a:t>
            </a:r>
          </a:p>
        </p:txBody>
      </p:sp>
      <p:sp>
        <p:nvSpPr>
          <p:cNvPr id="76" name="TextBox 75">
            <a:extLst>
              <a:ext uri="{FF2B5EF4-FFF2-40B4-BE49-F238E27FC236}">
                <a16:creationId xmlns:a16="http://schemas.microsoft.com/office/drawing/2014/main" id="{EB9645C6-09DC-4814-81EB-A9CDBDFF060E}"/>
              </a:ext>
            </a:extLst>
          </p:cNvPr>
          <p:cNvSpPr txBox="1"/>
          <p:nvPr/>
        </p:nvSpPr>
        <p:spPr>
          <a:xfrm>
            <a:off x="151322" y="2185971"/>
            <a:ext cx="2107178" cy="307777"/>
          </a:xfrm>
          <a:prstGeom prst="rect">
            <a:avLst/>
          </a:prstGeom>
          <a:noFill/>
        </p:spPr>
        <p:txBody>
          <a:bodyPr wrap="square" rtlCol="0">
            <a:spAutoFit/>
          </a:bodyPr>
          <a:lstStyle/>
          <a:p>
            <a:r>
              <a:rPr lang="en-US" sz="1400" b="1" dirty="0">
                <a:solidFill>
                  <a:srgbClr val="00B0F0"/>
                </a:solidFill>
              </a:rPr>
              <a:t>RF contact interface</a:t>
            </a:r>
          </a:p>
        </p:txBody>
      </p:sp>
      <p:sp>
        <p:nvSpPr>
          <p:cNvPr id="77" name="TextBox 76">
            <a:extLst>
              <a:ext uri="{FF2B5EF4-FFF2-40B4-BE49-F238E27FC236}">
                <a16:creationId xmlns:a16="http://schemas.microsoft.com/office/drawing/2014/main" id="{3CF72902-8179-4A09-BB3F-366A182830BC}"/>
              </a:ext>
            </a:extLst>
          </p:cNvPr>
          <p:cNvSpPr txBox="1"/>
          <p:nvPr/>
        </p:nvSpPr>
        <p:spPr>
          <a:xfrm>
            <a:off x="151322" y="2853597"/>
            <a:ext cx="2151616" cy="523220"/>
          </a:xfrm>
          <a:prstGeom prst="rect">
            <a:avLst/>
          </a:prstGeom>
          <a:noFill/>
        </p:spPr>
        <p:txBody>
          <a:bodyPr wrap="square" rtlCol="0">
            <a:spAutoFit/>
          </a:bodyPr>
          <a:lstStyle/>
          <a:p>
            <a:r>
              <a:rPr lang="en-US" sz="1400" b="1" dirty="0">
                <a:solidFill>
                  <a:srgbClr val="00B0F0"/>
                </a:solidFill>
              </a:rPr>
              <a:t>RF Connector Module guide feature</a:t>
            </a:r>
          </a:p>
        </p:txBody>
      </p:sp>
      <p:sp>
        <p:nvSpPr>
          <p:cNvPr id="78" name="TextBox 77">
            <a:extLst>
              <a:ext uri="{FF2B5EF4-FFF2-40B4-BE49-F238E27FC236}">
                <a16:creationId xmlns:a16="http://schemas.microsoft.com/office/drawing/2014/main" id="{F8266528-A6EF-4088-8998-B2DDE3180271}"/>
              </a:ext>
            </a:extLst>
          </p:cNvPr>
          <p:cNvSpPr txBox="1"/>
          <p:nvPr/>
        </p:nvSpPr>
        <p:spPr>
          <a:xfrm>
            <a:off x="7404828" y="3367733"/>
            <a:ext cx="2808512" cy="738664"/>
          </a:xfrm>
          <a:prstGeom prst="rect">
            <a:avLst/>
          </a:prstGeom>
          <a:noFill/>
        </p:spPr>
        <p:txBody>
          <a:bodyPr wrap="square" rtlCol="0">
            <a:spAutoFit/>
          </a:bodyPr>
          <a:lstStyle/>
          <a:p>
            <a:r>
              <a:rPr lang="en-US" sz="1400" b="1" dirty="0">
                <a:solidFill>
                  <a:srgbClr val="C00000"/>
                </a:solidFill>
              </a:rPr>
              <a:t>Primary guide features (tab/slot) for Optical and Hybrid Connector Modules</a:t>
            </a:r>
          </a:p>
        </p:txBody>
      </p:sp>
      <p:sp>
        <p:nvSpPr>
          <p:cNvPr id="79" name="TextBox 78">
            <a:extLst>
              <a:ext uri="{FF2B5EF4-FFF2-40B4-BE49-F238E27FC236}">
                <a16:creationId xmlns:a16="http://schemas.microsoft.com/office/drawing/2014/main" id="{ACC151FA-797D-4690-AEA1-CB422D8B008D}"/>
              </a:ext>
            </a:extLst>
          </p:cNvPr>
          <p:cNvSpPr txBox="1"/>
          <p:nvPr/>
        </p:nvSpPr>
        <p:spPr>
          <a:xfrm>
            <a:off x="7455860" y="2045865"/>
            <a:ext cx="2660830" cy="738664"/>
          </a:xfrm>
          <a:prstGeom prst="rect">
            <a:avLst/>
          </a:prstGeom>
          <a:noFill/>
        </p:spPr>
        <p:txBody>
          <a:bodyPr wrap="square" rtlCol="0">
            <a:spAutoFit/>
          </a:bodyPr>
          <a:lstStyle/>
          <a:p>
            <a:r>
              <a:rPr lang="en-US" sz="1400" b="1" dirty="0">
                <a:solidFill>
                  <a:srgbClr val="C00000"/>
                </a:solidFill>
              </a:rPr>
              <a:t>Secondary guide features for </a:t>
            </a:r>
          </a:p>
          <a:p>
            <a:r>
              <a:rPr lang="en-US" sz="1400" b="1" dirty="0">
                <a:solidFill>
                  <a:srgbClr val="C00000"/>
                </a:solidFill>
              </a:rPr>
              <a:t>Optical and Hybrid Connector Modules</a:t>
            </a:r>
          </a:p>
        </p:txBody>
      </p:sp>
      <p:sp>
        <p:nvSpPr>
          <p:cNvPr id="80" name="TextBox 79">
            <a:extLst>
              <a:ext uri="{FF2B5EF4-FFF2-40B4-BE49-F238E27FC236}">
                <a16:creationId xmlns:a16="http://schemas.microsoft.com/office/drawing/2014/main" id="{976D07DF-A1AD-4333-A783-7E3EEE8C4758}"/>
              </a:ext>
            </a:extLst>
          </p:cNvPr>
          <p:cNvSpPr txBox="1"/>
          <p:nvPr/>
        </p:nvSpPr>
        <p:spPr>
          <a:xfrm>
            <a:off x="152977" y="1779526"/>
            <a:ext cx="2155841" cy="369332"/>
          </a:xfrm>
          <a:prstGeom prst="rect">
            <a:avLst/>
          </a:prstGeom>
          <a:noFill/>
        </p:spPr>
        <p:txBody>
          <a:bodyPr wrap="square" rtlCol="0" anchor="b">
            <a:spAutoFit/>
          </a:bodyPr>
          <a:lstStyle/>
          <a:p>
            <a:pPr algn="ctr"/>
            <a:r>
              <a:rPr lang="en-US" b="1" dirty="0">
                <a:solidFill>
                  <a:srgbClr val="00B0F0"/>
                </a:solidFill>
                <a:hlinkClick r:id="" action="ppaction://noaction">
                  <a:extLst>
                    <a:ext uri="{A12FA001-AC4F-418D-AE19-62706E023703}">
                      <ahyp:hlinkClr xmlns:ahyp="http://schemas.microsoft.com/office/drawing/2018/hyperlinkcolor" val="tx"/>
                    </a:ext>
                  </a:extLst>
                </a:hlinkClick>
              </a:rPr>
              <a:t>VITA 67.3</a:t>
            </a:r>
            <a:endParaRPr lang="en-US" b="1" dirty="0">
              <a:solidFill>
                <a:srgbClr val="00B0F0"/>
              </a:solidFill>
            </a:endParaRPr>
          </a:p>
        </p:txBody>
      </p:sp>
      <p:sp>
        <p:nvSpPr>
          <p:cNvPr id="81" name="TextBox 80">
            <a:extLst>
              <a:ext uri="{FF2B5EF4-FFF2-40B4-BE49-F238E27FC236}">
                <a16:creationId xmlns:a16="http://schemas.microsoft.com/office/drawing/2014/main" id="{50D43A46-BC7B-4B9A-97F1-3D0FCB753A0D}"/>
              </a:ext>
            </a:extLst>
          </p:cNvPr>
          <p:cNvSpPr txBox="1"/>
          <p:nvPr/>
        </p:nvSpPr>
        <p:spPr>
          <a:xfrm>
            <a:off x="7081020" y="1707574"/>
            <a:ext cx="2155841" cy="369332"/>
          </a:xfrm>
          <a:prstGeom prst="rect">
            <a:avLst/>
          </a:prstGeom>
          <a:noFill/>
        </p:spPr>
        <p:txBody>
          <a:bodyPr wrap="square" rtlCol="0" anchor="b">
            <a:spAutoFit/>
          </a:bodyPr>
          <a:lstStyle/>
          <a:p>
            <a:pPr algn="ctr"/>
            <a:r>
              <a:rPr lang="en-US" b="1" dirty="0">
                <a:solidFill>
                  <a:srgbClr val="C00000"/>
                </a:solidFill>
                <a:hlinkClick r:id="" action="ppaction://noaction">
                  <a:extLst>
                    <a:ext uri="{A12FA001-AC4F-418D-AE19-62706E023703}">
                      <ahyp:hlinkClr xmlns:ahyp="http://schemas.microsoft.com/office/drawing/2018/hyperlinkcolor" val="tx"/>
                    </a:ext>
                  </a:extLst>
                </a:hlinkClick>
              </a:rPr>
              <a:t>VITA 66.5</a:t>
            </a:r>
            <a:endParaRPr lang="en-US" b="1" dirty="0">
              <a:solidFill>
                <a:srgbClr val="C00000"/>
              </a:solidFill>
            </a:endParaRPr>
          </a:p>
        </p:txBody>
      </p:sp>
      <p:sp>
        <p:nvSpPr>
          <p:cNvPr id="82" name="TextBox 81">
            <a:extLst>
              <a:ext uri="{FF2B5EF4-FFF2-40B4-BE49-F238E27FC236}">
                <a16:creationId xmlns:a16="http://schemas.microsoft.com/office/drawing/2014/main" id="{385AD370-AE22-4ADF-9B19-8ADBE33FA646}"/>
              </a:ext>
            </a:extLst>
          </p:cNvPr>
          <p:cNvSpPr txBox="1"/>
          <p:nvPr/>
        </p:nvSpPr>
        <p:spPr>
          <a:xfrm>
            <a:off x="7404829" y="4904137"/>
            <a:ext cx="2155841" cy="369332"/>
          </a:xfrm>
          <a:prstGeom prst="rect">
            <a:avLst/>
          </a:prstGeom>
          <a:noFill/>
        </p:spPr>
        <p:txBody>
          <a:bodyPr wrap="square" rtlCol="0" anchor="b">
            <a:spAutoFit/>
          </a:bodyPr>
          <a:lstStyle/>
          <a:p>
            <a:pPr algn="ctr"/>
            <a:r>
              <a:rPr lang="en-US" b="1" dirty="0">
                <a:solidFill>
                  <a:srgbClr val="002060"/>
                </a:solidFill>
                <a:hlinkClick r:id="" action="ppaction://noaction">
                  <a:extLst>
                    <a:ext uri="{A12FA001-AC4F-418D-AE19-62706E023703}">
                      <ahyp:hlinkClr xmlns:ahyp="http://schemas.microsoft.com/office/drawing/2018/hyperlinkcolor" val="tx"/>
                    </a:ext>
                  </a:extLst>
                </a:hlinkClick>
              </a:rPr>
              <a:t>VITA 65.1</a:t>
            </a:r>
            <a:endParaRPr lang="en-US" b="1" dirty="0">
              <a:solidFill>
                <a:srgbClr val="002060"/>
              </a:solidFill>
            </a:endParaRPr>
          </a:p>
        </p:txBody>
      </p:sp>
      <p:sp>
        <p:nvSpPr>
          <p:cNvPr id="83" name="Rectangle 82">
            <a:hlinkClick r:id="" action="ppaction://noaction"/>
            <a:extLst>
              <a:ext uri="{FF2B5EF4-FFF2-40B4-BE49-F238E27FC236}">
                <a16:creationId xmlns:a16="http://schemas.microsoft.com/office/drawing/2014/main" id="{9FF878BB-9339-46CA-A324-D46D2104F92F}"/>
              </a:ext>
            </a:extLst>
          </p:cNvPr>
          <p:cNvSpPr/>
          <p:nvPr/>
        </p:nvSpPr>
        <p:spPr bwMode="auto">
          <a:xfrm>
            <a:off x="11887200" y="6400800"/>
            <a:ext cx="303212" cy="4572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latin typeface="Arial" pitchFamily="-110" charset="0"/>
            </a:endParaRPr>
          </a:p>
        </p:txBody>
      </p:sp>
      <p:sp>
        <p:nvSpPr>
          <p:cNvPr id="34" name="TextBox 33">
            <a:extLst>
              <a:ext uri="{FF2B5EF4-FFF2-40B4-BE49-F238E27FC236}">
                <a16:creationId xmlns:a16="http://schemas.microsoft.com/office/drawing/2014/main" id="{D1201C98-2906-4B81-86C9-9A532591F03C}"/>
              </a:ext>
            </a:extLst>
          </p:cNvPr>
          <p:cNvSpPr txBox="1"/>
          <p:nvPr/>
        </p:nvSpPr>
        <p:spPr>
          <a:xfrm>
            <a:off x="6343104" y="6642556"/>
            <a:ext cx="3260467" cy="215444"/>
          </a:xfrm>
          <a:prstGeom prst="rect">
            <a:avLst/>
          </a:prstGeom>
          <a:noFill/>
        </p:spPr>
        <p:txBody>
          <a:bodyPr wrap="square" rtlCol="0">
            <a:spAutoFit/>
          </a:bodyPr>
          <a:lstStyle/>
          <a:p>
            <a:pPr>
              <a:defRPr/>
            </a:pPr>
            <a:r>
              <a:rPr lang="en-US" sz="800" b="1" dirty="0">
                <a:hlinkClick r:id="rId5" action="ppaction://hlinksldjump"/>
              </a:rPr>
              <a:t>65.0/65.1 Partitioning</a:t>
            </a:r>
            <a:r>
              <a:rPr lang="en-US" sz="800" b="1" dirty="0"/>
              <a:t>, Connector Module Standards: </a:t>
            </a:r>
            <a:r>
              <a:rPr lang="en-US" sz="800" b="1" dirty="0">
                <a:hlinkClick r:id="rId6" action="ppaction://hlinksldjump"/>
              </a:rPr>
              <a:t>first</a:t>
            </a:r>
            <a:r>
              <a:rPr lang="en-US" sz="800" b="1" dirty="0"/>
              <a:t>, </a:t>
            </a:r>
            <a:r>
              <a:rPr lang="en-US" sz="800" b="1" dirty="0">
                <a:hlinkClick r:id="" action="ppaction://noaction"/>
              </a:rPr>
              <a:t>2</a:t>
            </a:r>
            <a:r>
              <a:rPr lang="en-US" sz="800" b="1" baseline="30000" dirty="0">
                <a:hlinkClick r:id="" action="ppaction://noaction"/>
              </a:rPr>
              <a:t>nd</a:t>
            </a:r>
            <a:endParaRPr lang="en-US" sz="800" b="1" baseline="30000" dirty="0"/>
          </a:p>
        </p:txBody>
      </p:sp>
    </p:spTree>
    <p:extLst>
      <p:ext uri="{BB962C8B-B14F-4D97-AF65-F5344CB8AC3E}">
        <p14:creationId xmlns:p14="http://schemas.microsoft.com/office/powerpoint/2010/main" val="209104040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Slot Profile Name Construction</a:t>
            </a:r>
          </a:p>
        </p:txBody>
      </p:sp>
      <p:sp>
        <p:nvSpPr>
          <p:cNvPr id="3" name="TextBox 1"/>
          <p:cNvSpPr txBox="1">
            <a:spLocks noChangeArrowheads="1"/>
          </p:cNvSpPr>
          <p:nvPr/>
        </p:nvSpPr>
        <p:spPr bwMode="auto">
          <a:xfrm>
            <a:off x="2831869" y="1813560"/>
            <a:ext cx="5989636" cy="523220"/>
          </a:xfrm>
          <a:prstGeom prst="rect">
            <a:avLst/>
          </a:prstGeom>
          <a:noFill/>
          <a:ln w="9525">
            <a:noFill/>
            <a:miter lim="800000"/>
            <a:headEnd/>
            <a:tailEnd/>
          </a:ln>
        </p:spPr>
        <p:txBody>
          <a:bodyPr wrap="square">
            <a:spAutoFit/>
          </a:bodyPr>
          <a:lstStyle/>
          <a:p>
            <a:r>
              <a:rPr lang="en-US" altLang="en-US" sz="2800" dirty="0">
                <a:solidFill>
                  <a:srgbClr val="FF0000"/>
                </a:solidFill>
              </a:rPr>
              <a:t>SLT</a:t>
            </a:r>
            <a:r>
              <a:rPr lang="en-US" altLang="en-US" sz="2800" dirty="0">
                <a:solidFill>
                  <a:srgbClr val="00B050"/>
                </a:solidFill>
              </a:rPr>
              <a:t>U </a:t>
            </a:r>
            <a:r>
              <a:rPr lang="en-US" altLang="en-US" sz="2800" dirty="0">
                <a:solidFill>
                  <a:srgbClr val="0099FF"/>
                </a:solidFill>
              </a:rPr>
              <a:t>y </a:t>
            </a:r>
            <a:r>
              <a:rPr lang="en-US" altLang="en-US" sz="2800" dirty="0"/>
              <a:t>– PAY- </a:t>
            </a:r>
            <a:r>
              <a:rPr lang="en-US" altLang="en-US" sz="2800" dirty="0">
                <a:solidFill>
                  <a:schemeClr val="accent6"/>
                </a:solidFill>
              </a:rPr>
              <a:t>n</a:t>
            </a:r>
            <a:r>
              <a:rPr lang="en-US" altLang="en-US" sz="2800" dirty="0">
                <a:solidFill>
                  <a:schemeClr val="accent5">
                    <a:lumMod val="75000"/>
                  </a:schemeClr>
                </a:solidFill>
              </a:rPr>
              <a:t>X</a:t>
            </a:r>
            <a:r>
              <a:rPr lang="en-US" altLang="en-US" sz="2800" dirty="0">
                <a:solidFill>
                  <a:schemeClr val="accent6"/>
                </a:solidFill>
              </a:rPr>
              <a:t>n</a:t>
            </a:r>
            <a:r>
              <a:rPr lang="en-US" altLang="en-US" sz="2800" dirty="0">
                <a:solidFill>
                  <a:schemeClr val="accent5">
                    <a:lumMod val="75000"/>
                  </a:schemeClr>
                </a:solidFill>
              </a:rPr>
              <a:t>X</a:t>
            </a:r>
            <a:r>
              <a:rPr lang="en-US" altLang="en-US" sz="2800" dirty="0">
                <a:solidFill>
                  <a:schemeClr val="accent6"/>
                </a:solidFill>
              </a:rPr>
              <a:t>n</a:t>
            </a:r>
            <a:r>
              <a:rPr lang="en-US" altLang="en-US" sz="2800" dirty="0">
                <a:solidFill>
                  <a:schemeClr val="accent5">
                    <a:lumMod val="75000"/>
                  </a:schemeClr>
                </a:solidFill>
              </a:rPr>
              <a:t>X</a:t>
            </a:r>
            <a:r>
              <a:rPr lang="en-US" altLang="en-US" sz="2800" dirty="0">
                <a:solidFill>
                  <a:schemeClr val="tx1"/>
                </a:solidFill>
              </a:rPr>
              <a:t>-1X.x.x-</a:t>
            </a:r>
            <a:r>
              <a:rPr lang="en-US" altLang="en-US" sz="2800" dirty="0">
                <a:solidFill>
                  <a:srgbClr val="FF0000"/>
                </a:solidFill>
              </a:rPr>
              <a:t>n</a:t>
            </a:r>
          </a:p>
        </p:txBody>
      </p:sp>
      <p:sp>
        <p:nvSpPr>
          <p:cNvPr id="4" name="TextBox 14"/>
          <p:cNvSpPr txBox="1">
            <a:spLocks noChangeArrowheads="1"/>
          </p:cNvSpPr>
          <p:nvPr/>
        </p:nvSpPr>
        <p:spPr bwMode="auto">
          <a:xfrm>
            <a:off x="5041669" y="2924735"/>
            <a:ext cx="1447800" cy="830997"/>
          </a:xfrm>
          <a:prstGeom prst="rect">
            <a:avLst/>
          </a:prstGeom>
          <a:noFill/>
          <a:ln w="9525">
            <a:noFill/>
            <a:miter lim="800000"/>
            <a:headEnd/>
            <a:tailEnd/>
          </a:ln>
        </p:spPr>
        <p:txBody>
          <a:bodyPr wrap="square">
            <a:spAutoFit/>
          </a:bodyPr>
          <a:lstStyle/>
          <a:p>
            <a:r>
              <a:rPr lang="en-US" altLang="en-US" sz="1600" b="1" dirty="0">
                <a:solidFill>
                  <a:srgbClr val="FF9933"/>
                </a:solidFill>
              </a:rPr>
              <a:t>n = # pipes </a:t>
            </a:r>
          </a:p>
          <a:p>
            <a:r>
              <a:rPr lang="en-US" altLang="en-US" sz="1600" b="1" dirty="0">
                <a:solidFill>
                  <a:srgbClr val="FF9933"/>
                </a:solidFill>
              </a:rPr>
              <a:t>or connector patterns</a:t>
            </a:r>
          </a:p>
        </p:txBody>
      </p:sp>
      <p:sp>
        <p:nvSpPr>
          <p:cNvPr id="5" name="TextBox 15"/>
          <p:cNvSpPr txBox="1">
            <a:spLocks noChangeArrowheads="1"/>
          </p:cNvSpPr>
          <p:nvPr/>
        </p:nvSpPr>
        <p:spPr bwMode="auto">
          <a:xfrm>
            <a:off x="2115905" y="2575560"/>
            <a:ext cx="1219200" cy="553998"/>
          </a:xfrm>
          <a:prstGeom prst="rect">
            <a:avLst/>
          </a:prstGeom>
          <a:noFill/>
          <a:ln w="9525">
            <a:noFill/>
            <a:miter lim="800000"/>
            <a:headEnd/>
            <a:tailEnd/>
          </a:ln>
        </p:spPr>
        <p:txBody>
          <a:bodyPr wrap="square">
            <a:spAutoFit/>
          </a:bodyPr>
          <a:lstStyle/>
          <a:p>
            <a:r>
              <a:rPr lang="en-US" altLang="en-US" sz="1500" b="1" dirty="0">
                <a:solidFill>
                  <a:srgbClr val="00B050"/>
                </a:solidFill>
              </a:rPr>
              <a:t>Board Size</a:t>
            </a:r>
          </a:p>
          <a:p>
            <a:r>
              <a:rPr lang="en-US" altLang="en-US" sz="1400" b="0" dirty="0">
                <a:solidFill>
                  <a:srgbClr val="00B050"/>
                </a:solidFill>
              </a:rPr>
              <a:t>U = 3 or 6</a:t>
            </a:r>
          </a:p>
        </p:txBody>
      </p:sp>
      <p:cxnSp>
        <p:nvCxnSpPr>
          <p:cNvPr id="6" name="Elbow Connector 3"/>
          <p:cNvCxnSpPr>
            <a:cxnSpLocks noChangeShapeType="1"/>
          </p:cNvCxnSpPr>
          <p:nvPr/>
        </p:nvCxnSpPr>
        <p:spPr bwMode="auto">
          <a:xfrm>
            <a:off x="4493980" y="2346960"/>
            <a:ext cx="623889" cy="0"/>
          </a:xfrm>
          <a:prstGeom prst="straightConnector1">
            <a:avLst/>
          </a:prstGeom>
          <a:noFill/>
          <a:ln w="28575" algn="ctr">
            <a:solidFill>
              <a:srgbClr val="003399"/>
            </a:solidFill>
            <a:miter lim="800000"/>
            <a:headEnd/>
            <a:tailEnd/>
          </a:ln>
        </p:spPr>
      </p:cxnSp>
      <p:cxnSp>
        <p:nvCxnSpPr>
          <p:cNvPr id="7" name="Elbow Connector 3"/>
          <p:cNvCxnSpPr>
            <a:cxnSpLocks noChangeShapeType="1"/>
          </p:cNvCxnSpPr>
          <p:nvPr/>
        </p:nvCxnSpPr>
        <p:spPr bwMode="auto">
          <a:xfrm>
            <a:off x="3860568" y="2337435"/>
            <a:ext cx="160337" cy="0"/>
          </a:xfrm>
          <a:prstGeom prst="straightConnector1">
            <a:avLst/>
          </a:prstGeom>
          <a:noFill/>
          <a:ln w="28575" cap="sq" algn="ctr">
            <a:solidFill>
              <a:srgbClr val="0099FF"/>
            </a:solidFill>
            <a:miter lim="800000"/>
            <a:headEnd/>
            <a:tailEnd/>
          </a:ln>
        </p:spPr>
      </p:cxnSp>
      <p:cxnSp>
        <p:nvCxnSpPr>
          <p:cNvPr id="8" name="Elbow Connector 3"/>
          <p:cNvCxnSpPr>
            <a:cxnSpLocks noChangeShapeType="1"/>
          </p:cNvCxnSpPr>
          <p:nvPr/>
        </p:nvCxnSpPr>
        <p:spPr bwMode="auto">
          <a:xfrm>
            <a:off x="4020905" y="2346960"/>
            <a:ext cx="0" cy="1066800"/>
          </a:xfrm>
          <a:prstGeom prst="straightConnector1">
            <a:avLst/>
          </a:prstGeom>
          <a:noFill/>
          <a:ln w="28575" cap="sq" algn="ctr">
            <a:solidFill>
              <a:srgbClr val="0099FF"/>
            </a:solidFill>
            <a:miter lim="800000"/>
            <a:headEnd type="none" w="med" len="med"/>
            <a:tailEnd type="none" w="med" len="med"/>
          </a:ln>
        </p:spPr>
      </p:cxnSp>
      <p:sp>
        <p:nvSpPr>
          <p:cNvPr id="9" name="TextBox 8"/>
          <p:cNvSpPr txBox="1">
            <a:spLocks noChangeArrowheads="1"/>
          </p:cNvSpPr>
          <p:nvPr/>
        </p:nvSpPr>
        <p:spPr bwMode="auto">
          <a:xfrm>
            <a:off x="4964631" y="4036181"/>
            <a:ext cx="2362200" cy="2462213"/>
          </a:xfrm>
          <a:prstGeom prst="rect">
            <a:avLst/>
          </a:prstGeom>
          <a:noFill/>
          <a:ln w="9525">
            <a:noFill/>
            <a:miter lim="800000"/>
            <a:headEnd/>
            <a:tailEnd/>
          </a:ln>
        </p:spPr>
        <p:txBody>
          <a:bodyPr wrap="square">
            <a:spAutoFit/>
          </a:bodyPr>
          <a:lstStyle/>
          <a:p>
            <a:pPr marL="173038" indent="-173038"/>
            <a:r>
              <a:rPr lang="en-US" altLang="en-US" sz="1400" b="1" dirty="0">
                <a:solidFill>
                  <a:schemeClr val="accent5">
                    <a:lumMod val="75000"/>
                  </a:schemeClr>
                </a:solidFill>
              </a:rPr>
              <a:t>   Pipes (number of diff. pairs or discrete fibers)</a:t>
            </a:r>
          </a:p>
          <a:p>
            <a:pPr marL="173038" indent="-173038">
              <a:buFont typeface="Arial" pitchFamily="34" charset="0"/>
              <a:buChar char="•"/>
            </a:pPr>
            <a:r>
              <a:rPr lang="en-US" altLang="en-US" sz="1400" dirty="0">
                <a:solidFill>
                  <a:schemeClr val="accent5">
                    <a:lumMod val="75000"/>
                  </a:schemeClr>
                </a:solidFill>
              </a:rPr>
              <a:t>S= Single Pipe (1)</a:t>
            </a:r>
          </a:p>
          <a:p>
            <a:pPr marL="173038" indent="-173038">
              <a:buFont typeface="Arial" pitchFamily="34" charset="0"/>
              <a:buChar char="•"/>
            </a:pPr>
            <a:r>
              <a:rPr lang="en-US" altLang="en-US" sz="1400" b="0" dirty="0">
                <a:solidFill>
                  <a:schemeClr val="tx1"/>
                </a:solidFill>
              </a:rPr>
              <a:t>U= Ultra-thin (2)</a:t>
            </a:r>
          </a:p>
          <a:p>
            <a:pPr marL="173038" indent="-173038">
              <a:buFont typeface="Arial" pitchFamily="34" charset="0"/>
              <a:buChar char="•"/>
            </a:pPr>
            <a:r>
              <a:rPr lang="en-US" altLang="en-US" sz="1400" b="0" dirty="0">
                <a:solidFill>
                  <a:schemeClr val="tx1"/>
                </a:solidFill>
              </a:rPr>
              <a:t>T= Thin (4)</a:t>
            </a:r>
          </a:p>
          <a:p>
            <a:pPr marL="173038" indent="-173038">
              <a:buFont typeface="Arial" pitchFamily="34" charset="0"/>
              <a:buChar char="•"/>
            </a:pPr>
            <a:r>
              <a:rPr lang="en-US" altLang="en-US" sz="1400" b="0" dirty="0">
                <a:solidFill>
                  <a:schemeClr val="tx1"/>
                </a:solidFill>
              </a:rPr>
              <a:t>F= Fat (8)</a:t>
            </a:r>
          </a:p>
          <a:p>
            <a:pPr marL="173038" indent="-173038">
              <a:buFont typeface="Arial" pitchFamily="34" charset="0"/>
              <a:buChar char="•"/>
            </a:pPr>
            <a:r>
              <a:rPr lang="en-US" altLang="en-US" sz="1400" dirty="0">
                <a:solidFill>
                  <a:schemeClr val="accent5">
                    <a:lumMod val="75000"/>
                  </a:schemeClr>
                </a:solidFill>
              </a:rPr>
              <a:t>M= Ten (10)</a:t>
            </a:r>
          </a:p>
          <a:p>
            <a:pPr marL="173038" indent="-173038">
              <a:buFont typeface="Arial" pitchFamily="34" charset="0"/>
              <a:buChar char="•"/>
            </a:pPr>
            <a:r>
              <a:rPr lang="en-US" altLang="en-US" sz="1400" dirty="0">
                <a:solidFill>
                  <a:schemeClr val="accent5">
                    <a:lumMod val="75000"/>
                  </a:schemeClr>
                </a:solidFill>
              </a:rPr>
              <a:t>W=Twelve (12)</a:t>
            </a:r>
          </a:p>
          <a:p>
            <a:pPr marL="173038" indent="-173038">
              <a:buFont typeface="Arial" pitchFamily="34" charset="0"/>
              <a:buChar char="•"/>
            </a:pPr>
            <a:r>
              <a:rPr lang="en-US" altLang="en-US" sz="1400" b="0" dirty="0">
                <a:solidFill>
                  <a:schemeClr val="tx1"/>
                </a:solidFill>
              </a:rPr>
              <a:t>D= Double (16)</a:t>
            </a:r>
          </a:p>
          <a:p>
            <a:pPr marL="173038" indent="-173038">
              <a:buFont typeface="Arial" pitchFamily="34" charset="0"/>
              <a:buChar char="•"/>
            </a:pPr>
            <a:r>
              <a:rPr lang="en-US" altLang="en-US" sz="1400" b="0" dirty="0">
                <a:solidFill>
                  <a:schemeClr val="tx1"/>
                </a:solidFill>
              </a:rPr>
              <a:t>Q= Quad (32)</a:t>
            </a:r>
          </a:p>
          <a:p>
            <a:pPr marL="173038" indent="-173038">
              <a:buFont typeface="Arial" pitchFamily="34" charset="0"/>
              <a:buChar char="•"/>
            </a:pPr>
            <a:r>
              <a:rPr lang="en-US" altLang="en-US" sz="1400" b="0" dirty="0">
                <a:solidFill>
                  <a:schemeClr val="tx1"/>
                </a:solidFill>
              </a:rPr>
              <a:t>O= Octal (64)</a:t>
            </a:r>
          </a:p>
        </p:txBody>
      </p:sp>
      <p:sp>
        <p:nvSpPr>
          <p:cNvPr id="10" name="TextBox 9"/>
          <p:cNvSpPr txBox="1">
            <a:spLocks noChangeArrowheads="1"/>
          </p:cNvSpPr>
          <p:nvPr/>
        </p:nvSpPr>
        <p:spPr bwMode="auto">
          <a:xfrm>
            <a:off x="7403869" y="4030704"/>
            <a:ext cx="2743200" cy="2369880"/>
          </a:xfrm>
          <a:prstGeom prst="rect">
            <a:avLst/>
          </a:prstGeom>
          <a:noFill/>
          <a:ln w="9525">
            <a:noFill/>
            <a:miter lim="800000"/>
            <a:headEnd/>
            <a:tailEnd/>
          </a:ln>
        </p:spPr>
        <p:txBody>
          <a:bodyPr wrap="square">
            <a:spAutoFit/>
          </a:bodyPr>
          <a:lstStyle/>
          <a:p>
            <a:r>
              <a:rPr lang="en-US" altLang="en-US" sz="1400" b="1" dirty="0">
                <a:solidFill>
                  <a:schemeClr val="accent5">
                    <a:lumMod val="75000"/>
                  </a:schemeClr>
                </a:solidFill>
              </a:rPr>
              <a:t>Connector aperture name (Connector Module size)</a:t>
            </a:r>
          </a:p>
          <a:p>
            <a:pPr marL="111125" indent="-111125">
              <a:buFont typeface="Arial" pitchFamily="34" charset="0"/>
              <a:buChar char="•"/>
            </a:pPr>
            <a:r>
              <a:rPr lang="en-US" altLang="en-US" sz="1500" b="0" dirty="0">
                <a:solidFill>
                  <a:schemeClr val="accent5">
                    <a:lumMod val="75000"/>
                  </a:schemeClr>
                </a:solidFill>
              </a:rPr>
              <a:t>A= 66.1  (full)</a:t>
            </a:r>
          </a:p>
          <a:p>
            <a:pPr marL="111125" indent="-111125">
              <a:buFont typeface="Arial" pitchFamily="34" charset="0"/>
              <a:buChar char="•"/>
            </a:pPr>
            <a:r>
              <a:rPr lang="en-US" altLang="en-US" sz="1500" b="0" dirty="0">
                <a:solidFill>
                  <a:schemeClr val="accent5">
                    <a:lumMod val="75000"/>
                  </a:schemeClr>
                </a:solidFill>
              </a:rPr>
              <a:t>B= 66.2  (full)</a:t>
            </a:r>
          </a:p>
          <a:p>
            <a:pPr marL="111125" indent="-111125">
              <a:buFont typeface="Arial" pitchFamily="34" charset="0"/>
              <a:buChar char="•"/>
            </a:pPr>
            <a:r>
              <a:rPr lang="en-US" altLang="en-US" sz="1500" b="0" dirty="0">
                <a:solidFill>
                  <a:schemeClr val="accent5">
                    <a:lumMod val="75000"/>
                  </a:schemeClr>
                </a:solidFill>
              </a:rPr>
              <a:t>C= 66.3  (full)</a:t>
            </a:r>
          </a:p>
          <a:p>
            <a:pPr marL="111125" indent="-111125">
              <a:buFont typeface="Arial" pitchFamily="34" charset="0"/>
              <a:buChar char="•"/>
            </a:pPr>
            <a:r>
              <a:rPr lang="en-US" altLang="en-US" sz="1500" b="0" dirty="0">
                <a:solidFill>
                  <a:schemeClr val="accent5">
                    <a:lumMod val="75000"/>
                  </a:schemeClr>
                </a:solidFill>
              </a:rPr>
              <a:t>E= 66.4/ 67.1/ 67.3A  (half)</a:t>
            </a:r>
          </a:p>
          <a:p>
            <a:pPr marL="111125" indent="-111125">
              <a:buFont typeface="Arial" pitchFamily="34" charset="0"/>
              <a:buChar char="•"/>
            </a:pPr>
            <a:r>
              <a:rPr lang="en-US" altLang="en-US" sz="1500" b="0" dirty="0">
                <a:solidFill>
                  <a:schemeClr val="accent5">
                    <a:lumMod val="75000"/>
                  </a:schemeClr>
                </a:solidFill>
              </a:rPr>
              <a:t>G= 67.2/ 67.3B  (full)</a:t>
            </a:r>
          </a:p>
          <a:p>
            <a:pPr marL="111125" indent="-111125">
              <a:buFont typeface="Arial" pitchFamily="34" charset="0"/>
              <a:buChar char="•"/>
            </a:pPr>
            <a:r>
              <a:rPr lang="en-US" altLang="en-US" sz="1500" b="0" dirty="0">
                <a:solidFill>
                  <a:schemeClr val="accent5">
                    <a:lumMod val="75000"/>
                  </a:schemeClr>
                </a:solidFill>
              </a:rPr>
              <a:t>H= 67.3C  (full new)</a:t>
            </a:r>
          </a:p>
          <a:p>
            <a:pPr marL="111125" indent="-111125">
              <a:buFont typeface="Arial" pitchFamily="34" charset="0"/>
              <a:buChar char="•"/>
            </a:pPr>
            <a:r>
              <a:rPr lang="en-US" altLang="en-US" sz="1500" b="0" dirty="0">
                <a:solidFill>
                  <a:schemeClr val="accent5">
                    <a:lumMod val="75000"/>
                  </a:schemeClr>
                </a:solidFill>
              </a:rPr>
              <a:t>J= 67.3D  (half new)</a:t>
            </a:r>
          </a:p>
          <a:p>
            <a:pPr marL="111125" indent="-111125">
              <a:buFont typeface="Arial" pitchFamily="34" charset="0"/>
              <a:buChar char="•"/>
            </a:pPr>
            <a:r>
              <a:rPr lang="en-US" altLang="en-US" sz="1500" b="0" dirty="0">
                <a:solidFill>
                  <a:schemeClr val="accent5">
                    <a:lumMod val="75000"/>
                  </a:schemeClr>
                </a:solidFill>
              </a:rPr>
              <a:t>K= 67.3E (full+half new)</a:t>
            </a:r>
          </a:p>
        </p:txBody>
      </p:sp>
      <p:sp>
        <p:nvSpPr>
          <p:cNvPr id="11" name="TextBox 16"/>
          <p:cNvSpPr txBox="1">
            <a:spLocks noChangeArrowheads="1"/>
          </p:cNvSpPr>
          <p:nvPr/>
        </p:nvSpPr>
        <p:spPr bwMode="auto">
          <a:xfrm>
            <a:off x="1841269" y="3280231"/>
            <a:ext cx="2484436" cy="1200329"/>
          </a:xfrm>
          <a:prstGeom prst="rect">
            <a:avLst/>
          </a:prstGeom>
          <a:noFill/>
          <a:ln w="9525">
            <a:noFill/>
            <a:miter lim="800000"/>
            <a:headEnd/>
            <a:tailEnd/>
          </a:ln>
        </p:spPr>
        <p:txBody>
          <a:bodyPr wrap="square">
            <a:spAutoFit/>
          </a:bodyPr>
          <a:lstStyle/>
          <a:p>
            <a:r>
              <a:rPr lang="en-US" altLang="en-US" sz="1600" b="1" dirty="0">
                <a:solidFill>
                  <a:srgbClr val="0099FF"/>
                </a:solidFill>
              </a:rPr>
              <a:t>y = Clock variations</a:t>
            </a:r>
          </a:p>
          <a:p>
            <a:pPr marL="111125" indent="-111125">
              <a:buFont typeface="Arial" pitchFamily="34" charset="0"/>
              <a:buChar char="•"/>
            </a:pPr>
            <a:r>
              <a:rPr lang="en-US" altLang="en-US" sz="1400" dirty="0">
                <a:solidFill>
                  <a:schemeClr val="accent5">
                    <a:lumMod val="75000"/>
                  </a:schemeClr>
                </a:solidFill>
              </a:rPr>
              <a:t>p = parallel termination</a:t>
            </a:r>
          </a:p>
          <a:p>
            <a:pPr marL="111125" indent="-111125">
              <a:buFont typeface="Arial" pitchFamily="34" charset="0"/>
              <a:buChar char="•"/>
            </a:pPr>
            <a:r>
              <a:rPr lang="en-US" altLang="en-US" sz="1400" dirty="0">
                <a:solidFill>
                  <a:schemeClr val="accent5">
                    <a:lumMod val="75000"/>
                  </a:schemeClr>
                </a:solidFill>
              </a:rPr>
              <a:t>s = series termination</a:t>
            </a:r>
          </a:p>
          <a:p>
            <a:pPr marL="111125" indent="-111125">
              <a:buFont typeface="Arial" pitchFamily="34" charset="0"/>
              <a:buChar char="•"/>
            </a:pPr>
            <a:r>
              <a:rPr lang="en-US" altLang="en-US" sz="1400" dirty="0">
                <a:solidFill>
                  <a:schemeClr val="accent5">
                    <a:lumMod val="75000"/>
                  </a:schemeClr>
                </a:solidFill>
              </a:rPr>
              <a:t>x = radial - not defined</a:t>
            </a:r>
          </a:p>
          <a:p>
            <a:pPr marL="111125" indent="-111125">
              <a:buFont typeface="Arial" pitchFamily="34" charset="0"/>
              <a:buChar char="•"/>
            </a:pPr>
            <a:r>
              <a:rPr lang="en-US" altLang="en-US" sz="1400" dirty="0">
                <a:solidFill>
                  <a:schemeClr val="accent5">
                    <a:lumMod val="75000"/>
                  </a:schemeClr>
                </a:solidFill>
              </a:rPr>
              <a:t>Omitted field = bussed</a:t>
            </a:r>
          </a:p>
        </p:txBody>
      </p:sp>
      <p:sp>
        <p:nvSpPr>
          <p:cNvPr id="12" name="TextBox 16"/>
          <p:cNvSpPr txBox="1">
            <a:spLocks noChangeArrowheads="1"/>
          </p:cNvSpPr>
          <p:nvPr/>
        </p:nvSpPr>
        <p:spPr bwMode="auto">
          <a:xfrm>
            <a:off x="1831455" y="4480560"/>
            <a:ext cx="1828800" cy="1646605"/>
          </a:xfrm>
          <a:prstGeom prst="rect">
            <a:avLst/>
          </a:prstGeom>
          <a:noFill/>
          <a:ln w="9525">
            <a:noFill/>
            <a:miter lim="800000"/>
            <a:headEnd/>
            <a:tailEnd/>
          </a:ln>
        </p:spPr>
        <p:txBody>
          <a:bodyPr wrap="square">
            <a:spAutoFit/>
          </a:bodyPr>
          <a:lstStyle/>
          <a:p>
            <a:r>
              <a:rPr lang="en-US" altLang="en-US" sz="1600" b="1" dirty="0">
                <a:solidFill>
                  <a:srgbClr val="003399"/>
                </a:solidFill>
              </a:rPr>
              <a:t>Slot type</a:t>
            </a:r>
          </a:p>
          <a:p>
            <a:pPr marL="57150" indent="-57150">
              <a:buFont typeface="Arial" pitchFamily="34" charset="0"/>
              <a:buChar char="•"/>
            </a:pPr>
            <a:r>
              <a:rPr lang="en-US" altLang="en-US" sz="1400" dirty="0">
                <a:solidFill>
                  <a:srgbClr val="003399"/>
                </a:solidFill>
              </a:rPr>
              <a:t> </a:t>
            </a:r>
            <a:r>
              <a:rPr lang="en-US" altLang="en-US" sz="1400" b="0" dirty="0">
                <a:solidFill>
                  <a:schemeClr val="tx1"/>
                </a:solidFill>
              </a:rPr>
              <a:t>PAY  = payload</a:t>
            </a:r>
          </a:p>
          <a:p>
            <a:pPr marL="57150" indent="-57150">
              <a:buFont typeface="Arial" pitchFamily="34" charset="0"/>
              <a:buChar char="•"/>
            </a:pPr>
            <a:r>
              <a:rPr lang="en-US" altLang="en-US" sz="1400" b="0" dirty="0">
                <a:solidFill>
                  <a:schemeClr val="tx1"/>
                </a:solidFill>
              </a:rPr>
              <a:t> STO  = storage</a:t>
            </a:r>
          </a:p>
          <a:p>
            <a:pPr marL="57150" indent="-57150">
              <a:buFont typeface="Arial" pitchFamily="34" charset="0"/>
              <a:buChar char="•"/>
            </a:pPr>
            <a:r>
              <a:rPr lang="en-US" altLang="en-US" sz="1400" b="0" dirty="0">
                <a:solidFill>
                  <a:schemeClr val="tx1"/>
                </a:solidFill>
              </a:rPr>
              <a:t> PER  = peripheral</a:t>
            </a:r>
          </a:p>
          <a:p>
            <a:pPr marL="57150" indent="-57150">
              <a:buFont typeface="Arial" pitchFamily="34" charset="0"/>
              <a:buChar char="•"/>
            </a:pPr>
            <a:r>
              <a:rPr lang="en-US" altLang="en-US" sz="1400" b="0" dirty="0">
                <a:solidFill>
                  <a:schemeClr val="tx1"/>
                </a:solidFill>
              </a:rPr>
              <a:t> SWH = switch</a:t>
            </a:r>
          </a:p>
          <a:p>
            <a:pPr marL="57150" indent="-57150">
              <a:buFont typeface="Arial" pitchFamily="34" charset="0"/>
              <a:buChar char="•"/>
            </a:pPr>
            <a:r>
              <a:rPr lang="en-US" altLang="en-US" sz="1400" b="0" dirty="0">
                <a:solidFill>
                  <a:srgbClr val="003399"/>
                </a:solidFill>
              </a:rPr>
              <a:t> </a:t>
            </a:r>
            <a:r>
              <a:rPr lang="en-US" altLang="en-US" sz="1400" dirty="0">
                <a:solidFill>
                  <a:srgbClr val="003399"/>
                </a:solidFill>
              </a:rPr>
              <a:t>TIM   = timing</a:t>
            </a:r>
          </a:p>
          <a:p>
            <a:pPr marL="57150" indent="-57150">
              <a:buFont typeface="Arial" pitchFamily="34" charset="0"/>
              <a:buChar char="•"/>
            </a:pPr>
            <a:endParaRPr lang="en-US" altLang="en-US" sz="1500" dirty="0">
              <a:solidFill>
                <a:srgbClr val="003399"/>
              </a:solidFill>
            </a:endParaRPr>
          </a:p>
        </p:txBody>
      </p:sp>
      <p:cxnSp>
        <p:nvCxnSpPr>
          <p:cNvPr id="13" name="Elbow Connector 3"/>
          <p:cNvCxnSpPr>
            <a:cxnSpLocks noChangeShapeType="1"/>
          </p:cNvCxnSpPr>
          <p:nvPr/>
        </p:nvCxnSpPr>
        <p:spPr bwMode="auto">
          <a:xfrm flipV="1">
            <a:off x="3487505" y="2346960"/>
            <a:ext cx="304800" cy="3"/>
          </a:xfrm>
          <a:prstGeom prst="straightConnector1">
            <a:avLst/>
          </a:prstGeom>
          <a:noFill/>
          <a:ln w="28575" cap="sq" algn="ctr">
            <a:solidFill>
              <a:srgbClr val="00B050"/>
            </a:solidFill>
            <a:miter lim="800000"/>
            <a:headEnd/>
            <a:tailEnd/>
          </a:ln>
        </p:spPr>
      </p:cxnSp>
      <p:cxnSp>
        <p:nvCxnSpPr>
          <p:cNvPr id="14" name="Elbow Connector 3"/>
          <p:cNvCxnSpPr>
            <a:cxnSpLocks noChangeShapeType="1"/>
          </p:cNvCxnSpPr>
          <p:nvPr/>
        </p:nvCxnSpPr>
        <p:spPr bwMode="auto">
          <a:xfrm>
            <a:off x="6337069" y="2346960"/>
            <a:ext cx="304800" cy="0"/>
          </a:xfrm>
          <a:prstGeom prst="straightConnector1">
            <a:avLst/>
          </a:prstGeom>
          <a:noFill/>
          <a:ln w="28575" algn="ctr">
            <a:solidFill>
              <a:schemeClr val="accent5">
                <a:lumMod val="75000"/>
              </a:schemeClr>
            </a:solidFill>
            <a:miter lim="800000"/>
            <a:headEnd/>
            <a:tailEnd/>
          </a:ln>
        </p:spPr>
      </p:cxnSp>
      <p:sp>
        <p:nvSpPr>
          <p:cNvPr id="15" name="TextBox 14"/>
          <p:cNvSpPr txBox="1">
            <a:spLocks noChangeArrowheads="1"/>
          </p:cNvSpPr>
          <p:nvPr/>
        </p:nvSpPr>
        <p:spPr bwMode="auto">
          <a:xfrm>
            <a:off x="4935305" y="3843166"/>
            <a:ext cx="3810000" cy="338554"/>
          </a:xfrm>
          <a:prstGeom prst="rect">
            <a:avLst/>
          </a:prstGeom>
          <a:noFill/>
          <a:ln w="9525">
            <a:noFill/>
            <a:miter lim="800000"/>
            <a:headEnd/>
            <a:tailEnd/>
          </a:ln>
        </p:spPr>
        <p:txBody>
          <a:bodyPr wrap="square">
            <a:spAutoFit/>
          </a:bodyPr>
          <a:lstStyle/>
          <a:p>
            <a:pPr algn="ctr"/>
            <a:r>
              <a:rPr lang="en-US" altLang="en-US" sz="1600" b="1" dirty="0">
                <a:solidFill>
                  <a:schemeClr val="accent5">
                    <a:lumMod val="75000"/>
                  </a:schemeClr>
                </a:solidFill>
              </a:rPr>
              <a:t>X = Type of Pipes or Aperture</a:t>
            </a:r>
          </a:p>
        </p:txBody>
      </p:sp>
      <p:cxnSp>
        <p:nvCxnSpPr>
          <p:cNvPr id="16" name="Elbow Connector 3"/>
          <p:cNvCxnSpPr>
            <a:cxnSpLocks noChangeShapeType="1"/>
          </p:cNvCxnSpPr>
          <p:nvPr/>
        </p:nvCxnSpPr>
        <p:spPr bwMode="auto">
          <a:xfrm flipV="1">
            <a:off x="6756169" y="2358073"/>
            <a:ext cx="876300" cy="1"/>
          </a:xfrm>
          <a:prstGeom prst="straightConnector1">
            <a:avLst/>
          </a:prstGeom>
          <a:noFill/>
          <a:ln w="28575" algn="ctr">
            <a:solidFill>
              <a:schemeClr val="tx1"/>
            </a:solidFill>
            <a:miter lim="800000"/>
            <a:headEnd/>
            <a:tailEnd/>
          </a:ln>
        </p:spPr>
      </p:cxnSp>
      <p:sp>
        <p:nvSpPr>
          <p:cNvPr id="17" name="TextBox 16"/>
          <p:cNvSpPr txBox="1">
            <a:spLocks noChangeArrowheads="1"/>
          </p:cNvSpPr>
          <p:nvPr/>
        </p:nvSpPr>
        <p:spPr bwMode="auto">
          <a:xfrm>
            <a:off x="6718069" y="2702897"/>
            <a:ext cx="1066800" cy="784830"/>
          </a:xfrm>
          <a:prstGeom prst="rect">
            <a:avLst/>
          </a:prstGeom>
          <a:noFill/>
          <a:ln w="9525">
            <a:noFill/>
            <a:miter lim="800000"/>
            <a:headEnd/>
            <a:tailEnd/>
          </a:ln>
        </p:spPr>
        <p:txBody>
          <a:bodyPr wrap="square">
            <a:spAutoFit/>
          </a:bodyPr>
          <a:lstStyle/>
          <a:p>
            <a:r>
              <a:rPr lang="en-US" altLang="en-US" sz="1500" b="1" dirty="0">
                <a:solidFill>
                  <a:schemeClr val="tx1"/>
                </a:solidFill>
              </a:rPr>
              <a:t>VITA 65 Sections 10 or 14</a:t>
            </a:r>
          </a:p>
        </p:txBody>
      </p:sp>
      <p:cxnSp>
        <p:nvCxnSpPr>
          <p:cNvPr id="18" name="Elbow Connector 3"/>
          <p:cNvCxnSpPr>
            <a:cxnSpLocks noChangeShapeType="1"/>
          </p:cNvCxnSpPr>
          <p:nvPr/>
        </p:nvCxnSpPr>
        <p:spPr bwMode="auto">
          <a:xfrm flipV="1">
            <a:off x="3639905" y="2346960"/>
            <a:ext cx="0" cy="381000"/>
          </a:xfrm>
          <a:prstGeom prst="straightConnector1">
            <a:avLst/>
          </a:prstGeom>
          <a:noFill/>
          <a:ln w="28575" cap="sq" algn="ctr">
            <a:solidFill>
              <a:srgbClr val="00B050"/>
            </a:solidFill>
            <a:miter lim="800000"/>
            <a:headEnd/>
            <a:tailEnd/>
          </a:ln>
        </p:spPr>
      </p:cxnSp>
      <p:cxnSp>
        <p:nvCxnSpPr>
          <p:cNvPr id="19" name="Elbow Connector 3"/>
          <p:cNvCxnSpPr>
            <a:cxnSpLocks noChangeShapeType="1"/>
          </p:cNvCxnSpPr>
          <p:nvPr/>
        </p:nvCxnSpPr>
        <p:spPr bwMode="auto">
          <a:xfrm>
            <a:off x="3258905" y="2727960"/>
            <a:ext cx="381000" cy="0"/>
          </a:xfrm>
          <a:prstGeom prst="straightConnector1">
            <a:avLst/>
          </a:prstGeom>
          <a:noFill/>
          <a:ln w="28575" cap="sq" algn="ctr">
            <a:solidFill>
              <a:srgbClr val="00B050"/>
            </a:solidFill>
            <a:miter lim="800000"/>
            <a:headEnd/>
            <a:tailEnd/>
          </a:ln>
        </p:spPr>
      </p:cxnSp>
      <p:cxnSp>
        <p:nvCxnSpPr>
          <p:cNvPr id="20" name="Elbow Connector 3"/>
          <p:cNvCxnSpPr>
            <a:cxnSpLocks noChangeShapeType="1"/>
          </p:cNvCxnSpPr>
          <p:nvPr/>
        </p:nvCxnSpPr>
        <p:spPr bwMode="auto">
          <a:xfrm>
            <a:off x="4813069" y="2346960"/>
            <a:ext cx="0" cy="2514600"/>
          </a:xfrm>
          <a:prstGeom prst="straightConnector1">
            <a:avLst/>
          </a:prstGeom>
          <a:noFill/>
          <a:ln w="28575" cap="sq" algn="ctr">
            <a:solidFill>
              <a:srgbClr val="003399"/>
            </a:solidFill>
            <a:miter lim="800000"/>
            <a:headEnd/>
            <a:tailEnd/>
          </a:ln>
        </p:spPr>
      </p:cxnSp>
      <p:cxnSp>
        <p:nvCxnSpPr>
          <p:cNvPr id="21" name="Elbow Connector 3"/>
          <p:cNvCxnSpPr>
            <a:cxnSpLocks noChangeShapeType="1"/>
          </p:cNvCxnSpPr>
          <p:nvPr/>
        </p:nvCxnSpPr>
        <p:spPr bwMode="auto">
          <a:xfrm>
            <a:off x="3258905" y="4861560"/>
            <a:ext cx="1554164" cy="0"/>
          </a:xfrm>
          <a:prstGeom prst="straightConnector1">
            <a:avLst/>
          </a:prstGeom>
          <a:noFill/>
          <a:ln w="28575" cap="sq" algn="ctr">
            <a:solidFill>
              <a:srgbClr val="003399"/>
            </a:solidFill>
            <a:miter lim="800000"/>
            <a:headEnd/>
            <a:tailEnd/>
          </a:ln>
        </p:spPr>
      </p:cxnSp>
      <p:cxnSp>
        <p:nvCxnSpPr>
          <p:cNvPr id="22" name="Elbow Connector 3"/>
          <p:cNvCxnSpPr>
            <a:cxnSpLocks noChangeShapeType="1"/>
          </p:cNvCxnSpPr>
          <p:nvPr/>
        </p:nvCxnSpPr>
        <p:spPr bwMode="auto">
          <a:xfrm>
            <a:off x="3868505" y="3413760"/>
            <a:ext cx="152400" cy="0"/>
          </a:xfrm>
          <a:prstGeom prst="straightConnector1">
            <a:avLst/>
          </a:prstGeom>
          <a:noFill/>
          <a:ln w="28575" cap="sq" algn="ctr">
            <a:solidFill>
              <a:srgbClr val="0099FF"/>
            </a:solidFill>
            <a:miter lim="800000"/>
            <a:headEnd/>
            <a:tailEnd/>
          </a:ln>
        </p:spPr>
      </p:cxnSp>
      <p:cxnSp>
        <p:nvCxnSpPr>
          <p:cNvPr id="23" name="Elbow Connector 3"/>
          <p:cNvCxnSpPr>
            <a:cxnSpLocks noChangeShapeType="1"/>
          </p:cNvCxnSpPr>
          <p:nvPr/>
        </p:nvCxnSpPr>
        <p:spPr bwMode="auto">
          <a:xfrm>
            <a:off x="5651269" y="2346960"/>
            <a:ext cx="304800" cy="0"/>
          </a:xfrm>
          <a:prstGeom prst="straightConnector1">
            <a:avLst/>
          </a:prstGeom>
          <a:noFill/>
          <a:ln w="28575" algn="ctr">
            <a:solidFill>
              <a:schemeClr val="accent6"/>
            </a:solidFill>
            <a:miter lim="800000"/>
            <a:headEnd/>
            <a:tailEnd/>
          </a:ln>
        </p:spPr>
      </p:cxnSp>
      <p:cxnSp>
        <p:nvCxnSpPr>
          <p:cNvPr id="24" name="Straight Connector 23"/>
          <p:cNvCxnSpPr/>
          <p:nvPr/>
        </p:nvCxnSpPr>
        <p:spPr>
          <a:xfrm>
            <a:off x="5803669" y="2337435"/>
            <a:ext cx="0" cy="54292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Elbow Connector 3"/>
          <p:cNvCxnSpPr>
            <a:cxnSpLocks noChangeShapeType="1"/>
          </p:cNvCxnSpPr>
          <p:nvPr/>
        </p:nvCxnSpPr>
        <p:spPr bwMode="auto">
          <a:xfrm>
            <a:off x="6489469" y="2346960"/>
            <a:ext cx="0" cy="1562710"/>
          </a:xfrm>
          <a:prstGeom prst="straightConnector1">
            <a:avLst/>
          </a:prstGeom>
          <a:noFill/>
          <a:ln w="28575" algn="ctr">
            <a:solidFill>
              <a:schemeClr val="accent5">
                <a:lumMod val="75000"/>
              </a:schemeClr>
            </a:solidFill>
            <a:miter lim="800000"/>
            <a:headEnd/>
            <a:tailEnd/>
          </a:ln>
        </p:spPr>
      </p:cxnSp>
      <p:cxnSp>
        <p:nvCxnSpPr>
          <p:cNvPr id="26" name="Elbow Connector 3"/>
          <p:cNvCxnSpPr>
            <a:cxnSpLocks noChangeShapeType="1"/>
          </p:cNvCxnSpPr>
          <p:nvPr/>
        </p:nvCxnSpPr>
        <p:spPr bwMode="auto">
          <a:xfrm flipV="1">
            <a:off x="7251469" y="2346960"/>
            <a:ext cx="0" cy="381000"/>
          </a:xfrm>
          <a:prstGeom prst="straightConnector1">
            <a:avLst/>
          </a:prstGeom>
          <a:noFill/>
          <a:ln w="28575" algn="ctr">
            <a:solidFill>
              <a:schemeClr val="tx1"/>
            </a:solidFill>
            <a:miter lim="800000"/>
            <a:headEnd/>
            <a:tailEnd/>
          </a:ln>
        </p:spPr>
      </p:cxnSp>
      <p:cxnSp>
        <p:nvCxnSpPr>
          <p:cNvPr id="27" name="Straight Connector 26"/>
          <p:cNvCxnSpPr/>
          <p:nvPr/>
        </p:nvCxnSpPr>
        <p:spPr>
          <a:xfrm>
            <a:off x="7937269" y="2358072"/>
            <a:ext cx="11430" cy="689928"/>
          </a:xfrm>
          <a:prstGeom prst="line">
            <a:avLst/>
          </a:prstGeom>
          <a:ln w="28575" cap="sq">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Elbow Connector 3"/>
          <p:cNvCxnSpPr>
            <a:cxnSpLocks noChangeShapeType="1"/>
          </p:cNvCxnSpPr>
          <p:nvPr/>
        </p:nvCxnSpPr>
        <p:spPr bwMode="auto">
          <a:xfrm>
            <a:off x="7808681" y="2346961"/>
            <a:ext cx="280988" cy="0"/>
          </a:xfrm>
          <a:prstGeom prst="straightConnector1">
            <a:avLst/>
          </a:prstGeom>
          <a:noFill/>
          <a:ln w="28575" algn="ctr">
            <a:solidFill>
              <a:srgbClr val="FF0000"/>
            </a:solidFill>
            <a:miter lim="800000"/>
            <a:headEnd/>
            <a:tailEnd/>
          </a:ln>
        </p:spPr>
      </p:cxnSp>
      <p:cxnSp>
        <p:nvCxnSpPr>
          <p:cNvPr id="29" name="Straight Connector 28"/>
          <p:cNvCxnSpPr>
            <a:stCxn id="30" idx="1"/>
          </p:cNvCxnSpPr>
          <p:nvPr/>
        </p:nvCxnSpPr>
        <p:spPr>
          <a:xfrm flipH="1">
            <a:off x="7949175" y="3048640"/>
            <a:ext cx="140494" cy="0"/>
          </a:xfrm>
          <a:prstGeom prst="line">
            <a:avLst/>
          </a:prstGeom>
          <a:ln w="28575" cap="sq">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8"/>
          <p:cNvSpPr txBox="1">
            <a:spLocks noChangeArrowheads="1"/>
          </p:cNvSpPr>
          <p:nvPr/>
        </p:nvSpPr>
        <p:spPr bwMode="auto">
          <a:xfrm>
            <a:off x="8089669" y="2194560"/>
            <a:ext cx="2636855" cy="1708160"/>
          </a:xfrm>
          <a:prstGeom prst="rect">
            <a:avLst/>
          </a:prstGeom>
          <a:noFill/>
          <a:ln w="9525">
            <a:noFill/>
            <a:miter lim="800000"/>
            <a:headEnd/>
            <a:tailEnd/>
          </a:ln>
        </p:spPr>
        <p:txBody>
          <a:bodyPr wrap="square">
            <a:spAutoFit/>
          </a:bodyPr>
          <a:lstStyle/>
          <a:p>
            <a:pPr>
              <a:lnSpc>
                <a:spcPts val="2100"/>
              </a:lnSpc>
            </a:pPr>
            <a:r>
              <a:rPr lang="en-US" altLang="en-US" sz="1500" b="1" dirty="0">
                <a:solidFill>
                  <a:srgbClr val="C00000"/>
                </a:solidFill>
              </a:rPr>
              <a:t>n = a line in the Slot Profile spreadsheet identifying specific connector aperture  pattern (if any) and RF or optical module population (if any)</a:t>
            </a:r>
          </a:p>
        </p:txBody>
      </p:sp>
      <p:sp>
        <p:nvSpPr>
          <p:cNvPr id="31" name="TextBox 45"/>
          <p:cNvSpPr txBox="1">
            <a:spLocks noChangeArrowheads="1"/>
          </p:cNvSpPr>
          <p:nvPr/>
        </p:nvSpPr>
        <p:spPr bwMode="auto">
          <a:xfrm>
            <a:off x="19208" y="6023431"/>
            <a:ext cx="5734050" cy="307777"/>
          </a:xfrm>
          <a:prstGeom prst="rect">
            <a:avLst/>
          </a:prstGeom>
          <a:noFill/>
          <a:ln w="9525">
            <a:noFill/>
            <a:miter lim="800000"/>
            <a:headEnd/>
            <a:tailEnd/>
          </a:ln>
        </p:spPr>
        <p:txBody>
          <a:bodyPr wrap="square">
            <a:spAutoFit/>
          </a:bodyPr>
          <a:lstStyle/>
          <a:p>
            <a:r>
              <a:rPr lang="en-US" altLang="en-US" sz="1400" dirty="0">
                <a:solidFill>
                  <a:srgbClr val="003399"/>
                </a:solidFill>
              </a:rPr>
              <a:t>Note: That order of Pipes is from top to bottom in the physical slot</a:t>
            </a:r>
          </a:p>
        </p:txBody>
      </p:sp>
    </p:spTree>
    <p:extLst>
      <p:ext uri="{BB962C8B-B14F-4D97-AF65-F5344CB8AC3E}">
        <p14:creationId xmlns:p14="http://schemas.microsoft.com/office/powerpoint/2010/main" val="368512476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pPr marL="360363" lvl="0" indent="-93663" defTabSz="893763">
              <a:lnSpc>
                <a:spcPct val="110000"/>
              </a:lnSpc>
              <a:spcBef>
                <a:spcPts val="600"/>
              </a:spcBef>
              <a:buClr>
                <a:schemeClr val="bg1">
                  <a:lumMod val="85000"/>
                </a:schemeClr>
              </a:buClr>
              <a:buFont typeface="Arial" pitchFamily="34" charset="0"/>
              <a:buChar char="•"/>
              <a:tabLst>
                <a:tab pos="539750" algn="l"/>
              </a:tabLst>
              <a:defRPr/>
            </a:pPr>
            <a:r>
              <a:rPr lang="en-US" b="1" dirty="0">
                <a:solidFill>
                  <a:schemeClr val="bg1">
                    <a:lumMod val="75000"/>
                  </a:schemeClr>
                </a:solidFill>
                <a:latin typeface="Arial" pitchFamily="34" charset="0"/>
                <a:cs typeface="Arial" pitchFamily="34" charset="0"/>
              </a:rPr>
              <a:t>  What is SpaceVPX?</a:t>
            </a:r>
          </a:p>
          <a:p>
            <a:pPr marL="360363" lvl="0" indent="-93663" defTabSz="893763">
              <a:lnSpc>
                <a:spcPct val="110000"/>
              </a:lnSpc>
              <a:spcBef>
                <a:spcPts val="600"/>
              </a:spcBef>
              <a:buClr>
                <a:prstClr val="white">
                  <a:lumMod val="85000"/>
                </a:prstClr>
              </a:buClr>
              <a:buFont typeface="Arial" pitchFamily="34" charset="0"/>
              <a:buChar char="•"/>
              <a:tabLst>
                <a:tab pos="539750" algn="l"/>
              </a:tabLst>
              <a:defRPr/>
            </a:pPr>
            <a:r>
              <a:rPr lang="en-US" b="1" dirty="0">
                <a:solidFill>
                  <a:prstClr val="black"/>
                </a:solidFill>
                <a:latin typeface="Arial" pitchFamily="34" charset="0"/>
                <a:cs typeface="Arial" pitchFamily="34" charset="0"/>
              </a:rPr>
              <a:t> </a:t>
            </a:r>
            <a:r>
              <a:rPr lang="en-US" b="1" dirty="0">
                <a:solidFill>
                  <a:schemeClr val="bg1">
                    <a:lumMod val="75000"/>
                  </a:schemeClr>
                </a:solidFill>
                <a:latin typeface="Arial" pitchFamily="34" charset="0"/>
                <a:cs typeface="Arial" pitchFamily="34" charset="0"/>
              </a:rPr>
              <a:t>SpaceVPX Use Cases and Topologies</a:t>
            </a:r>
          </a:p>
          <a:p>
            <a:pPr marL="360363" lvl="0" indent="-93663" defTabSz="893763">
              <a:lnSpc>
                <a:spcPct val="110000"/>
              </a:lnSpc>
              <a:spcBef>
                <a:spcPts val="600"/>
              </a:spcBef>
              <a:buClr>
                <a:schemeClr val="bg1">
                  <a:lumMod val="75000"/>
                </a:schemeClr>
              </a:buClr>
              <a:buFont typeface="Arial" pitchFamily="34" charset="0"/>
              <a:buChar char="•"/>
              <a:tabLst>
                <a:tab pos="539750" algn="l"/>
              </a:tabLst>
              <a:defRPr/>
            </a:pPr>
            <a:r>
              <a:rPr lang="en-US" b="1" dirty="0">
                <a:solidFill>
                  <a:schemeClr val="bg1">
                    <a:lumMod val="75000"/>
                  </a:schemeClr>
                </a:solidFill>
                <a:latin typeface="Arial" pitchFamily="34" charset="0"/>
                <a:cs typeface="Arial" pitchFamily="34" charset="0"/>
              </a:rPr>
              <a:t> SpaceVPX Slot Profiles</a:t>
            </a:r>
          </a:p>
          <a:p>
            <a:pPr marL="360363" lvl="0" indent="-93663" defTabSz="893763">
              <a:lnSpc>
                <a:spcPct val="110000"/>
              </a:lnSpc>
              <a:spcBef>
                <a:spcPts val="600"/>
              </a:spcBef>
              <a:buClr>
                <a:schemeClr val="bg1">
                  <a:lumMod val="75000"/>
                </a:schemeClr>
              </a:buClr>
              <a:buFont typeface="Arial" pitchFamily="34" charset="0"/>
              <a:buChar char="•"/>
              <a:tabLst>
                <a:tab pos="539750" algn="l"/>
              </a:tabLst>
              <a:defRPr/>
            </a:pPr>
            <a:r>
              <a:rPr lang="en-US" b="1" dirty="0">
                <a:solidFill>
                  <a:schemeClr val="bg1">
                    <a:lumMod val="75000"/>
                  </a:schemeClr>
                </a:solidFill>
                <a:latin typeface="Arial" pitchFamily="34" charset="0"/>
                <a:cs typeface="Arial" pitchFamily="34" charset="0"/>
              </a:rPr>
              <a:t> SpaceVPX Backplane Profile</a:t>
            </a:r>
          </a:p>
          <a:p>
            <a:pPr marL="360363" lvl="0" indent="-93663" defTabSz="893763">
              <a:spcBef>
                <a:spcPts val="600"/>
              </a:spcBef>
              <a:buClr>
                <a:schemeClr val="bg1">
                  <a:lumMod val="75000"/>
                </a:schemeClr>
              </a:buClr>
              <a:buFont typeface="Arial" pitchFamily="34" charset="0"/>
              <a:buChar char="•"/>
              <a:tabLst>
                <a:tab pos="539750" algn="l"/>
              </a:tabLst>
              <a:defRPr/>
            </a:pPr>
            <a:r>
              <a:rPr lang="en-US" b="1" dirty="0">
                <a:solidFill>
                  <a:schemeClr val="bg1">
                    <a:lumMod val="75000"/>
                  </a:schemeClr>
                </a:solidFill>
                <a:latin typeface="Arial" pitchFamily="34" charset="0"/>
                <a:cs typeface="Arial" pitchFamily="34" charset="0"/>
              </a:rPr>
              <a:t> SpaceUM - Provisions for Redundancy and Fault Tolerance</a:t>
            </a:r>
          </a:p>
          <a:p>
            <a:pPr marL="360363" lvl="0" indent="-93663" defTabSz="893763">
              <a:spcBef>
                <a:spcPts val="600"/>
              </a:spcBef>
              <a:buClr>
                <a:schemeClr val="tx1"/>
              </a:buClr>
              <a:buFont typeface="Arial" pitchFamily="34" charset="0"/>
              <a:buChar char="•"/>
              <a:tabLst>
                <a:tab pos="539750" algn="l"/>
              </a:tabLst>
              <a:defRPr/>
            </a:pPr>
            <a:r>
              <a:rPr lang="en-US" b="1" dirty="0">
                <a:solidFill>
                  <a:schemeClr val="bg1">
                    <a:lumMod val="75000"/>
                  </a:schemeClr>
                </a:solidFill>
                <a:latin typeface="Arial" pitchFamily="34" charset="0"/>
                <a:cs typeface="Arial" pitchFamily="34" charset="0"/>
              </a:rPr>
              <a:t> SpaceVPX Mechanical General Specifications</a:t>
            </a:r>
          </a:p>
          <a:p>
            <a:pPr marL="360363" lvl="0" indent="-93663" defTabSz="893763">
              <a:spcBef>
                <a:spcPts val="600"/>
              </a:spcBef>
              <a:buClr>
                <a:schemeClr val="tx1"/>
              </a:buClr>
              <a:buFont typeface="Arial" pitchFamily="34" charset="0"/>
              <a:buChar char="•"/>
              <a:tabLst>
                <a:tab pos="539750" algn="l"/>
              </a:tabLst>
              <a:defRPr/>
            </a:pPr>
            <a:r>
              <a:rPr lang="en-US" b="1" dirty="0">
                <a:latin typeface="Arial" pitchFamily="34" charset="0"/>
                <a:cs typeface="Arial" pitchFamily="34" charset="0"/>
              </a:rPr>
              <a:t> </a:t>
            </a:r>
            <a:r>
              <a:rPr lang="en-US" b="1" dirty="0">
                <a:solidFill>
                  <a:schemeClr val="tx1"/>
                </a:solidFill>
                <a:latin typeface="Arial" pitchFamily="34" charset="0"/>
                <a:cs typeface="Arial" pitchFamily="34" charset="0"/>
              </a:rPr>
              <a:t>SpaceVPX Compliance</a:t>
            </a:r>
          </a:p>
          <a:p>
            <a:pPr marL="360363" lvl="0" indent="-93663" defTabSz="893763">
              <a:spcBef>
                <a:spcPts val="600"/>
              </a:spcBef>
              <a:buClr>
                <a:schemeClr val="tx1"/>
              </a:buClr>
              <a:buFont typeface="Arial" pitchFamily="34" charset="0"/>
              <a:buChar char="•"/>
              <a:tabLst>
                <a:tab pos="539750" algn="l"/>
              </a:tabLst>
              <a:defRPr/>
            </a:pPr>
            <a:r>
              <a:rPr lang="en-US" b="1" dirty="0">
                <a:solidFill>
                  <a:schemeClr val="bg1">
                    <a:lumMod val="75000"/>
                  </a:schemeClr>
                </a:solidFill>
                <a:latin typeface="Arial" pitchFamily="34" charset="0"/>
                <a:cs typeface="Arial" pitchFamily="34" charset="0"/>
              </a:rPr>
              <a:t> Backup</a:t>
            </a:r>
          </a:p>
          <a:p>
            <a:endParaRPr lang="en-US" dirty="0"/>
          </a:p>
        </p:txBody>
      </p:sp>
    </p:spTree>
    <p:extLst>
      <p:ext uri="{BB962C8B-B14F-4D97-AF65-F5344CB8AC3E}">
        <p14:creationId xmlns:p14="http://schemas.microsoft.com/office/powerpoint/2010/main" val="271299982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SpaceVPX Compliance</a:t>
            </a:r>
          </a:p>
        </p:txBody>
      </p:sp>
      <p:sp>
        <p:nvSpPr>
          <p:cNvPr id="5" name="Content Placeholder 4"/>
          <p:cNvSpPr>
            <a:spLocks noGrp="1"/>
          </p:cNvSpPr>
          <p:nvPr>
            <p:ph idx="1"/>
          </p:nvPr>
        </p:nvSpPr>
        <p:spPr/>
        <p:txBody>
          <a:bodyPr>
            <a:normAutofit fontScale="92500" lnSpcReduction="10000"/>
          </a:bodyPr>
          <a:lstStyle/>
          <a:p>
            <a:pPr marL="0" indent="0">
              <a:buNone/>
            </a:pPr>
            <a:r>
              <a:rPr lang="en-US" sz="1900" dirty="0"/>
              <a:t>SpaceVPX standards enable the creation of robust high performance space electronics systems.  SpaceVPX standardizes the interfaces necessary for developing and integrating interoperable standard electronics modules leveraging the [VITA 65] family of standards.  There are many levels of user definition while maintaining the base capabilities needed for such systems.  SpaceVPX provides for the following levels of compliance and compatibility.</a:t>
            </a:r>
          </a:p>
          <a:p>
            <a:pPr>
              <a:buFont typeface="Arial" panose="020B0604020202020204" pitchFamily="34" charset="0"/>
              <a:buChar char="•"/>
            </a:pPr>
            <a:r>
              <a:rPr lang="en-US" sz="1900" dirty="0"/>
              <a:t>A SpaceVPX compliant module meets the module requirements of Section 8 and Section 12 (6U) or Section 16 (3U).</a:t>
            </a:r>
          </a:p>
          <a:p>
            <a:pPr>
              <a:buFont typeface="Arial" panose="020B0604020202020204" pitchFamily="34" charset="0"/>
              <a:buChar char="•"/>
            </a:pPr>
            <a:r>
              <a:rPr lang="en-US" sz="1900" dirty="0"/>
              <a:t>A SpaceVPX compliant development chassis meets the development chassis requirements of Section 9 and Section 13 (6U) or Section 17 (3U).</a:t>
            </a:r>
          </a:p>
          <a:p>
            <a:pPr>
              <a:buFont typeface="Arial" panose="020B0604020202020204" pitchFamily="34" charset="0"/>
              <a:buChar char="•"/>
            </a:pPr>
            <a:r>
              <a:rPr lang="en-US" sz="1900" dirty="0"/>
              <a:t>A SpaceVPX compliant backplane meets the backplane requirements of Section 7 and Section 11 (6U) or Section 15 (3U).</a:t>
            </a:r>
          </a:p>
          <a:p>
            <a:pPr>
              <a:buFont typeface="Arial" panose="020B0604020202020204" pitchFamily="34" charset="0"/>
              <a:buChar char="•"/>
            </a:pPr>
            <a:r>
              <a:rPr lang="en-US" sz="1900" dirty="0"/>
              <a:t>Permission 2-1:  Compliant backplane implementations based on an included topology may be reduced by any number of slot types and/or increased by any number of peripheral slots, as long as single-fault tolerance requirements are maintained.</a:t>
            </a:r>
          </a:p>
          <a:p>
            <a:pPr marL="0" indent="0">
              <a:buNone/>
            </a:pPr>
            <a:endParaRPr lang="en-US" dirty="0"/>
          </a:p>
        </p:txBody>
      </p:sp>
    </p:spTree>
    <p:extLst>
      <p:ext uri="{BB962C8B-B14F-4D97-AF65-F5344CB8AC3E}">
        <p14:creationId xmlns:p14="http://schemas.microsoft.com/office/powerpoint/2010/main" val="255466405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SpaceVPX Compliance (2)</a:t>
            </a:r>
          </a:p>
        </p:txBody>
      </p:sp>
      <p:sp>
        <p:nvSpPr>
          <p:cNvPr id="5" name="Content Placeholder 4"/>
          <p:cNvSpPr>
            <a:spLocks noGrp="1"/>
          </p:cNvSpPr>
          <p:nvPr>
            <p:ph idx="1"/>
          </p:nvPr>
        </p:nvSpPr>
        <p:spPr/>
        <p:txBody>
          <a:bodyPr>
            <a:normAutofit fontScale="92500" lnSpcReduction="10000"/>
          </a:bodyPr>
          <a:lstStyle/>
          <a:p>
            <a:pPr marL="0" indent="0">
              <a:buNone/>
            </a:pPr>
            <a:r>
              <a:rPr lang="en-US" sz="1800" dirty="0"/>
              <a:t>A SpaceVPX compatible backplane meets the backplane requirements of a SpaceVPX compliant backplane while allowing the absence of spares (redundant modules) and/or SpaceUM modules.</a:t>
            </a:r>
          </a:p>
          <a:p>
            <a:pPr marL="0" indent="0">
              <a:buNone/>
            </a:pPr>
            <a:r>
              <a:rPr lang="en-US" sz="1800" dirty="0"/>
              <a:t>A SpaceVPX compatible module is any module that operates without causing damage to itself or other SpaceVPX elements when plugged into a SpaceVPX slot as defined in Section 6 and Section 10 (6U) or Section 14 (3U) contained within a SpaceVPX backplane as defined in Section 7 and Section 11 (6U) or Section 15 (3U).  Any OpenVPX module not modified to be compliant with the SpaceVPX standard is SpaceVPX compatible if it meets the requirements for a SpaceVPX compatible module.</a:t>
            </a:r>
          </a:p>
          <a:p>
            <a:pPr marL="0" indent="0">
              <a:buNone/>
            </a:pPr>
            <a:r>
              <a:rPr lang="en-US" sz="1800" dirty="0"/>
              <a:t>A fully compliant fault tolerant SpaceVPX system provides at least single fault tolerant capabilities throughout.</a:t>
            </a:r>
          </a:p>
          <a:p>
            <a:pPr>
              <a:buFont typeface="Arial" panose="020B0604020202020204" pitchFamily="34" charset="0"/>
              <a:buChar char="•"/>
            </a:pPr>
            <a:r>
              <a:rPr lang="en-US" sz="1800" dirty="0"/>
              <a:t>Permission 2 2:  Based on the system reliability requirements, modules may be combined or attached.</a:t>
            </a:r>
          </a:p>
          <a:p>
            <a:pPr>
              <a:buFont typeface="Arial" panose="020B0604020202020204" pitchFamily="34" charset="0"/>
              <a:buChar char="•"/>
            </a:pPr>
            <a:r>
              <a:rPr lang="en-US" sz="1800" dirty="0"/>
              <a:t>Rule 2-2: Single point fault tolerance shall be achieved between each redundancy grouping as well as on all intergroup interfaces.</a:t>
            </a:r>
          </a:p>
          <a:p>
            <a:pPr marL="0" indent="0">
              <a:buNone/>
            </a:pPr>
            <a:r>
              <a:rPr lang="en-US" sz="1800" dirty="0"/>
              <a:t>Such a system typically includes a SpaceVPX compliant chassis, a SpaceVPX compliant backplane, one to four SpaceUM modules and two or more SpaceVPX compliant and/or compatible modules. </a:t>
            </a:r>
          </a:p>
          <a:p>
            <a:pPr marL="0" indent="0">
              <a:buNone/>
            </a:pPr>
            <a:endParaRPr lang="en-US" dirty="0"/>
          </a:p>
        </p:txBody>
      </p:sp>
    </p:spTree>
    <p:extLst>
      <p:ext uri="{BB962C8B-B14F-4D97-AF65-F5344CB8AC3E}">
        <p14:creationId xmlns:p14="http://schemas.microsoft.com/office/powerpoint/2010/main" val="767095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Bottom Line Up Front</a:t>
            </a:r>
          </a:p>
        </p:txBody>
      </p:sp>
      <p:sp>
        <p:nvSpPr>
          <p:cNvPr id="3" name="Content Placeholder 2"/>
          <p:cNvSpPr>
            <a:spLocks noGrp="1"/>
          </p:cNvSpPr>
          <p:nvPr>
            <p:ph idx="1"/>
          </p:nvPr>
        </p:nvSpPr>
        <p:spPr/>
        <p:txBody>
          <a:bodyPr/>
          <a:lstStyle/>
          <a:p>
            <a:pPr marL="118872" indent="0" algn="ctr">
              <a:buNone/>
            </a:pPr>
            <a:r>
              <a:rPr lang="en-US" sz="2400" b="1" dirty="0"/>
              <a:t>What is wrong with the status quo?</a:t>
            </a:r>
          </a:p>
          <a:p>
            <a:pPr marL="118872" indent="0">
              <a:buNone/>
            </a:pPr>
            <a:endParaRPr lang="en-US" sz="2400" b="1" dirty="0"/>
          </a:p>
          <a:p>
            <a:pPr marL="342900" indent="-342900">
              <a:buFont typeface="Arial" panose="020B0604020202020204" pitchFamily="34" charset="0"/>
              <a:buChar char="•"/>
            </a:pPr>
            <a:r>
              <a:rPr lang="en-US" dirty="0"/>
              <a:t>Legacy space systems are often point solutions</a:t>
            </a:r>
          </a:p>
          <a:p>
            <a:pPr marL="342900" indent="-342900">
              <a:buFont typeface="Arial" panose="020B0604020202020204" pitchFamily="34" charset="0"/>
              <a:buChar char="•"/>
            </a:pPr>
            <a:r>
              <a:rPr lang="en-US" dirty="0"/>
              <a:t>Re-use is not a priority</a:t>
            </a:r>
          </a:p>
          <a:p>
            <a:pPr marL="342900" indent="-342900">
              <a:buFont typeface="Arial" panose="020B0604020202020204" pitchFamily="34" charset="0"/>
              <a:buChar char="•"/>
            </a:pPr>
            <a:r>
              <a:rPr lang="en-US" dirty="0"/>
              <a:t>Don’t have the full range of redundancy options (dual-string, M-of-N, etc.) built-in given the particular application and its needs.</a:t>
            </a:r>
          </a:p>
          <a:p>
            <a:pPr marL="342900" indent="-342900">
              <a:buFont typeface="Arial" panose="020B0604020202020204" pitchFamily="34" charset="0"/>
              <a:buChar char="•"/>
            </a:pPr>
            <a:r>
              <a:rPr lang="en-US" dirty="0"/>
              <a:t>Exposed interfaces are often proprietary and application specific</a:t>
            </a:r>
          </a:p>
          <a:p>
            <a:pPr marL="342900" indent="-342900">
              <a:buFont typeface="Arial" panose="020B0604020202020204" pitchFamily="34" charset="0"/>
              <a:buChar char="•"/>
            </a:pPr>
            <a:r>
              <a:rPr lang="en-US" dirty="0"/>
              <a:t>The interfaces are not key, well-defined, and open</a:t>
            </a:r>
          </a:p>
          <a:p>
            <a:pPr marL="342900" indent="-342900">
              <a:buFont typeface="Arial" panose="020B0604020202020204" pitchFamily="34" charset="0"/>
              <a:buChar char="•"/>
            </a:pPr>
            <a:r>
              <a:rPr lang="en-US" dirty="0"/>
              <a:t>Modules are not designed to inter-operate at either hardware or software level</a:t>
            </a:r>
          </a:p>
          <a:p>
            <a:endParaRPr lang="en-US" dirty="0"/>
          </a:p>
        </p:txBody>
      </p:sp>
    </p:spTree>
    <p:extLst>
      <p:ext uri="{BB962C8B-B14F-4D97-AF65-F5344CB8AC3E}">
        <p14:creationId xmlns:p14="http://schemas.microsoft.com/office/powerpoint/2010/main" val="237859412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600" dirty="0"/>
              <a:t>Questions?</a:t>
            </a:r>
          </a:p>
        </p:txBody>
      </p:sp>
    </p:spTree>
    <p:extLst>
      <p:ext uri="{BB962C8B-B14F-4D97-AF65-F5344CB8AC3E}">
        <p14:creationId xmlns:p14="http://schemas.microsoft.com/office/powerpoint/2010/main" val="747786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pPr marL="360363" lvl="0" indent="-93663" defTabSz="893763">
              <a:lnSpc>
                <a:spcPct val="110000"/>
              </a:lnSpc>
              <a:spcBef>
                <a:spcPts val="600"/>
              </a:spcBef>
              <a:buFont typeface="Arial" pitchFamily="34" charset="0"/>
              <a:buChar char="•"/>
              <a:tabLst>
                <a:tab pos="539750" algn="l"/>
              </a:tabLst>
              <a:defRPr/>
            </a:pPr>
            <a:r>
              <a:rPr lang="en-US" b="1" dirty="0">
                <a:latin typeface="Arial" pitchFamily="34" charset="0"/>
                <a:cs typeface="Arial" pitchFamily="34" charset="0"/>
              </a:rPr>
              <a:t> What is SpaceVPX?</a:t>
            </a:r>
          </a:p>
          <a:p>
            <a:pPr marL="360363" lvl="0" indent="-93663" defTabSz="893763">
              <a:lnSpc>
                <a:spcPct val="110000"/>
              </a:lnSpc>
              <a:spcBef>
                <a:spcPts val="600"/>
              </a:spcBef>
              <a:buClr>
                <a:prstClr val="white">
                  <a:lumMod val="85000"/>
                </a:prstClr>
              </a:buClr>
              <a:buFont typeface="Arial" pitchFamily="34" charset="0"/>
              <a:buChar char="•"/>
              <a:tabLst>
                <a:tab pos="539750" algn="l"/>
              </a:tabLst>
              <a:defRPr/>
            </a:pPr>
            <a:r>
              <a:rPr lang="en-US" b="1" dirty="0">
                <a:solidFill>
                  <a:schemeClr val="bg1">
                    <a:lumMod val="75000"/>
                  </a:schemeClr>
                </a:solidFill>
                <a:latin typeface="Arial" pitchFamily="34" charset="0"/>
                <a:cs typeface="Arial" pitchFamily="34" charset="0"/>
              </a:rPr>
              <a:t> SpaceVPX Use Cases and Topologies</a:t>
            </a:r>
          </a:p>
          <a:p>
            <a:pPr marL="360363" lvl="0" indent="-93663" defTabSz="893763">
              <a:lnSpc>
                <a:spcPct val="110000"/>
              </a:lnSpc>
              <a:spcBef>
                <a:spcPts val="600"/>
              </a:spcBef>
              <a:buFont typeface="Arial" pitchFamily="34" charset="0"/>
              <a:buChar char="•"/>
              <a:tabLst>
                <a:tab pos="539750" algn="l"/>
              </a:tabLst>
              <a:defRPr/>
            </a:pPr>
            <a:r>
              <a:rPr lang="en-US" b="1" dirty="0">
                <a:solidFill>
                  <a:schemeClr val="bg1">
                    <a:lumMod val="75000"/>
                  </a:schemeClr>
                </a:solidFill>
                <a:latin typeface="Arial" pitchFamily="34" charset="0"/>
                <a:cs typeface="Arial" pitchFamily="34" charset="0"/>
              </a:rPr>
              <a:t> SpaceVPX Slot Profiles</a:t>
            </a:r>
          </a:p>
          <a:p>
            <a:pPr marL="360363" lvl="0" indent="-93663" defTabSz="893763">
              <a:lnSpc>
                <a:spcPct val="110000"/>
              </a:lnSpc>
              <a:spcBef>
                <a:spcPts val="600"/>
              </a:spcBef>
              <a:buFont typeface="Arial" pitchFamily="34" charset="0"/>
              <a:buChar char="•"/>
              <a:tabLst>
                <a:tab pos="539750" algn="l"/>
              </a:tabLst>
              <a:defRPr/>
            </a:pPr>
            <a:r>
              <a:rPr lang="en-US" b="1" dirty="0">
                <a:solidFill>
                  <a:schemeClr val="bg1">
                    <a:lumMod val="75000"/>
                  </a:schemeClr>
                </a:solidFill>
                <a:latin typeface="Arial" pitchFamily="34" charset="0"/>
                <a:cs typeface="Arial" pitchFamily="34" charset="0"/>
              </a:rPr>
              <a:t> SpaceVPX Backplane Profile</a:t>
            </a:r>
          </a:p>
          <a:p>
            <a:pPr marL="360363" lvl="0" indent="-93663" defTabSz="893763">
              <a:spcBef>
                <a:spcPts val="600"/>
              </a:spcBef>
              <a:buFont typeface="Arial" pitchFamily="34" charset="0"/>
              <a:buChar char="•"/>
              <a:tabLst>
                <a:tab pos="539750" algn="l"/>
              </a:tabLst>
              <a:defRPr/>
            </a:pPr>
            <a:r>
              <a:rPr lang="en-US" b="1" dirty="0">
                <a:solidFill>
                  <a:schemeClr val="bg1">
                    <a:lumMod val="75000"/>
                  </a:schemeClr>
                </a:solidFill>
                <a:latin typeface="Arial" pitchFamily="34" charset="0"/>
                <a:cs typeface="Arial" pitchFamily="34" charset="0"/>
              </a:rPr>
              <a:t> SpaceUM - Provisions for Redundancy and Fault Tolerance</a:t>
            </a:r>
          </a:p>
          <a:p>
            <a:pPr marL="360363" lvl="0" indent="-93663" defTabSz="893763">
              <a:spcBef>
                <a:spcPts val="600"/>
              </a:spcBef>
              <a:buFont typeface="Arial" pitchFamily="34" charset="0"/>
              <a:buChar char="•"/>
              <a:tabLst>
                <a:tab pos="539750" algn="l"/>
              </a:tabLst>
              <a:defRPr/>
            </a:pPr>
            <a:r>
              <a:rPr lang="en-US" b="1" dirty="0">
                <a:solidFill>
                  <a:schemeClr val="bg1">
                    <a:lumMod val="75000"/>
                  </a:schemeClr>
                </a:solidFill>
                <a:latin typeface="Arial" pitchFamily="34" charset="0"/>
                <a:cs typeface="Arial" pitchFamily="34" charset="0"/>
              </a:rPr>
              <a:t> SpaceVPX Mechanical General Specifications</a:t>
            </a:r>
          </a:p>
          <a:p>
            <a:pPr marL="360363" lvl="0" indent="-93663" defTabSz="893763">
              <a:spcBef>
                <a:spcPts val="600"/>
              </a:spcBef>
              <a:buFont typeface="Arial" pitchFamily="34" charset="0"/>
              <a:buChar char="•"/>
              <a:tabLst>
                <a:tab pos="539750" algn="l"/>
              </a:tabLst>
              <a:defRPr/>
            </a:pPr>
            <a:r>
              <a:rPr lang="en-US" b="1" dirty="0">
                <a:solidFill>
                  <a:schemeClr val="bg1">
                    <a:lumMod val="75000"/>
                  </a:schemeClr>
                </a:solidFill>
                <a:latin typeface="Arial" pitchFamily="34" charset="0"/>
                <a:cs typeface="Arial" pitchFamily="34" charset="0"/>
              </a:rPr>
              <a:t> SpaceVPX Compliance</a:t>
            </a:r>
          </a:p>
          <a:p>
            <a:pPr marL="360363" lvl="0" indent="-93663" defTabSz="893763">
              <a:spcBef>
                <a:spcPts val="600"/>
              </a:spcBef>
              <a:buFont typeface="Arial" pitchFamily="34" charset="0"/>
              <a:buChar char="•"/>
              <a:tabLst>
                <a:tab pos="539750" algn="l"/>
              </a:tabLst>
              <a:defRPr/>
            </a:pPr>
            <a:r>
              <a:rPr lang="en-US" b="1" dirty="0">
                <a:solidFill>
                  <a:schemeClr val="bg1">
                    <a:lumMod val="75000"/>
                  </a:schemeClr>
                </a:solidFill>
                <a:latin typeface="Arial" pitchFamily="34" charset="0"/>
                <a:cs typeface="Arial" pitchFamily="34" charset="0"/>
              </a:rPr>
              <a:t> Backup</a:t>
            </a:r>
            <a:endParaRPr lang="en-US" dirty="0"/>
          </a:p>
        </p:txBody>
      </p:sp>
    </p:spTree>
    <p:extLst>
      <p:ext uri="{BB962C8B-B14F-4D97-AF65-F5344CB8AC3E}">
        <p14:creationId xmlns:p14="http://schemas.microsoft.com/office/powerpoint/2010/main" val="3726059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NGSIS? (Original)</a:t>
            </a:r>
          </a:p>
        </p:txBody>
      </p:sp>
      <p:graphicFrame>
        <p:nvGraphicFramePr>
          <p:cNvPr id="4" name="Diagram 3"/>
          <p:cNvGraphicFramePr/>
          <p:nvPr/>
        </p:nvGraphicFramePr>
        <p:xfrm>
          <a:off x="3004663" y="1886989"/>
          <a:ext cx="6243633" cy="4405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5715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Constituent Parts</a:t>
            </a:r>
          </a:p>
        </p:txBody>
      </p:sp>
      <p:graphicFrame>
        <p:nvGraphicFramePr>
          <p:cNvPr id="3" name="Diagram 2"/>
          <p:cNvGraphicFramePr/>
          <p:nvPr>
            <p:extLst>
              <p:ext uri="{D42A27DB-BD31-4B8C-83A1-F6EECF244321}">
                <p14:modId xmlns:p14="http://schemas.microsoft.com/office/powerpoint/2010/main" val="2316607669"/>
              </p:ext>
            </p:extLst>
          </p:nvPr>
        </p:nvGraphicFramePr>
        <p:xfrm>
          <a:off x="1416857" y="135724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9049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Targets or Marketplace</a:t>
            </a:r>
          </a:p>
        </p:txBody>
      </p:sp>
      <p:sp>
        <p:nvSpPr>
          <p:cNvPr id="5" name="Content Placeholder 4"/>
          <p:cNvSpPr>
            <a:spLocks noGrp="1"/>
          </p:cNvSpPr>
          <p:nvPr>
            <p:ph idx="1"/>
          </p:nvPr>
        </p:nvSpPr>
        <p:spPr>
          <a:xfrm>
            <a:off x="1097281" y="1845734"/>
            <a:ext cx="2626822" cy="4023360"/>
          </a:xfrm>
        </p:spPr>
        <p:txBody>
          <a:bodyPr/>
          <a:lstStyle/>
          <a:p>
            <a:pPr>
              <a:buFont typeface="Wingdings" panose="05000000000000000000" pitchFamily="2" charset="2"/>
              <a:buChar char="Ø"/>
            </a:pPr>
            <a:r>
              <a:rPr lang="en-US" dirty="0"/>
              <a:t>Targets are typically Large, Medium, and Small High Performance Computing Systems that are Sensor Driven</a:t>
            </a:r>
          </a:p>
          <a:p>
            <a:pPr>
              <a:buFont typeface="Wingdings" panose="05000000000000000000" pitchFamily="2" charset="2"/>
              <a:buChar char="Ø"/>
            </a:pPr>
            <a:r>
              <a:rPr lang="en-US" dirty="0"/>
              <a:t>New Market Focus on Cube Sats and Non-Space High Reliability Systems</a:t>
            </a:r>
          </a:p>
          <a:p>
            <a:pPr>
              <a:buFont typeface="Wingdings" panose="05000000000000000000" pitchFamily="2" charset="2"/>
              <a:buChar char="Ø"/>
            </a:pPr>
            <a:endParaRPr lang="en-US" dirty="0"/>
          </a:p>
        </p:txBody>
      </p:sp>
      <p:graphicFrame>
        <p:nvGraphicFramePr>
          <p:cNvPr id="4" name="Diagram 3"/>
          <p:cNvGraphicFramePr/>
          <p:nvPr>
            <p:extLst>
              <p:ext uri="{D42A27DB-BD31-4B8C-83A1-F6EECF244321}">
                <p14:modId xmlns:p14="http://schemas.microsoft.com/office/powerpoint/2010/main" val="3305712492"/>
              </p:ext>
            </p:extLst>
          </p:nvPr>
        </p:nvGraphicFramePr>
        <p:xfrm>
          <a:off x="3724103" y="12647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876204" y="4954386"/>
            <a:ext cx="1157689" cy="369332"/>
          </a:xfrm>
          <a:prstGeom prst="rect">
            <a:avLst/>
          </a:prstGeom>
          <a:noFill/>
        </p:spPr>
        <p:txBody>
          <a:bodyPr wrap="none" rtlCol="0">
            <a:spAutoFit/>
          </a:bodyPr>
          <a:lstStyle/>
          <a:p>
            <a:r>
              <a:rPr lang="en-US" b="1" dirty="0"/>
              <a:t>SpaceVNX</a:t>
            </a:r>
          </a:p>
        </p:txBody>
      </p:sp>
      <p:cxnSp>
        <p:nvCxnSpPr>
          <p:cNvPr id="7" name="Straight Arrow Connector 6"/>
          <p:cNvCxnSpPr/>
          <p:nvPr/>
        </p:nvCxnSpPr>
        <p:spPr>
          <a:xfrm flipV="1">
            <a:off x="4139738" y="4588625"/>
            <a:ext cx="1271847" cy="548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136332" y="1874978"/>
            <a:ext cx="1123769" cy="369332"/>
          </a:xfrm>
          <a:prstGeom prst="rect">
            <a:avLst/>
          </a:prstGeom>
          <a:noFill/>
        </p:spPr>
        <p:txBody>
          <a:bodyPr wrap="none" rtlCol="0">
            <a:spAutoFit/>
          </a:bodyPr>
          <a:lstStyle/>
          <a:p>
            <a:r>
              <a:rPr lang="en-US" b="1" dirty="0"/>
              <a:t>SpaceVPX</a:t>
            </a:r>
          </a:p>
        </p:txBody>
      </p:sp>
      <p:cxnSp>
        <p:nvCxnSpPr>
          <p:cNvPr id="10" name="Straight Arrow Connector 9"/>
          <p:cNvCxnSpPr>
            <a:stCxn id="8" idx="1"/>
          </p:cNvCxnSpPr>
          <p:nvPr/>
        </p:nvCxnSpPr>
        <p:spPr>
          <a:xfrm flipH="1">
            <a:off x="9645882" y="2059644"/>
            <a:ext cx="490450" cy="3281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415278" y="5869094"/>
            <a:ext cx="1123769" cy="369332"/>
          </a:xfrm>
          <a:prstGeom prst="rect">
            <a:avLst/>
          </a:prstGeom>
          <a:noFill/>
        </p:spPr>
        <p:txBody>
          <a:bodyPr wrap="none" rtlCol="0">
            <a:spAutoFit/>
          </a:bodyPr>
          <a:lstStyle/>
          <a:p>
            <a:r>
              <a:rPr lang="en-US" b="1" dirty="0"/>
              <a:t>SpaceVPX</a:t>
            </a:r>
          </a:p>
        </p:txBody>
      </p:sp>
      <p:sp>
        <p:nvSpPr>
          <p:cNvPr id="14" name="TextBox 13"/>
          <p:cNvSpPr txBox="1"/>
          <p:nvPr/>
        </p:nvSpPr>
        <p:spPr>
          <a:xfrm>
            <a:off x="10496018" y="3880739"/>
            <a:ext cx="1223155" cy="646331"/>
          </a:xfrm>
          <a:prstGeom prst="rect">
            <a:avLst/>
          </a:prstGeom>
          <a:noFill/>
        </p:spPr>
        <p:txBody>
          <a:bodyPr wrap="none" rtlCol="0">
            <a:spAutoFit/>
          </a:bodyPr>
          <a:lstStyle/>
          <a:p>
            <a:r>
              <a:rPr lang="en-US" b="1" dirty="0"/>
              <a:t>SpaceVPX/</a:t>
            </a:r>
          </a:p>
          <a:p>
            <a:r>
              <a:rPr lang="en-US" b="1" dirty="0"/>
              <a:t>SpaceVNX</a:t>
            </a:r>
          </a:p>
        </p:txBody>
      </p:sp>
      <p:cxnSp>
        <p:nvCxnSpPr>
          <p:cNvPr id="18" name="Straight Arrow Connector 17"/>
          <p:cNvCxnSpPr>
            <a:stCxn id="14" idx="1"/>
          </p:cNvCxnSpPr>
          <p:nvPr/>
        </p:nvCxnSpPr>
        <p:spPr>
          <a:xfrm flipH="1">
            <a:off x="9983586" y="4203905"/>
            <a:ext cx="512432" cy="384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CB84223-CCFD-439D-B556-B470406831BC}"/>
              </a:ext>
            </a:extLst>
          </p:cNvPr>
          <p:cNvCxnSpPr/>
          <p:nvPr/>
        </p:nvCxnSpPr>
        <p:spPr>
          <a:xfrm flipH="1">
            <a:off x="8820150" y="6053760"/>
            <a:ext cx="595128" cy="898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4081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SpaceVPX Participants and Products</a:t>
            </a:r>
          </a:p>
        </p:txBody>
      </p:sp>
      <p:grpSp>
        <p:nvGrpSpPr>
          <p:cNvPr id="4" name="Group 3"/>
          <p:cNvGrpSpPr/>
          <p:nvPr/>
        </p:nvGrpSpPr>
        <p:grpSpPr>
          <a:xfrm>
            <a:off x="1097280" y="1862553"/>
            <a:ext cx="6690837" cy="4596810"/>
            <a:chOff x="355838" y="1294938"/>
            <a:chExt cx="5873101" cy="459681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2707" y="2046199"/>
              <a:ext cx="1457325" cy="3429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Users\collierc\Pictur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3757" y="2560110"/>
              <a:ext cx="2611346" cy="4050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collierc\Pictures\honeywell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839" y="1306574"/>
              <a:ext cx="1314450" cy="247650"/>
            </a:xfrm>
            <a:prstGeom prst="rect">
              <a:avLst/>
            </a:prstGeom>
            <a:noFill/>
            <a:ln w="12700">
              <a:solidFill>
                <a:sysClr val="windowText" lastClr="000000"/>
              </a:solidFill>
            </a:ln>
            <a:extLst>
              <a:ext uri="{909E8E84-426E-40DD-AFC4-6F175D3DCCD1}">
                <a14:hiddenFill xmlns:a14="http://schemas.microsoft.com/office/drawing/2010/main">
                  <a:solidFill>
                    <a:srgbClr val="FFFFFF"/>
                  </a:solidFill>
                </a14:hiddenFill>
              </a:ext>
            </a:extLst>
          </p:spPr>
        </p:pic>
        <p:pic>
          <p:nvPicPr>
            <p:cNvPr id="8" name="Picture 7" descr="C:\Users\collierc\Pictures\200px-BAE_SYSTEMS_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3757" y="1294938"/>
              <a:ext cx="1382800" cy="214334"/>
            </a:xfrm>
            <a:prstGeom prst="rect">
              <a:avLst/>
            </a:prstGeom>
            <a:noFill/>
            <a:ln w="19050">
              <a:solidFill>
                <a:sysClr val="windowText" lastClr="000000"/>
              </a:solidFill>
            </a:ln>
            <a:extLst>
              <a:ext uri="{909E8E84-426E-40DD-AFC4-6F175D3DCCD1}">
                <a14:hiddenFill xmlns:a14="http://schemas.microsoft.com/office/drawing/2010/main">
                  <a:solidFill>
                    <a:srgbClr val="FFFFFF"/>
                  </a:solidFill>
                </a14:hiddenFill>
              </a:ext>
            </a:extLst>
          </p:spPr>
        </p:pic>
        <p:pic>
          <p:nvPicPr>
            <p:cNvPr id="9" name="Picture 8" descr="C:\Users\collierc\Pictures\120px-Jet_Propulsion_Laboratory_logo_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6140" y="5066988"/>
              <a:ext cx="1832799" cy="824760"/>
            </a:xfrm>
            <a:prstGeom prst="rect">
              <a:avLst/>
            </a:prstGeom>
            <a:noFill/>
            <a:ln w="19050">
              <a:solidFill>
                <a:sysClr val="windowText" lastClr="000000"/>
              </a:solidFill>
            </a:ln>
            <a:extLst>
              <a:ext uri="{909E8E84-426E-40DD-AFC4-6F175D3DCCD1}">
                <a14:hiddenFill xmlns:a14="http://schemas.microsoft.com/office/drawing/2010/main">
                  <a:solidFill>
                    <a:srgbClr val="FFFFFF"/>
                  </a:solidFill>
                </a14:hiddenFill>
              </a:ext>
            </a:extLst>
          </p:spPr>
        </p:pic>
        <p:pic>
          <p:nvPicPr>
            <p:cNvPr id="11" name="Picture 10" descr="C:\Users\collierc\Pictures\176px-Northrop_Grumman_sv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838" y="3204510"/>
              <a:ext cx="2044999" cy="461397"/>
            </a:xfrm>
            <a:prstGeom prst="rect">
              <a:avLst/>
            </a:prstGeom>
            <a:noFill/>
            <a:ln w="19050">
              <a:noFill/>
            </a:ln>
            <a:extLst>
              <a:ext uri="{909E8E84-426E-40DD-AFC4-6F175D3DCCD1}">
                <a14:hiddenFill xmlns:a14="http://schemas.microsoft.com/office/drawing/2010/main">
                  <a:solidFill>
                    <a:srgbClr val="FFFFFF"/>
                  </a:solidFill>
                </a14:hiddenFill>
              </a:ext>
            </a:extLst>
          </p:spPr>
        </p:pic>
        <p:pic>
          <p:nvPicPr>
            <p:cNvPr id="13" name="Picture 12" descr="C:\Users\collierc\Pictures\225px-Cisco_logo_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8858" y="3850745"/>
              <a:ext cx="1056932" cy="5965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59836" y="4654557"/>
              <a:ext cx="1082132" cy="1062457"/>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55980" y="4725582"/>
              <a:ext cx="1197869" cy="1018188"/>
            </a:xfrm>
            <a:prstGeom prst="rect">
              <a:avLst/>
            </a:prstGeom>
            <a:ln w="19050">
              <a:solidFill>
                <a:sysClr val="windowText" lastClr="000000"/>
              </a:solidFill>
            </a:ln>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38308" y="1322494"/>
              <a:ext cx="1456583" cy="231729"/>
            </a:xfrm>
            <a:prstGeom prst="rect">
              <a:avLst/>
            </a:prstGeom>
          </p:spPr>
        </p:pic>
      </p:grpSp>
      <p:pic>
        <p:nvPicPr>
          <p:cNvPr id="21" name="Picture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83538" y="3753982"/>
            <a:ext cx="1352550" cy="733425"/>
          </a:xfrm>
          <a:prstGeom prst="rect">
            <a:avLst/>
          </a:prstGeom>
          <a:ln w="28575">
            <a:solidFill>
              <a:schemeClr val="tx1"/>
            </a:solidFill>
          </a:ln>
        </p:spPr>
      </p:pic>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91092" y="3911145"/>
            <a:ext cx="2847975" cy="209550"/>
          </a:xfrm>
          <a:prstGeom prst="rect">
            <a:avLst/>
          </a:prstGeom>
          <a:ln w="19050">
            <a:solidFill>
              <a:sysClr val="windowText" lastClr="000000"/>
            </a:solidFill>
          </a:ln>
        </p:spPr>
      </p:pic>
      <p:pic>
        <p:nvPicPr>
          <p:cNvPr id="23" name="Picture 2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20768" y="5864572"/>
            <a:ext cx="1540882" cy="314597"/>
          </a:xfrm>
          <a:prstGeom prst="rect">
            <a:avLst/>
          </a:prstGeom>
        </p:spPr>
      </p:pic>
      <p:pic>
        <p:nvPicPr>
          <p:cNvPr id="25" name="Picture 2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408082" y="2348638"/>
            <a:ext cx="1429386" cy="643224"/>
          </a:xfrm>
          <a:prstGeom prst="rect">
            <a:avLst/>
          </a:prstGeom>
          <a:ln w="28575">
            <a:solidFill>
              <a:schemeClr val="tx1"/>
            </a:solidFill>
          </a:ln>
        </p:spPr>
      </p:pic>
      <p:pic>
        <p:nvPicPr>
          <p:cNvPr id="26" name="Picture 2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137973" y="1737360"/>
            <a:ext cx="1342131" cy="1031000"/>
          </a:xfrm>
          <a:prstGeom prst="rect">
            <a:avLst/>
          </a:prstGeom>
          <a:ln w="19050">
            <a:solidFill>
              <a:sysClr val="windowText" lastClr="000000"/>
            </a:solidFill>
          </a:ln>
        </p:spPr>
      </p:pic>
      <p:pic>
        <p:nvPicPr>
          <p:cNvPr id="27" name="Picture 2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319864" y="3169580"/>
            <a:ext cx="1952625" cy="238125"/>
          </a:xfrm>
          <a:prstGeom prst="rect">
            <a:avLst/>
          </a:prstGeom>
        </p:spPr>
      </p:pic>
      <p:pic>
        <p:nvPicPr>
          <p:cNvPr id="28" name="Picture 2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765100" y="3526973"/>
            <a:ext cx="876300" cy="971550"/>
          </a:xfrm>
          <a:prstGeom prst="rect">
            <a:avLst/>
          </a:prstGeom>
        </p:spPr>
      </p:pic>
      <p:pic>
        <p:nvPicPr>
          <p:cNvPr id="29" name="Picture 2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409453" y="4629602"/>
            <a:ext cx="2105025" cy="352425"/>
          </a:xfrm>
          <a:prstGeom prst="rect">
            <a:avLst/>
          </a:prstGeom>
          <a:ln>
            <a:solidFill>
              <a:schemeClr val="tx1"/>
            </a:solidFill>
          </a:ln>
        </p:spPr>
      </p:pic>
      <p:pic>
        <p:nvPicPr>
          <p:cNvPr id="30" name="Picture 2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775027" y="4624135"/>
            <a:ext cx="2542037" cy="877826"/>
          </a:xfrm>
          <a:prstGeom prst="rect">
            <a:avLst/>
          </a:prstGeom>
          <a:solidFill>
            <a:srgbClr val="0070C0"/>
          </a:solidFill>
          <a:ln>
            <a:solidFill>
              <a:schemeClr val="tx1"/>
            </a:solidFill>
          </a:ln>
        </p:spPr>
      </p:pic>
      <p:pic>
        <p:nvPicPr>
          <p:cNvPr id="12" name="Picture 11">
            <a:extLst>
              <a:ext uri="{FF2B5EF4-FFF2-40B4-BE49-F238E27FC236}">
                <a16:creationId xmlns:a16="http://schemas.microsoft.com/office/drawing/2014/main" id="{13C3CC74-5C7C-44E2-B402-AC195E28974F}"/>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322138" y="5147828"/>
            <a:ext cx="1047750" cy="1047750"/>
          </a:xfrm>
          <a:prstGeom prst="rect">
            <a:avLst/>
          </a:prstGeom>
        </p:spPr>
      </p:pic>
      <p:pic>
        <p:nvPicPr>
          <p:cNvPr id="18" name="Picture 17">
            <a:extLst>
              <a:ext uri="{FF2B5EF4-FFF2-40B4-BE49-F238E27FC236}">
                <a16:creationId xmlns:a16="http://schemas.microsoft.com/office/drawing/2014/main" id="{A90DFB79-F9C6-4CB9-B090-038DC9B71BA9}"/>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31340" y="2304097"/>
            <a:ext cx="2095500" cy="962025"/>
          </a:xfrm>
          <a:prstGeom prst="rect">
            <a:avLst/>
          </a:prstGeom>
          <a:ln>
            <a:solidFill>
              <a:schemeClr val="tx1"/>
            </a:solidFill>
          </a:ln>
        </p:spPr>
      </p:pic>
      <p:pic>
        <p:nvPicPr>
          <p:cNvPr id="10" name="Picture 9" descr="A picture containing clipart, wheel, gear&#10;&#10;Description automatically generated">
            <a:extLst>
              <a:ext uri="{FF2B5EF4-FFF2-40B4-BE49-F238E27FC236}">
                <a16:creationId xmlns:a16="http://schemas.microsoft.com/office/drawing/2014/main" id="{7EEFA8D1-C0AA-8574-A01F-E35E4CAB240D}"/>
              </a:ext>
            </a:extLst>
          </p:cNvPr>
          <p:cNvPicPr>
            <a:picLocks noChangeAspect="1"/>
          </p:cNvPicPr>
          <p:nvPr/>
        </p:nvPicPr>
        <p:blipFill>
          <a:blip r:embed="rId2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780136" y="1823352"/>
            <a:ext cx="3224467" cy="418069"/>
          </a:xfrm>
          <a:prstGeom prst="rect">
            <a:avLst/>
          </a:prstGeom>
          <a:solidFill>
            <a:schemeClr val="bg2">
              <a:lumMod val="50000"/>
            </a:schemeClr>
          </a:solidFill>
          <a:ln>
            <a:solidFill>
              <a:schemeClr val="tx1">
                <a:lumMod val="95000"/>
                <a:lumOff val="5000"/>
              </a:schemeClr>
            </a:solidFill>
          </a:ln>
          <a:effectLst>
            <a:outerShdw blurRad="292100" dist="139700" dir="2700000" algn="tl" rotWithShape="0">
              <a:srgbClr val="333333">
                <a:alpha val="65000"/>
              </a:srgbClr>
            </a:outerShdw>
          </a:effectLst>
        </p:spPr>
      </p:pic>
      <p:pic>
        <p:nvPicPr>
          <p:cNvPr id="20" name="Picture 19" descr="Logo&#10;&#10;Description automatically generated">
            <a:extLst>
              <a:ext uri="{FF2B5EF4-FFF2-40B4-BE49-F238E27FC236}">
                <a16:creationId xmlns:a16="http://schemas.microsoft.com/office/drawing/2014/main" id="{D8F944D5-44CA-B9DA-FB25-521736ED898F}"/>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8542120" y="4507710"/>
            <a:ext cx="1949171" cy="1287175"/>
          </a:xfrm>
          <a:prstGeom prst="rect">
            <a:avLst/>
          </a:prstGeom>
        </p:spPr>
      </p:pic>
      <p:pic>
        <p:nvPicPr>
          <p:cNvPr id="32" name="Picture 31" descr="A picture containing icon&#10;&#10;Description automatically generated">
            <a:extLst>
              <a:ext uri="{FF2B5EF4-FFF2-40B4-BE49-F238E27FC236}">
                <a16:creationId xmlns:a16="http://schemas.microsoft.com/office/drawing/2014/main" id="{AD57B16B-6D24-828C-81A5-D75E9729A6DD}"/>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8727028" y="2389754"/>
            <a:ext cx="1270491" cy="865015"/>
          </a:xfrm>
          <a:prstGeom prst="roundRect">
            <a:avLst>
              <a:gd name="adj" fmla="val 8594"/>
            </a:avLst>
          </a:prstGeom>
          <a:solidFill>
            <a:schemeClr val="bg2">
              <a:lumMod val="50000"/>
            </a:schemeClr>
          </a:solidFill>
          <a:ln>
            <a:noFill/>
          </a:ln>
          <a:effectLst>
            <a:reflection blurRad="12700" stA="38000" endPos="28000" dist="5000" dir="5400000" sy="-100000" algn="bl" rotWithShape="0"/>
          </a:effectLst>
        </p:spPr>
      </p:pic>
      <p:pic>
        <p:nvPicPr>
          <p:cNvPr id="34" name="Picture 33" descr="A picture containing icon&#10;&#10;Description automatically generated">
            <a:extLst>
              <a:ext uri="{FF2B5EF4-FFF2-40B4-BE49-F238E27FC236}">
                <a16:creationId xmlns:a16="http://schemas.microsoft.com/office/drawing/2014/main" id="{47D063C3-E49B-C408-4BE9-1EECAF94EFC4}"/>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0268789" y="5382186"/>
            <a:ext cx="1930159" cy="825397"/>
          </a:xfrm>
          <a:prstGeom prst="rect">
            <a:avLst/>
          </a:prstGeom>
        </p:spPr>
      </p:pic>
      <p:pic>
        <p:nvPicPr>
          <p:cNvPr id="36" name="Picture 35" descr="Text, logo&#10;&#10;Description automatically generated">
            <a:extLst>
              <a:ext uri="{FF2B5EF4-FFF2-40B4-BE49-F238E27FC236}">
                <a16:creationId xmlns:a16="http://schemas.microsoft.com/office/drawing/2014/main" id="{E788F417-EC3F-8019-AED4-AD6CF16B7B7C}"/>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846540" y="3618767"/>
            <a:ext cx="2236346" cy="819256"/>
          </a:xfrm>
          <a:prstGeom prst="rect">
            <a:avLst/>
          </a:prstGeom>
          <a:solidFill>
            <a:schemeClr val="tx2">
              <a:lumMod val="50000"/>
            </a:schemeClr>
          </a:solidFill>
        </p:spPr>
      </p:pic>
    </p:spTree>
    <p:extLst>
      <p:ext uri="{BB962C8B-B14F-4D97-AF65-F5344CB8AC3E}">
        <p14:creationId xmlns:p14="http://schemas.microsoft.com/office/powerpoint/2010/main" val="838939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Arial" pitchFamily="34" charset="0"/>
              </a:rPr>
              <a:t>Goals for SpaceVPX - Overarching</a:t>
            </a:r>
            <a:endParaRPr lang="en-US" dirty="0"/>
          </a:p>
        </p:txBody>
      </p:sp>
      <p:sp>
        <p:nvSpPr>
          <p:cNvPr id="3" name="Content Placeholder 2"/>
          <p:cNvSpPr>
            <a:spLocks noGrp="1"/>
          </p:cNvSpPr>
          <p:nvPr>
            <p:ph idx="1"/>
          </p:nvPr>
        </p:nvSpPr>
        <p:spPr/>
        <p:txBody>
          <a:bodyPr>
            <a:normAutofit lnSpcReduction="10000"/>
          </a:bodyPr>
          <a:lstStyle/>
          <a:p>
            <a:pPr marL="266700" lvl="0" indent="0" defTabSz="893763">
              <a:lnSpc>
                <a:spcPct val="110000"/>
              </a:lnSpc>
              <a:spcBef>
                <a:spcPts val="600"/>
              </a:spcBef>
              <a:spcAft>
                <a:spcPts val="0"/>
              </a:spcAft>
              <a:buClrTx/>
              <a:buSzTx/>
              <a:buNone/>
              <a:defRPr/>
            </a:pPr>
            <a:r>
              <a:rPr lang="en-US" sz="2400" b="1" dirty="0">
                <a:latin typeface="Arial" pitchFamily="34" charset="0"/>
                <a:cs typeface="Arial" pitchFamily="34" charset="0"/>
              </a:rPr>
              <a:t>Develop</a:t>
            </a:r>
            <a:endParaRPr lang="en-US" sz="2400" b="1" dirty="0">
              <a:solidFill>
                <a:schemeClr val="tx1"/>
              </a:solidFill>
              <a:latin typeface="Arial" pitchFamily="34" charset="0"/>
              <a:cs typeface="Arial" pitchFamily="34" charset="0"/>
            </a:endParaRPr>
          </a:p>
          <a:p>
            <a:pPr marL="892175" indent="-176213">
              <a:lnSpc>
                <a:spcPct val="110000"/>
              </a:lnSpc>
              <a:spcBef>
                <a:spcPts val="600"/>
              </a:spcBef>
              <a:buFont typeface="Arial" pitchFamily="34" charset="0"/>
              <a:buChar char="•"/>
              <a:defRPr/>
            </a:pPr>
            <a:r>
              <a:rPr lang="en-US" dirty="0"/>
              <a:t>Enhanced set of Slot Profile interface and  Backplane interface specifications that are based upon existing commercial standards with added features required for space applications.</a:t>
            </a:r>
            <a:endParaRPr lang="en-US" b="1" dirty="0">
              <a:solidFill>
                <a:schemeClr val="tx1"/>
              </a:solidFill>
              <a:latin typeface="Arial" pitchFamily="34" charset="0"/>
              <a:cs typeface="Arial" pitchFamily="34" charset="0"/>
            </a:endParaRPr>
          </a:p>
          <a:p>
            <a:pPr marL="266700" lvl="0" indent="0" defTabSz="893763">
              <a:lnSpc>
                <a:spcPct val="110000"/>
              </a:lnSpc>
              <a:spcBef>
                <a:spcPts val="600"/>
              </a:spcBef>
              <a:buNone/>
              <a:defRPr/>
            </a:pPr>
            <a:r>
              <a:rPr lang="en-US" sz="2400" b="1" dirty="0">
                <a:latin typeface="Arial" pitchFamily="34" charset="0"/>
                <a:cs typeface="Arial" pitchFamily="34" charset="0"/>
              </a:rPr>
              <a:t>Increase</a:t>
            </a:r>
          </a:p>
          <a:p>
            <a:pPr marL="892175" indent="-176213">
              <a:lnSpc>
                <a:spcPct val="110000"/>
              </a:lnSpc>
              <a:spcBef>
                <a:spcPts val="600"/>
              </a:spcBef>
              <a:buFont typeface="Arial" pitchFamily="34" charset="0"/>
              <a:buChar char="•"/>
              <a:defRPr/>
            </a:pPr>
            <a:r>
              <a:rPr lang="en-US" dirty="0"/>
              <a:t>Interoperability and compatibility between manufacturers and integrators, while simultaneously increasing affordability through the use of hardware with key, well-defined, and open interfaces.</a:t>
            </a:r>
          </a:p>
          <a:p>
            <a:pPr marL="266700" lvl="0" indent="0" defTabSz="893763">
              <a:lnSpc>
                <a:spcPct val="110000"/>
              </a:lnSpc>
              <a:spcBef>
                <a:spcPts val="600"/>
              </a:spcBef>
              <a:buNone/>
              <a:defRPr/>
            </a:pPr>
            <a:r>
              <a:rPr lang="en-US" sz="2400" b="1" dirty="0">
                <a:cs typeface="Arial" pitchFamily="34" charset="0"/>
              </a:rPr>
              <a:t>Scale</a:t>
            </a:r>
          </a:p>
          <a:p>
            <a:pPr marL="902208" lvl="1" indent="-342900" defTabSz="893763">
              <a:lnSpc>
                <a:spcPct val="110000"/>
              </a:lnSpc>
              <a:spcBef>
                <a:spcPts val="600"/>
              </a:spcBef>
              <a:buFont typeface="Arial" panose="020B0604020202020204" pitchFamily="34" charset="0"/>
              <a:buChar char="•"/>
              <a:defRPr/>
            </a:pPr>
            <a:r>
              <a:rPr lang="en-US" sz="2000" dirty="0">
                <a:cs typeface="Arial" pitchFamily="34" charset="0"/>
              </a:rPr>
              <a:t>Performance and Capability based upon user’s needs and requirements</a:t>
            </a:r>
            <a:endParaRPr lang="en-US" sz="2200" dirty="0">
              <a:cs typeface="Arial" pitchFamily="34" charset="0"/>
            </a:endParaRPr>
          </a:p>
          <a:p>
            <a:pPr marL="715962" indent="0">
              <a:lnSpc>
                <a:spcPct val="110000"/>
              </a:lnSpc>
              <a:spcBef>
                <a:spcPts val="600"/>
              </a:spcBef>
              <a:buNone/>
              <a:defRPr/>
            </a:pPr>
            <a:endParaRPr lang="en-US" dirty="0"/>
          </a:p>
        </p:txBody>
      </p:sp>
    </p:spTree>
    <p:extLst>
      <p:ext uri="{BB962C8B-B14F-4D97-AF65-F5344CB8AC3E}">
        <p14:creationId xmlns:p14="http://schemas.microsoft.com/office/powerpoint/2010/main" val="3735425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SpaceVPX’s Goals?</a:t>
            </a:r>
          </a:p>
        </p:txBody>
      </p:sp>
      <p:sp>
        <p:nvSpPr>
          <p:cNvPr id="3" name="Content Placeholder 2"/>
          <p:cNvSpPr>
            <a:spLocks noGrp="1"/>
          </p:cNvSpPr>
          <p:nvPr>
            <p:ph idx="1"/>
          </p:nvPr>
        </p:nvSpPr>
        <p:spPr>
          <a:xfrm>
            <a:off x="1097280" y="1845734"/>
            <a:ext cx="10058400" cy="4326466"/>
          </a:xfrm>
        </p:spPr>
        <p:txBody>
          <a:bodyPr>
            <a:normAutofit lnSpcReduction="10000"/>
          </a:bodyPr>
          <a:lstStyle/>
          <a:p>
            <a:pPr marL="266700" defTabSz="893763">
              <a:lnSpc>
                <a:spcPct val="110000"/>
              </a:lnSpc>
              <a:spcBef>
                <a:spcPts val="600"/>
              </a:spcBef>
              <a:defRPr/>
            </a:pPr>
            <a:r>
              <a:rPr lang="en-US" sz="2800" b="1" dirty="0"/>
              <a:t>Created to bridge the VPX standards to the space market. </a:t>
            </a:r>
            <a:endParaRPr lang="en-US" sz="2800" b="1" dirty="0">
              <a:solidFill>
                <a:schemeClr val="tx1"/>
              </a:solidFill>
              <a:latin typeface="Arial" pitchFamily="34" charset="0"/>
              <a:cs typeface="Arial" pitchFamily="34" charset="0"/>
            </a:endParaRPr>
          </a:p>
          <a:p>
            <a:pPr marL="892175" indent="-176213">
              <a:lnSpc>
                <a:spcPct val="110000"/>
              </a:lnSpc>
              <a:spcBef>
                <a:spcPts val="600"/>
              </a:spcBef>
              <a:buFont typeface="Arial" pitchFamily="34" charset="0"/>
              <a:buChar char="•"/>
              <a:defRPr/>
            </a:pPr>
            <a:r>
              <a:rPr lang="en-US" sz="2400" dirty="0"/>
              <a:t>SpaceVPX addresses both interoperability (as OpenVPX does) and space application needs (not in OpenVPX).</a:t>
            </a:r>
          </a:p>
          <a:p>
            <a:pPr marL="892175" indent="-176213">
              <a:lnSpc>
                <a:spcPct val="110000"/>
              </a:lnSpc>
              <a:spcBef>
                <a:spcPts val="600"/>
              </a:spcBef>
              <a:buFont typeface="Arial" pitchFamily="34" charset="0"/>
              <a:buChar char="•"/>
              <a:defRPr/>
            </a:pPr>
            <a:r>
              <a:rPr lang="en-US" sz="2400" dirty="0"/>
              <a:t>SpaceVPX defines Payload, Switch, Controller, and Backplane module profiles to meet needs of space applications</a:t>
            </a:r>
          </a:p>
          <a:p>
            <a:pPr marL="892175" indent="-176213">
              <a:lnSpc>
                <a:spcPct val="110000"/>
              </a:lnSpc>
              <a:spcBef>
                <a:spcPts val="600"/>
              </a:spcBef>
              <a:buFont typeface="Arial" pitchFamily="34" charset="0"/>
              <a:buChar char="•"/>
              <a:defRPr/>
            </a:pPr>
            <a:r>
              <a:rPr lang="en-US" sz="2400" dirty="0"/>
              <a:t>SpaceVPX adds features to the Utility Plane for fault tolerance</a:t>
            </a:r>
          </a:p>
          <a:p>
            <a:pPr marL="1349375" lvl="2" indent="-176213">
              <a:lnSpc>
                <a:spcPct val="110000"/>
              </a:lnSpc>
              <a:spcBef>
                <a:spcPts val="600"/>
              </a:spcBef>
              <a:buFont typeface="Arial" pitchFamily="34" charset="0"/>
              <a:buChar char="•"/>
              <a:defRPr/>
            </a:pPr>
            <a:r>
              <a:rPr lang="en-US" sz="1800" dirty="0"/>
              <a:t>Point-to-point not bussed to tolerate faults:  failure on module does not affect entire system.</a:t>
            </a:r>
          </a:p>
          <a:p>
            <a:pPr marL="1349375" lvl="2" indent="-176213">
              <a:lnSpc>
                <a:spcPct val="110000"/>
              </a:lnSpc>
              <a:spcBef>
                <a:spcPts val="600"/>
              </a:spcBef>
              <a:buFont typeface="Arial" pitchFamily="34" charset="0"/>
              <a:buChar char="•"/>
              <a:defRPr/>
            </a:pPr>
            <a:r>
              <a:rPr lang="en-US" sz="1800" dirty="0"/>
              <a:t>Space Utility Module added to provide dual-redundant source for</a:t>
            </a:r>
            <a:r>
              <a:rPr lang="en-US" sz="1800" strike="sngStrike" dirty="0">
                <a:solidFill>
                  <a:srgbClr val="FF0000"/>
                </a:solidFill>
              </a:rPr>
              <a:t> </a:t>
            </a:r>
            <a:r>
              <a:rPr lang="en-US" sz="1800" dirty="0"/>
              <a:t>Utility Plane implementations.</a:t>
            </a:r>
            <a:endParaRPr lang="en-US" sz="1600" dirty="0"/>
          </a:p>
          <a:p>
            <a:pPr marL="892175" indent="-176213">
              <a:lnSpc>
                <a:spcPct val="110000"/>
              </a:lnSpc>
              <a:spcBef>
                <a:spcPts val="600"/>
              </a:spcBef>
              <a:buFont typeface="Arial" pitchFamily="34" charset="0"/>
              <a:buChar char="•"/>
              <a:defRPr/>
            </a:pPr>
            <a:r>
              <a:rPr lang="en-US" sz="2400" dirty="0"/>
              <a:t>SpaceVPX defines use of SpaceWire and Ethernet (new) for Control Plane</a:t>
            </a:r>
          </a:p>
          <a:p>
            <a:endParaRPr lang="en-US" dirty="0"/>
          </a:p>
        </p:txBody>
      </p:sp>
    </p:spTree>
    <p:extLst>
      <p:ext uri="{BB962C8B-B14F-4D97-AF65-F5344CB8AC3E}">
        <p14:creationId xmlns:p14="http://schemas.microsoft.com/office/powerpoint/2010/main" val="2759863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in SpaceVPX?</a:t>
            </a:r>
          </a:p>
        </p:txBody>
      </p:sp>
      <p:graphicFrame>
        <p:nvGraphicFramePr>
          <p:cNvPr id="4" name="Diagram 3"/>
          <p:cNvGraphicFramePr/>
          <p:nvPr/>
        </p:nvGraphicFramePr>
        <p:xfrm>
          <a:off x="2304007" y="1667163"/>
          <a:ext cx="6858000"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52011" y="1663711"/>
            <a:ext cx="2082614" cy="564776"/>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09536" y="2745136"/>
            <a:ext cx="1207994" cy="564776"/>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29993" y="3959873"/>
            <a:ext cx="1207994" cy="564776"/>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82092" y="4184691"/>
            <a:ext cx="1466850" cy="564776"/>
          </a:xfrm>
          <a:prstGeom prst="rect">
            <a:avLst/>
          </a:prstGeom>
        </p:spPr>
      </p:pic>
      <p:sp>
        <p:nvSpPr>
          <p:cNvPr id="3" name="TextBox 2"/>
          <p:cNvSpPr txBox="1"/>
          <p:nvPr/>
        </p:nvSpPr>
        <p:spPr>
          <a:xfrm>
            <a:off x="4763017" y="2473654"/>
            <a:ext cx="1865447" cy="307777"/>
          </a:xfrm>
          <a:prstGeom prst="rect">
            <a:avLst/>
          </a:prstGeom>
          <a:noFill/>
          <a:ln w="19050">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SpaceFibre/SpaceWire</a:t>
            </a:r>
          </a:p>
        </p:txBody>
      </p:sp>
      <p:sp>
        <p:nvSpPr>
          <p:cNvPr id="9" name="TextBox 8"/>
          <p:cNvSpPr txBox="1"/>
          <p:nvPr/>
        </p:nvSpPr>
        <p:spPr>
          <a:xfrm>
            <a:off x="4481371" y="4811185"/>
            <a:ext cx="1833772" cy="307777"/>
          </a:xfrm>
          <a:prstGeom prst="rect">
            <a:avLst/>
          </a:prstGeom>
          <a:noFill/>
          <a:ln w="19050">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Direct Access Protocol</a:t>
            </a:r>
          </a:p>
        </p:txBody>
      </p:sp>
      <p:sp>
        <p:nvSpPr>
          <p:cNvPr id="10" name="TextBox 9">
            <a:extLst>
              <a:ext uri="{FF2B5EF4-FFF2-40B4-BE49-F238E27FC236}">
                <a16:creationId xmlns:a16="http://schemas.microsoft.com/office/drawing/2014/main" id="{FB277C03-ED5B-4F84-21AD-1F3E9B32362F}"/>
              </a:ext>
            </a:extLst>
          </p:cNvPr>
          <p:cNvSpPr txBox="1"/>
          <p:nvPr/>
        </p:nvSpPr>
        <p:spPr>
          <a:xfrm>
            <a:off x="2906518" y="2740894"/>
            <a:ext cx="1186800" cy="307777"/>
          </a:xfrm>
          <a:prstGeom prst="rect">
            <a:avLst/>
          </a:prstGeom>
          <a:noFill/>
          <a:ln w="19050">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SpaceVPXLite</a:t>
            </a:r>
          </a:p>
        </p:txBody>
      </p:sp>
      <p:sp>
        <p:nvSpPr>
          <p:cNvPr id="11" name="TextBox 10">
            <a:extLst>
              <a:ext uri="{FF2B5EF4-FFF2-40B4-BE49-F238E27FC236}">
                <a16:creationId xmlns:a16="http://schemas.microsoft.com/office/drawing/2014/main" id="{490B8BA6-9A0C-1014-274E-5E6DDD6BB284}"/>
              </a:ext>
            </a:extLst>
          </p:cNvPr>
          <p:cNvSpPr txBox="1"/>
          <p:nvPr/>
        </p:nvSpPr>
        <p:spPr>
          <a:xfrm>
            <a:off x="4719607" y="3719364"/>
            <a:ext cx="830035" cy="307777"/>
          </a:xfrm>
          <a:prstGeom prst="rect">
            <a:avLst/>
          </a:prstGeom>
          <a:noFill/>
          <a:ln w="19050">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Ethernet</a:t>
            </a:r>
          </a:p>
        </p:txBody>
      </p:sp>
      <p:sp>
        <p:nvSpPr>
          <p:cNvPr id="12" name="TextBox 11">
            <a:extLst>
              <a:ext uri="{FF2B5EF4-FFF2-40B4-BE49-F238E27FC236}">
                <a16:creationId xmlns:a16="http://schemas.microsoft.com/office/drawing/2014/main" id="{F28A3721-7683-AE76-A014-4B61814EA761}"/>
              </a:ext>
            </a:extLst>
          </p:cNvPr>
          <p:cNvSpPr txBox="1"/>
          <p:nvPr/>
        </p:nvSpPr>
        <p:spPr>
          <a:xfrm>
            <a:off x="5987374" y="3187621"/>
            <a:ext cx="513282" cy="307777"/>
          </a:xfrm>
          <a:prstGeom prst="rect">
            <a:avLst/>
          </a:prstGeom>
          <a:noFill/>
          <a:ln w="19050">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PCIe</a:t>
            </a:r>
          </a:p>
        </p:txBody>
      </p:sp>
    </p:spTree>
    <p:extLst>
      <p:ext uri="{BB962C8B-B14F-4D97-AF65-F5344CB8AC3E}">
        <p14:creationId xmlns:p14="http://schemas.microsoft.com/office/powerpoint/2010/main" val="1826472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AABC05-F87C-4763-9551-A94075ADE28F}"/>
              </a:ext>
            </a:extLst>
          </p:cNvPr>
          <p:cNvSpPr>
            <a:spLocks noGrp="1"/>
          </p:cNvSpPr>
          <p:nvPr>
            <p:ph type="title"/>
          </p:nvPr>
        </p:nvSpPr>
        <p:spPr>
          <a:xfrm>
            <a:off x="357809" y="758952"/>
            <a:ext cx="11439939" cy="3566160"/>
          </a:xfrm>
        </p:spPr>
        <p:txBody>
          <a:bodyPr>
            <a:normAutofit/>
          </a:bodyPr>
          <a:lstStyle/>
          <a:p>
            <a:r>
              <a:rPr lang="en-US" sz="6600" dirty="0"/>
              <a:t>First Things First</a:t>
            </a:r>
            <a:br>
              <a:rPr lang="en-US" sz="6600" dirty="0"/>
            </a:br>
            <a:r>
              <a:rPr lang="en-US" sz="6600" dirty="0"/>
              <a:t>Updates to VITA 78</a:t>
            </a:r>
          </a:p>
        </p:txBody>
      </p:sp>
    </p:spTree>
    <p:extLst>
      <p:ext uri="{BB962C8B-B14F-4D97-AF65-F5344CB8AC3E}">
        <p14:creationId xmlns:p14="http://schemas.microsoft.com/office/powerpoint/2010/main" val="4216473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Modular Building Blocks</a:t>
            </a:r>
          </a:p>
        </p:txBody>
      </p:sp>
      <p:grpSp>
        <p:nvGrpSpPr>
          <p:cNvPr id="46" name="Group 45"/>
          <p:cNvGrpSpPr/>
          <p:nvPr/>
        </p:nvGrpSpPr>
        <p:grpSpPr>
          <a:xfrm>
            <a:off x="1861207" y="1669813"/>
            <a:ext cx="8036774" cy="4838083"/>
            <a:chOff x="1863321" y="1509392"/>
            <a:chExt cx="8199090" cy="5208440"/>
          </a:xfrm>
        </p:grpSpPr>
        <p:grpSp>
          <p:nvGrpSpPr>
            <p:cNvPr id="3" name="Group 50"/>
            <p:cNvGrpSpPr/>
            <p:nvPr/>
          </p:nvGrpSpPr>
          <p:grpSpPr>
            <a:xfrm>
              <a:off x="2130684" y="1509392"/>
              <a:ext cx="3359727" cy="1898073"/>
              <a:chOff x="5867400" y="838200"/>
              <a:chExt cx="2895600" cy="1447800"/>
            </a:xfrm>
          </p:grpSpPr>
          <p:sp>
            <p:nvSpPr>
              <p:cNvPr id="4" name="Rectangle 3"/>
              <p:cNvSpPr/>
              <p:nvPr/>
            </p:nvSpPr>
            <p:spPr>
              <a:xfrm>
                <a:off x="5867400" y="838200"/>
                <a:ext cx="2895600" cy="1447800"/>
              </a:xfrm>
              <a:prstGeom prst="rect">
                <a:avLst/>
              </a:prstGeom>
              <a:noFill/>
              <a:ln w="952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a:endParaRPr>
              </a:p>
            </p:txBody>
          </p:sp>
          <p:sp>
            <p:nvSpPr>
              <p:cNvPr id="5" name="Rectangle 4"/>
              <p:cNvSpPr/>
              <p:nvPr/>
            </p:nvSpPr>
            <p:spPr>
              <a:xfrm>
                <a:off x="6553200" y="914400"/>
                <a:ext cx="304800" cy="1295400"/>
              </a:xfrm>
              <a:prstGeom prst="rect">
                <a:avLst/>
              </a:prstGeom>
              <a:solidFill>
                <a:srgbClr val="FF0000"/>
              </a:solidFill>
              <a:ln w="9525" cap="flat" cmpd="sng" algn="ctr">
                <a:solidFill>
                  <a:srgbClr val="000000"/>
                </a:solidFill>
                <a:prstDash val="solid"/>
              </a:ln>
              <a:effectLst/>
            </p:spPr>
            <p:txBody>
              <a:bodyPr vert="vert270"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orbel"/>
                  </a:rPr>
                  <a:t>Payload input</a:t>
                </a:r>
              </a:p>
            </p:txBody>
          </p:sp>
          <p:sp>
            <p:nvSpPr>
              <p:cNvPr id="6" name="Rectangle 5"/>
              <p:cNvSpPr/>
              <p:nvPr/>
            </p:nvSpPr>
            <p:spPr>
              <a:xfrm>
                <a:off x="6858000" y="914400"/>
                <a:ext cx="304800" cy="1295400"/>
              </a:xfrm>
              <a:prstGeom prst="rect">
                <a:avLst/>
              </a:prstGeom>
              <a:solidFill>
                <a:srgbClr val="FFFF00"/>
              </a:solidFill>
              <a:ln w="9525" cap="flat" cmpd="sng" algn="ctr">
                <a:solidFill>
                  <a:srgbClr val="000000"/>
                </a:solidFill>
                <a:prstDash val="solid"/>
              </a:ln>
              <a:effectLst/>
            </p:spPr>
            <p:txBody>
              <a:bodyPr vert="vert270"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orbel"/>
                  </a:rPr>
                  <a:t>Processing card</a:t>
                </a:r>
              </a:p>
            </p:txBody>
          </p:sp>
          <p:sp>
            <p:nvSpPr>
              <p:cNvPr id="7" name="Rectangle 6"/>
              <p:cNvSpPr/>
              <p:nvPr/>
            </p:nvSpPr>
            <p:spPr>
              <a:xfrm>
                <a:off x="7162800" y="914400"/>
                <a:ext cx="304800" cy="1295400"/>
              </a:xfrm>
              <a:prstGeom prst="rect">
                <a:avLst/>
              </a:prstGeom>
              <a:solidFill>
                <a:srgbClr val="FFFF00"/>
              </a:solidFill>
              <a:ln w="9525" cap="flat" cmpd="sng" algn="ctr">
                <a:solidFill>
                  <a:srgbClr val="000000"/>
                </a:solidFill>
                <a:prstDash val="solid"/>
              </a:ln>
              <a:effectLst/>
            </p:spPr>
            <p:txBody>
              <a:bodyPr vert="vert270"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orbel"/>
                  </a:rPr>
                  <a:t>Processing card</a:t>
                </a:r>
              </a:p>
            </p:txBody>
          </p:sp>
          <p:sp>
            <p:nvSpPr>
              <p:cNvPr id="8" name="Rectangle 7"/>
              <p:cNvSpPr/>
              <p:nvPr/>
            </p:nvSpPr>
            <p:spPr>
              <a:xfrm>
                <a:off x="7467600" y="914400"/>
                <a:ext cx="304800" cy="1295400"/>
              </a:xfrm>
              <a:prstGeom prst="rect">
                <a:avLst/>
              </a:prstGeom>
              <a:solidFill>
                <a:srgbClr val="92D050"/>
              </a:solidFill>
              <a:ln w="9525" cap="flat" cmpd="sng" algn="ctr">
                <a:solidFill>
                  <a:srgbClr val="000000"/>
                </a:solidFill>
                <a:prstDash val="solid"/>
              </a:ln>
              <a:effectLst/>
            </p:spPr>
            <p:txBody>
              <a:bodyPr vert="vert270"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orbel"/>
                  </a:rPr>
                  <a:t>Switch card</a:t>
                </a:r>
              </a:p>
            </p:txBody>
          </p:sp>
          <p:sp>
            <p:nvSpPr>
              <p:cNvPr id="9" name="Rectangle 8"/>
              <p:cNvSpPr/>
              <p:nvPr/>
            </p:nvSpPr>
            <p:spPr>
              <a:xfrm>
                <a:off x="7772400" y="914400"/>
                <a:ext cx="304800" cy="1295400"/>
              </a:xfrm>
              <a:prstGeom prst="rect">
                <a:avLst/>
              </a:prstGeom>
              <a:solidFill>
                <a:srgbClr val="5A6378">
                  <a:lumMod val="40000"/>
                  <a:lumOff val="60000"/>
                </a:srgbClr>
              </a:solidFill>
              <a:ln w="9525" cap="flat" cmpd="sng" algn="ctr">
                <a:solidFill>
                  <a:srgbClr val="000000"/>
                </a:solidFill>
                <a:prstDash val="solid"/>
              </a:ln>
              <a:effectLst/>
            </p:spPr>
            <p:txBody>
              <a:bodyPr vert="vert270"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orbel"/>
                  </a:rPr>
                  <a:t>Memory card</a:t>
                </a:r>
              </a:p>
            </p:txBody>
          </p:sp>
          <p:sp>
            <p:nvSpPr>
              <p:cNvPr id="10" name="Rectangle 9"/>
              <p:cNvSpPr/>
              <p:nvPr/>
            </p:nvSpPr>
            <p:spPr>
              <a:xfrm>
                <a:off x="8077200" y="914400"/>
                <a:ext cx="304800" cy="1295400"/>
              </a:xfrm>
              <a:prstGeom prst="rect">
                <a:avLst/>
              </a:prstGeom>
              <a:solidFill>
                <a:srgbClr val="E66C7D">
                  <a:lumMod val="75000"/>
                </a:srgbClr>
              </a:solidFill>
              <a:ln w="9525" cap="flat" cmpd="sng" algn="ctr">
                <a:solidFill>
                  <a:srgbClr val="000000"/>
                </a:solidFill>
                <a:prstDash val="solid"/>
              </a:ln>
              <a:effectLst/>
            </p:spPr>
            <p:txBody>
              <a:bodyPr vert="vert270"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orbel"/>
                  </a:rPr>
                  <a:t>Output card</a:t>
                </a:r>
              </a:p>
            </p:txBody>
          </p:sp>
          <p:sp>
            <p:nvSpPr>
              <p:cNvPr id="11" name="Rectangle 10"/>
              <p:cNvSpPr/>
              <p:nvPr/>
            </p:nvSpPr>
            <p:spPr>
              <a:xfrm>
                <a:off x="8382000" y="914400"/>
                <a:ext cx="304800" cy="1295400"/>
              </a:xfrm>
              <a:prstGeom prst="rect">
                <a:avLst/>
              </a:prstGeom>
              <a:solidFill>
                <a:srgbClr val="C64847">
                  <a:lumMod val="75000"/>
                </a:srgbClr>
              </a:solidFill>
              <a:ln w="9525" cap="flat" cmpd="sng" algn="ctr">
                <a:solidFill>
                  <a:srgbClr val="000000"/>
                </a:solidFill>
                <a:prstDash val="solid"/>
              </a:ln>
              <a:effectLst/>
            </p:spPr>
            <p:txBody>
              <a:bodyPr vert="vert270"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orbel"/>
                  </a:rPr>
                  <a:t>Power card</a:t>
                </a:r>
              </a:p>
            </p:txBody>
          </p:sp>
          <p:sp>
            <p:nvSpPr>
              <p:cNvPr id="12" name="Rectangle 11"/>
              <p:cNvSpPr/>
              <p:nvPr/>
            </p:nvSpPr>
            <p:spPr>
              <a:xfrm>
                <a:off x="6248400" y="914400"/>
                <a:ext cx="304800" cy="1295400"/>
              </a:xfrm>
              <a:prstGeom prst="rect">
                <a:avLst/>
              </a:prstGeom>
              <a:solidFill>
                <a:srgbClr val="FF0000"/>
              </a:solidFill>
              <a:ln w="9525" cap="flat" cmpd="sng" algn="ctr">
                <a:solidFill>
                  <a:srgbClr val="000000"/>
                </a:solidFill>
                <a:prstDash val="solid"/>
              </a:ln>
              <a:effectLst/>
            </p:spPr>
            <p:txBody>
              <a:bodyPr vert="vert270"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orbel"/>
                  </a:rPr>
                  <a:t>Payload input</a:t>
                </a:r>
              </a:p>
            </p:txBody>
          </p:sp>
          <p:sp>
            <p:nvSpPr>
              <p:cNvPr id="13" name="Rectangle 12"/>
              <p:cNvSpPr/>
              <p:nvPr/>
            </p:nvSpPr>
            <p:spPr>
              <a:xfrm>
                <a:off x="5943600" y="914400"/>
                <a:ext cx="304800" cy="1295400"/>
              </a:xfrm>
              <a:prstGeom prst="rect">
                <a:avLst/>
              </a:prstGeom>
              <a:solidFill>
                <a:srgbClr val="FF0000"/>
              </a:solidFill>
              <a:ln w="9525" cap="flat" cmpd="sng" algn="ctr">
                <a:solidFill>
                  <a:srgbClr val="000000"/>
                </a:solidFill>
                <a:prstDash val="solid"/>
              </a:ln>
              <a:effectLst/>
            </p:spPr>
            <p:txBody>
              <a:bodyPr vert="vert270"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orbel"/>
                  </a:rPr>
                  <a:t>Payload input</a:t>
                </a:r>
              </a:p>
            </p:txBody>
          </p:sp>
        </p:grpSp>
        <p:grpSp>
          <p:nvGrpSpPr>
            <p:cNvPr id="14" name="Group 50"/>
            <p:cNvGrpSpPr/>
            <p:nvPr/>
          </p:nvGrpSpPr>
          <p:grpSpPr>
            <a:xfrm>
              <a:off x="1998383" y="1666023"/>
              <a:ext cx="3359727" cy="1898073"/>
              <a:chOff x="5867400" y="838200"/>
              <a:chExt cx="2895600" cy="1447800"/>
            </a:xfrm>
          </p:grpSpPr>
          <p:sp>
            <p:nvSpPr>
              <p:cNvPr id="15" name="Rectangle 14"/>
              <p:cNvSpPr/>
              <p:nvPr/>
            </p:nvSpPr>
            <p:spPr>
              <a:xfrm>
                <a:off x="5867400" y="838200"/>
                <a:ext cx="2895600" cy="1447800"/>
              </a:xfrm>
              <a:prstGeom prst="rect">
                <a:avLst/>
              </a:prstGeom>
              <a:noFill/>
              <a:ln w="952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a:endParaRPr>
              </a:p>
            </p:txBody>
          </p:sp>
          <p:sp>
            <p:nvSpPr>
              <p:cNvPr id="16" name="Rectangle 15"/>
              <p:cNvSpPr/>
              <p:nvPr/>
            </p:nvSpPr>
            <p:spPr>
              <a:xfrm>
                <a:off x="6553200" y="914400"/>
                <a:ext cx="304800" cy="1295400"/>
              </a:xfrm>
              <a:prstGeom prst="rect">
                <a:avLst/>
              </a:prstGeom>
              <a:solidFill>
                <a:srgbClr val="92D050"/>
              </a:solidFill>
              <a:ln w="9525" cap="flat" cmpd="sng" algn="ctr">
                <a:solidFill>
                  <a:srgbClr val="000000"/>
                </a:solidFill>
                <a:prstDash val="solid"/>
              </a:ln>
              <a:effectLst/>
            </p:spPr>
            <p:txBody>
              <a:bodyPr vert="vert270"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orbel"/>
                  </a:rPr>
                  <a:t>Payload input</a:t>
                </a:r>
              </a:p>
            </p:txBody>
          </p:sp>
          <p:sp>
            <p:nvSpPr>
              <p:cNvPr id="17" name="Rectangle 16"/>
              <p:cNvSpPr/>
              <p:nvPr/>
            </p:nvSpPr>
            <p:spPr>
              <a:xfrm>
                <a:off x="6858000" y="914400"/>
                <a:ext cx="304800" cy="1295400"/>
              </a:xfrm>
              <a:prstGeom prst="rect">
                <a:avLst/>
              </a:prstGeom>
              <a:solidFill>
                <a:srgbClr val="FFFF00"/>
              </a:solidFill>
              <a:ln w="9525" cap="flat" cmpd="sng" algn="ctr">
                <a:solidFill>
                  <a:srgbClr val="000000"/>
                </a:solidFill>
                <a:prstDash val="solid"/>
              </a:ln>
              <a:effectLst/>
            </p:spPr>
            <p:txBody>
              <a:bodyPr vert="vert270"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orbel"/>
                  </a:rPr>
                  <a:t>Processing card</a:t>
                </a:r>
              </a:p>
            </p:txBody>
          </p:sp>
          <p:sp>
            <p:nvSpPr>
              <p:cNvPr id="18" name="Rectangle 17"/>
              <p:cNvSpPr/>
              <p:nvPr/>
            </p:nvSpPr>
            <p:spPr>
              <a:xfrm>
                <a:off x="7162800" y="914400"/>
                <a:ext cx="304800" cy="1295400"/>
              </a:xfrm>
              <a:prstGeom prst="rect">
                <a:avLst/>
              </a:prstGeom>
              <a:solidFill>
                <a:srgbClr val="FFFF00"/>
              </a:solidFill>
              <a:ln w="9525" cap="flat" cmpd="sng" algn="ctr">
                <a:solidFill>
                  <a:srgbClr val="000000"/>
                </a:solidFill>
                <a:prstDash val="solid"/>
              </a:ln>
              <a:effectLst/>
            </p:spPr>
            <p:txBody>
              <a:bodyPr vert="vert270"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orbel"/>
                  </a:rPr>
                  <a:t>Processing card</a:t>
                </a:r>
              </a:p>
            </p:txBody>
          </p:sp>
          <p:sp>
            <p:nvSpPr>
              <p:cNvPr id="19" name="Rectangle 18"/>
              <p:cNvSpPr/>
              <p:nvPr/>
            </p:nvSpPr>
            <p:spPr>
              <a:xfrm>
                <a:off x="7467600" y="914400"/>
                <a:ext cx="304800" cy="1295400"/>
              </a:xfrm>
              <a:prstGeom prst="rect">
                <a:avLst/>
              </a:prstGeom>
              <a:solidFill>
                <a:srgbClr val="92D050"/>
              </a:solidFill>
              <a:ln w="9525" cap="flat" cmpd="sng" algn="ctr">
                <a:solidFill>
                  <a:srgbClr val="000000"/>
                </a:solidFill>
                <a:prstDash val="solid"/>
              </a:ln>
              <a:effectLst/>
            </p:spPr>
            <p:txBody>
              <a:bodyPr vert="vert270"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orbel"/>
                  </a:rPr>
                  <a:t>Switch card</a:t>
                </a:r>
              </a:p>
            </p:txBody>
          </p:sp>
          <p:sp>
            <p:nvSpPr>
              <p:cNvPr id="20" name="Rectangle 19"/>
              <p:cNvSpPr/>
              <p:nvPr/>
            </p:nvSpPr>
            <p:spPr>
              <a:xfrm>
                <a:off x="7772400" y="914400"/>
                <a:ext cx="304800" cy="1295400"/>
              </a:xfrm>
              <a:prstGeom prst="rect">
                <a:avLst/>
              </a:prstGeom>
              <a:solidFill>
                <a:srgbClr val="5A6378">
                  <a:lumMod val="40000"/>
                  <a:lumOff val="60000"/>
                </a:srgbClr>
              </a:solidFill>
              <a:ln w="9525" cap="flat" cmpd="sng" algn="ctr">
                <a:solidFill>
                  <a:srgbClr val="000000"/>
                </a:solidFill>
                <a:prstDash val="solid"/>
              </a:ln>
              <a:effectLst/>
            </p:spPr>
            <p:txBody>
              <a:bodyPr vert="vert270"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orbel"/>
                  </a:rPr>
                  <a:t>Memory card</a:t>
                </a:r>
              </a:p>
            </p:txBody>
          </p:sp>
          <p:sp>
            <p:nvSpPr>
              <p:cNvPr id="21" name="Rectangle 20"/>
              <p:cNvSpPr/>
              <p:nvPr/>
            </p:nvSpPr>
            <p:spPr>
              <a:xfrm>
                <a:off x="8077200" y="914400"/>
                <a:ext cx="304800" cy="1295400"/>
              </a:xfrm>
              <a:prstGeom prst="rect">
                <a:avLst/>
              </a:prstGeom>
              <a:solidFill>
                <a:srgbClr val="E66C7D">
                  <a:lumMod val="75000"/>
                </a:srgbClr>
              </a:solidFill>
              <a:ln w="9525" cap="flat" cmpd="sng" algn="ctr">
                <a:solidFill>
                  <a:srgbClr val="000000"/>
                </a:solidFill>
                <a:prstDash val="solid"/>
              </a:ln>
              <a:effectLst/>
            </p:spPr>
            <p:txBody>
              <a:bodyPr vert="vert270"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orbel"/>
                  </a:rPr>
                  <a:t>Output card</a:t>
                </a:r>
              </a:p>
            </p:txBody>
          </p:sp>
          <p:sp>
            <p:nvSpPr>
              <p:cNvPr id="22" name="Rectangle 21"/>
              <p:cNvSpPr/>
              <p:nvPr/>
            </p:nvSpPr>
            <p:spPr>
              <a:xfrm>
                <a:off x="8382000" y="914400"/>
                <a:ext cx="304800" cy="1295400"/>
              </a:xfrm>
              <a:prstGeom prst="rect">
                <a:avLst/>
              </a:prstGeom>
              <a:solidFill>
                <a:srgbClr val="C64847">
                  <a:lumMod val="75000"/>
                </a:srgbClr>
              </a:solidFill>
              <a:ln w="9525" cap="flat" cmpd="sng" algn="ctr">
                <a:solidFill>
                  <a:srgbClr val="000000"/>
                </a:solidFill>
                <a:prstDash val="solid"/>
              </a:ln>
              <a:effectLst/>
            </p:spPr>
            <p:txBody>
              <a:bodyPr vert="vert270"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orbel"/>
                  </a:rPr>
                  <a:t>Power card</a:t>
                </a:r>
              </a:p>
            </p:txBody>
          </p:sp>
          <p:sp>
            <p:nvSpPr>
              <p:cNvPr id="23" name="Rectangle 22"/>
              <p:cNvSpPr/>
              <p:nvPr/>
            </p:nvSpPr>
            <p:spPr>
              <a:xfrm>
                <a:off x="6248400" y="914400"/>
                <a:ext cx="304800" cy="1295400"/>
              </a:xfrm>
              <a:prstGeom prst="rect">
                <a:avLst/>
              </a:prstGeom>
              <a:solidFill>
                <a:srgbClr val="92D050"/>
              </a:solidFill>
              <a:ln w="9525" cap="flat" cmpd="sng" algn="ctr">
                <a:solidFill>
                  <a:srgbClr val="000000"/>
                </a:solidFill>
                <a:prstDash val="solid"/>
              </a:ln>
              <a:effectLst/>
            </p:spPr>
            <p:txBody>
              <a:bodyPr vert="vert270"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orbel"/>
                  </a:rPr>
                  <a:t>Payload input</a:t>
                </a:r>
              </a:p>
            </p:txBody>
          </p:sp>
          <p:sp>
            <p:nvSpPr>
              <p:cNvPr id="24" name="Rectangle 23"/>
              <p:cNvSpPr/>
              <p:nvPr/>
            </p:nvSpPr>
            <p:spPr>
              <a:xfrm>
                <a:off x="5943600" y="914400"/>
                <a:ext cx="304800" cy="1295400"/>
              </a:xfrm>
              <a:prstGeom prst="rect">
                <a:avLst/>
              </a:prstGeom>
              <a:solidFill>
                <a:srgbClr val="92D050"/>
              </a:solidFill>
              <a:ln w="9525" cap="flat" cmpd="sng" algn="ctr">
                <a:solidFill>
                  <a:srgbClr val="000000"/>
                </a:solidFill>
                <a:prstDash val="solid"/>
              </a:ln>
              <a:effectLst/>
            </p:spPr>
            <p:txBody>
              <a:bodyPr vert="vert270"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orbel"/>
                  </a:rPr>
                  <a:t>Payload input</a:t>
                </a:r>
              </a:p>
            </p:txBody>
          </p:sp>
        </p:grpSp>
        <p:grpSp>
          <p:nvGrpSpPr>
            <p:cNvPr id="25" name="Group 50"/>
            <p:cNvGrpSpPr/>
            <p:nvPr/>
          </p:nvGrpSpPr>
          <p:grpSpPr>
            <a:xfrm>
              <a:off x="1863321" y="1897319"/>
              <a:ext cx="3359727" cy="1898073"/>
              <a:chOff x="5867400" y="838200"/>
              <a:chExt cx="2895600" cy="1447800"/>
            </a:xfrm>
          </p:grpSpPr>
          <p:sp>
            <p:nvSpPr>
              <p:cNvPr id="26" name="Rectangle 25"/>
              <p:cNvSpPr/>
              <p:nvPr/>
            </p:nvSpPr>
            <p:spPr>
              <a:xfrm>
                <a:off x="5867400" y="838200"/>
                <a:ext cx="2895600" cy="1447800"/>
              </a:xfrm>
              <a:prstGeom prst="rect">
                <a:avLst/>
              </a:prstGeom>
              <a:noFill/>
              <a:ln w="952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a:endParaRPr>
              </a:p>
            </p:txBody>
          </p:sp>
          <p:sp>
            <p:nvSpPr>
              <p:cNvPr id="27" name="Rectangle 26"/>
              <p:cNvSpPr/>
              <p:nvPr/>
            </p:nvSpPr>
            <p:spPr>
              <a:xfrm>
                <a:off x="6553200" y="914400"/>
                <a:ext cx="304800" cy="1295400"/>
              </a:xfrm>
              <a:prstGeom prst="rect">
                <a:avLst/>
              </a:prstGeom>
              <a:solidFill>
                <a:srgbClr val="00B0F0"/>
              </a:solidFill>
              <a:ln w="9525" cap="flat" cmpd="sng" algn="ctr">
                <a:solidFill>
                  <a:srgbClr val="000000"/>
                </a:solidFill>
                <a:prstDash val="solid"/>
              </a:ln>
              <a:effectLst/>
            </p:spPr>
            <p:txBody>
              <a:bodyPr vert="vert270"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orbel"/>
                  </a:rPr>
                  <a:t>Payload input</a:t>
                </a:r>
              </a:p>
            </p:txBody>
          </p:sp>
          <p:sp>
            <p:nvSpPr>
              <p:cNvPr id="28" name="Rectangle 27"/>
              <p:cNvSpPr/>
              <p:nvPr/>
            </p:nvSpPr>
            <p:spPr>
              <a:xfrm>
                <a:off x="6858000" y="914400"/>
                <a:ext cx="304800" cy="1295400"/>
              </a:xfrm>
              <a:prstGeom prst="rect">
                <a:avLst/>
              </a:prstGeom>
              <a:solidFill>
                <a:srgbClr val="FFC000"/>
              </a:solidFill>
              <a:ln w="9525" cap="flat" cmpd="sng" algn="ctr">
                <a:solidFill>
                  <a:srgbClr val="000000"/>
                </a:solidFill>
                <a:prstDash val="solid"/>
              </a:ln>
              <a:effectLst/>
            </p:spPr>
            <p:txBody>
              <a:bodyPr vert="vert270"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orbel"/>
                  </a:rPr>
                  <a:t>Processing card</a:t>
                </a:r>
              </a:p>
            </p:txBody>
          </p:sp>
          <p:sp>
            <p:nvSpPr>
              <p:cNvPr id="29" name="Rectangle 28"/>
              <p:cNvSpPr/>
              <p:nvPr/>
            </p:nvSpPr>
            <p:spPr>
              <a:xfrm>
                <a:off x="7162800" y="914400"/>
                <a:ext cx="304800" cy="1295400"/>
              </a:xfrm>
              <a:prstGeom prst="rect">
                <a:avLst/>
              </a:prstGeom>
              <a:solidFill>
                <a:srgbClr val="FFC000"/>
              </a:solidFill>
              <a:ln w="9525" cap="flat" cmpd="sng" algn="ctr">
                <a:solidFill>
                  <a:srgbClr val="000000"/>
                </a:solidFill>
                <a:prstDash val="solid"/>
              </a:ln>
              <a:effectLst/>
            </p:spPr>
            <p:txBody>
              <a:bodyPr vert="vert270"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orbel"/>
                  </a:rPr>
                  <a:t>Processing card</a:t>
                </a:r>
              </a:p>
            </p:txBody>
          </p:sp>
          <p:sp>
            <p:nvSpPr>
              <p:cNvPr id="30" name="Rectangle 29"/>
              <p:cNvSpPr/>
              <p:nvPr/>
            </p:nvSpPr>
            <p:spPr>
              <a:xfrm>
                <a:off x="7467600" y="914400"/>
                <a:ext cx="304800" cy="1295400"/>
              </a:xfrm>
              <a:prstGeom prst="rect">
                <a:avLst/>
              </a:prstGeom>
              <a:solidFill>
                <a:srgbClr val="92D050"/>
              </a:solidFill>
              <a:ln w="9525" cap="flat" cmpd="sng" algn="ctr">
                <a:solidFill>
                  <a:srgbClr val="000000"/>
                </a:solidFill>
                <a:prstDash val="solid"/>
              </a:ln>
              <a:effectLst/>
            </p:spPr>
            <p:txBody>
              <a:bodyPr vert="vert270"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orbel"/>
                  </a:rPr>
                  <a:t>Switch card</a:t>
                </a:r>
              </a:p>
            </p:txBody>
          </p:sp>
          <p:sp>
            <p:nvSpPr>
              <p:cNvPr id="31" name="Rectangle 30"/>
              <p:cNvSpPr/>
              <p:nvPr/>
            </p:nvSpPr>
            <p:spPr>
              <a:xfrm>
                <a:off x="7772400" y="914400"/>
                <a:ext cx="304800" cy="1295400"/>
              </a:xfrm>
              <a:prstGeom prst="rect">
                <a:avLst/>
              </a:prstGeom>
              <a:solidFill>
                <a:srgbClr val="5A6378">
                  <a:lumMod val="40000"/>
                  <a:lumOff val="60000"/>
                </a:srgbClr>
              </a:solidFill>
              <a:ln w="9525" cap="flat" cmpd="sng" algn="ctr">
                <a:solidFill>
                  <a:srgbClr val="000000"/>
                </a:solidFill>
                <a:prstDash val="solid"/>
              </a:ln>
              <a:effectLst/>
            </p:spPr>
            <p:txBody>
              <a:bodyPr vert="vert270"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orbel"/>
                  </a:rPr>
                  <a:t>Memory card</a:t>
                </a:r>
              </a:p>
            </p:txBody>
          </p:sp>
          <p:sp>
            <p:nvSpPr>
              <p:cNvPr id="32" name="Rectangle 31"/>
              <p:cNvSpPr/>
              <p:nvPr/>
            </p:nvSpPr>
            <p:spPr>
              <a:xfrm>
                <a:off x="8077200" y="914400"/>
                <a:ext cx="304800" cy="1295400"/>
              </a:xfrm>
              <a:prstGeom prst="rect">
                <a:avLst/>
              </a:prstGeom>
              <a:solidFill>
                <a:srgbClr val="E66C7D">
                  <a:lumMod val="75000"/>
                </a:srgbClr>
              </a:solidFill>
              <a:ln w="9525" cap="flat" cmpd="sng" algn="ctr">
                <a:solidFill>
                  <a:srgbClr val="000000"/>
                </a:solidFill>
                <a:prstDash val="solid"/>
              </a:ln>
              <a:effectLst/>
            </p:spPr>
            <p:txBody>
              <a:bodyPr vert="vert270"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orbel"/>
                  </a:rPr>
                  <a:t>Output card</a:t>
                </a:r>
              </a:p>
            </p:txBody>
          </p:sp>
          <p:sp>
            <p:nvSpPr>
              <p:cNvPr id="33" name="Rectangle 32"/>
              <p:cNvSpPr/>
              <p:nvPr/>
            </p:nvSpPr>
            <p:spPr>
              <a:xfrm>
                <a:off x="8382000" y="914400"/>
                <a:ext cx="304800" cy="1295400"/>
              </a:xfrm>
              <a:prstGeom prst="rect">
                <a:avLst/>
              </a:prstGeom>
              <a:solidFill>
                <a:srgbClr val="C64847">
                  <a:lumMod val="75000"/>
                </a:srgbClr>
              </a:solidFill>
              <a:ln w="9525" cap="flat" cmpd="sng" algn="ctr">
                <a:solidFill>
                  <a:srgbClr val="000000"/>
                </a:solidFill>
                <a:prstDash val="solid"/>
              </a:ln>
              <a:effectLst/>
            </p:spPr>
            <p:txBody>
              <a:bodyPr vert="vert270"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orbel"/>
                  </a:rPr>
                  <a:t>Power card</a:t>
                </a:r>
              </a:p>
            </p:txBody>
          </p:sp>
          <p:sp>
            <p:nvSpPr>
              <p:cNvPr id="34" name="Rectangle 33"/>
              <p:cNvSpPr/>
              <p:nvPr/>
            </p:nvSpPr>
            <p:spPr>
              <a:xfrm>
                <a:off x="6248400" y="914400"/>
                <a:ext cx="304800" cy="1295400"/>
              </a:xfrm>
              <a:prstGeom prst="rect">
                <a:avLst/>
              </a:prstGeom>
              <a:solidFill>
                <a:srgbClr val="00B0F0"/>
              </a:solidFill>
              <a:ln w="9525" cap="flat" cmpd="sng" algn="ctr">
                <a:solidFill>
                  <a:srgbClr val="000000"/>
                </a:solidFill>
                <a:prstDash val="solid"/>
              </a:ln>
              <a:effectLst/>
            </p:spPr>
            <p:txBody>
              <a:bodyPr vert="vert270"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orbel"/>
                  </a:rPr>
                  <a:t>Payload input</a:t>
                </a:r>
              </a:p>
            </p:txBody>
          </p:sp>
          <p:sp>
            <p:nvSpPr>
              <p:cNvPr id="35" name="Rectangle 34"/>
              <p:cNvSpPr/>
              <p:nvPr/>
            </p:nvSpPr>
            <p:spPr>
              <a:xfrm>
                <a:off x="5943600" y="914400"/>
                <a:ext cx="304800" cy="1295400"/>
              </a:xfrm>
              <a:prstGeom prst="rect">
                <a:avLst/>
              </a:prstGeom>
              <a:solidFill>
                <a:srgbClr val="00B0F0"/>
              </a:solidFill>
              <a:ln w="9525" cap="flat" cmpd="sng" algn="ctr">
                <a:solidFill>
                  <a:srgbClr val="000000"/>
                </a:solidFill>
                <a:prstDash val="solid"/>
              </a:ln>
              <a:effectLst/>
            </p:spPr>
            <p:txBody>
              <a:bodyPr vert="vert270"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orbel"/>
                  </a:rPr>
                  <a:t>Payload input</a:t>
                </a:r>
              </a:p>
            </p:txBody>
          </p:sp>
        </p:grpSp>
        <p:grpSp>
          <p:nvGrpSpPr>
            <p:cNvPr id="36" name="Group 35"/>
            <p:cNvGrpSpPr/>
            <p:nvPr/>
          </p:nvGrpSpPr>
          <p:grpSpPr>
            <a:xfrm>
              <a:off x="7268958" y="1509392"/>
              <a:ext cx="2641053" cy="1980722"/>
              <a:chOff x="5277135" y="1703888"/>
              <a:chExt cx="2641053" cy="1980722"/>
            </a:xfrm>
          </p:grpSpPr>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7135" y="1703888"/>
                <a:ext cx="2641053" cy="1611042"/>
              </a:xfrm>
              <a:prstGeom prst="rect">
                <a:avLst/>
              </a:prstGeom>
            </p:spPr>
          </p:pic>
          <p:sp>
            <p:nvSpPr>
              <p:cNvPr id="38" name="TextBox 37"/>
              <p:cNvSpPr txBox="1"/>
              <p:nvPr/>
            </p:nvSpPr>
            <p:spPr>
              <a:xfrm>
                <a:off x="5791200" y="3320140"/>
                <a:ext cx="1795972" cy="364470"/>
              </a:xfrm>
              <a:prstGeom prst="rect">
                <a:avLst/>
              </a:prstGeom>
              <a:noFill/>
            </p:spPr>
            <p:txBody>
              <a:bodyPr wrap="none" rtlCol="0">
                <a:spAutoFit/>
              </a:bodyPr>
              <a:lstStyle/>
              <a:p>
                <a:pPr>
                  <a:spcAft>
                    <a:spcPts val="600"/>
                  </a:spcAft>
                </a:pPr>
                <a:r>
                  <a:rPr lang="en-US" sz="1600" b="1" dirty="0">
                    <a:solidFill>
                      <a:srgbClr val="000000"/>
                    </a:solidFill>
                    <a:latin typeface="Corbel"/>
                    <a:cs typeface="Arial" pitchFamily="34" charset="0"/>
                  </a:rPr>
                  <a:t>Satellite Platform</a:t>
                </a:r>
              </a:p>
            </p:txBody>
          </p:sp>
        </p:grpSp>
        <p:pic>
          <p:nvPicPr>
            <p:cNvPr id="39" name="Picture 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343" y="3414392"/>
              <a:ext cx="2900068" cy="3303440"/>
            </a:xfrm>
            <a:prstGeom prst="rect">
              <a:avLst/>
            </a:prstGeom>
            <a:noFill/>
            <a:ln>
              <a:noFill/>
            </a:ln>
          </p:spPr>
        </p:pic>
        <p:sp>
          <p:nvSpPr>
            <p:cNvPr id="40" name="Notched Right Arrow 39"/>
            <p:cNvSpPr/>
            <p:nvPr/>
          </p:nvSpPr>
          <p:spPr bwMode="auto">
            <a:xfrm>
              <a:off x="5883603" y="4823796"/>
              <a:ext cx="978408" cy="484632"/>
            </a:xfrm>
            <a:prstGeom prst="notchedRightArrow">
              <a:avLst/>
            </a:prstGeom>
            <a:solidFill>
              <a:srgbClr val="00206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80000"/>
                </a:lnSpc>
                <a:spcBef>
                  <a:spcPct val="50000"/>
                </a:spcBef>
                <a:spcAft>
                  <a:spcPct val="0"/>
                </a:spcAft>
                <a:buClrTx/>
                <a:buSzTx/>
                <a:buFontTx/>
                <a:buNone/>
                <a:tabLst/>
                <a:defRPr/>
              </a:pPr>
              <a:endParaRPr kumimoji="0" lang="en-US" sz="2400" b="1" i="0" u="none" strike="noStrike" kern="0" cap="none" spc="0" normalizeH="0" baseline="0" noProof="0" dirty="0">
                <a:ln>
                  <a:noFill/>
                </a:ln>
                <a:solidFill>
                  <a:srgbClr val="60B5CC"/>
                </a:solidFill>
                <a:effectLst/>
                <a:uLnTx/>
                <a:uFillTx/>
                <a:latin typeface="Arial" charset="0"/>
              </a:endParaRPr>
            </a:p>
          </p:txBody>
        </p:sp>
        <p:sp>
          <p:nvSpPr>
            <p:cNvPr id="41" name="Notched Right Arrow 40"/>
            <p:cNvSpPr/>
            <p:nvPr/>
          </p:nvSpPr>
          <p:spPr bwMode="auto">
            <a:xfrm rot="11962605">
              <a:off x="5533392" y="3615402"/>
              <a:ext cx="1441447" cy="484632"/>
            </a:xfrm>
            <a:prstGeom prst="notchedRightArrow">
              <a:avLst/>
            </a:prstGeom>
            <a:solidFill>
              <a:srgbClr val="00206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80000"/>
                </a:lnSpc>
                <a:spcBef>
                  <a:spcPct val="50000"/>
                </a:spcBef>
                <a:spcAft>
                  <a:spcPct val="0"/>
                </a:spcAft>
                <a:buClrTx/>
                <a:buSzTx/>
                <a:buFontTx/>
                <a:buNone/>
                <a:tabLst/>
                <a:defRPr/>
              </a:pPr>
              <a:endParaRPr kumimoji="0" lang="en-US" sz="2400" b="1" i="0" u="none" strike="noStrike" kern="0" cap="none" spc="0" normalizeH="0" baseline="0" noProof="0" dirty="0">
                <a:ln>
                  <a:noFill/>
                </a:ln>
                <a:solidFill>
                  <a:srgbClr val="60B5CC"/>
                </a:solidFill>
                <a:effectLst/>
                <a:uLnTx/>
                <a:uFillTx/>
                <a:latin typeface="Arial" charset="0"/>
              </a:endParaRPr>
            </a:p>
          </p:txBody>
        </p:sp>
        <p:sp>
          <p:nvSpPr>
            <p:cNvPr id="42" name="Notched Right Arrow 41"/>
            <p:cNvSpPr/>
            <p:nvPr/>
          </p:nvSpPr>
          <p:spPr bwMode="auto">
            <a:xfrm rot="20496548">
              <a:off x="5571349" y="2352517"/>
              <a:ext cx="1558819" cy="484632"/>
            </a:xfrm>
            <a:prstGeom prst="notchedRightArrow">
              <a:avLst/>
            </a:prstGeom>
            <a:solidFill>
              <a:srgbClr val="00206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80000"/>
                </a:lnSpc>
                <a:spcBef>
                  <a:spcPct val="50000"/>
                </a:spcBef>
                <a:spcAft>
                  <a:spcPct val="0"/>
                </a:spcAft>
                <a:buClrTx/>
                <a:buSzTx/>
                <a:buFontTx/>
                <a:buNone/>
                <a:tabLst/>
                <a:defRPr/>
              </a:pPr>
              <a:endParaRPr kumimoji="0" lang="en-US" sz="2400" b="1" i="0" u="none" strike="noStrike" kern="0" cap="none" spc="0" normalizeH="0" baseline="0" noProof="0" dirty="0">
                <a:ln>
                  <a:noFill/>
                </a:ln>
                <a:solidFill>
                  <a:srgbClr val="60B5CC"/>
                </a:solidFill>
                <a:effectLst/>
                <a:uLnTx/>
                <a:uFillTx/>
                <a:latin typeface="Arial" charset="0"/>
              </a:endParaRPr>
            </a:p>
          </p:txBody>
        </p:sp>
        <p:pic>
          <p:nvPicPr>
            <p:cNvPr id="4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8730" y="3926749"/>
              <a:ext cx="1458812" cy="2469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13443" y="3926749"/>
              <a:ext cx="1729457" cy="245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63862" y="3973918"/>
              <a:ext cx="1790863" cy="2349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7" name="Picture 46">
            <a:extLst>
              <a:ext uri="{FF2B5EF4-FFF2-40B4-BE49-F238E27FC236}">
                <a16:creationId xmlns:a16="http://schemas.microsoft.com/office/drawing/2014/main" id="{826ADE7E-9AD2-E0EA-957B-6D3D8DE15FA4}"/>
              </a:ext>
            </a:extLst>
          </p:cNvPr>
          <p:cNvPicPr>
            <a:picLocks noChangeAspect="1"/>
          </p:cNvPicPr>
          <p:nvPr/>
        </p:nvPicPr>
        <p:blipFill>
          <a:blip r:embed="rId7"/>
          <a:stretch>
            <a:fillRect/>
          </a:stretch>
        </p:blipFill>
        <p:spPr>
          <a:xfrm>
            <a:off x="37445" y="3710713"/>
            <a:ext cx="1771872" cy="994289"/>
          </a:xfrm>
          <a:prstGeom prst="rect">
            <a:avLst/>
          </a:prstGeom>
        </p:spPr>
      </p:pic>
      <p:pic>
        <p:nvPicPr>
          <p:cNvPr id="48" name="Picture 47">
            <a:extLst>
              <a:ext uri="{FF2B5EF4-FFF2-40B4-BE49-F238E27FC236}">
                <a16:creationId xmlns:a16="http://schemas.microsoft.com/office/drawing/2014/main" id="{77D01291-FBD7-29EA-6EAD-8CE0F24EE3E2}"/>
              </a:ext>
            </a:extLst>
          </p:cNvPr>
          <p:cNvPicPr>
            <a:picLocks noChangeAspect="1"/>
          </p:cNvPicPr>
          <p:nvPr/>
        </p:nvPicPr>
        <p:blipFill>
          <a:blip r:embed="rId8"/>
          <a:stretch>
            <a:fillRect/>
          </a:stretch>
        </p:blipFill>
        <p:spPr>
          <a:xfrm>
            <a:off x="868210" y="4571475"/>
            <a:ext cx="1360152" cy="994289"/>
          </a:xfrm>
          <a:prstGeom prst="rect">
            <a:avLst/>
          </a:prstGeom>
        </p:spPr>
      </p:pic>
      <p:pic>
        <p:nvPicPr>
          <p:cNvPr id="49" name="Picture 48">
            <a:extLst>
              <a:ext uri="{FF2B5EF4-FFF2-40B4-BE49-F238E27FC236}">
                <a16:creationId xmlns:a16="http://schemas.microsoft.com/office/drawing/2014/main" id="{F4576C93-747B-D469-7839-12A7CADF0EBA}"/>
              </a:ext>
            </a:extLst>
          </p:cNvPr>
          <p:cNvPicPr>
            <a:picLocks noChangeAspect="1"/>
          </p:cNvPicPr>
          <p:nvPr/>
        </p:nvPicPr>
        <p:blipFill>
          <a:blip r:embed="rId9"/>
          <a:stretch>
            <a:fillRect/>
          </a:stretch>
        </p:blipFill>
        <p:spPr>
          <a:xfrm>
            <a:off x="44996" y="5260844"/>
            <a:ext cx="1669169" cy="1026844"/>
          </a:xfrm>
          <a:prstGeom prst="rect">
            <a:avLst/>
          </a:prstGeom>
        </p:spPr>
      </p:pic>
    </p:spTree>
    <p:extLst>
      <p:ext uri="{BB962C8B-B14F-4D97-AF65-F5344CB8AC3E}">
        <p14:creationId xmlns:p14="http://schemas.microsoft.com/office/powerpoint/2010/main" val="1633476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Simplified SpaceVPX Development Flow</a:t>
            </a:r>
          </a:p>
        </p:txBody>
      </p:sp>
      <p:sp>
        <p:nvSpPr>
          <p:cNvPr id="3" name="Content Placeholder 2"/>
          <p:cNvSpPr>
            <a:spLocks noGrp="1"/>
          </p:cNvSpPr>
          <p:nvPr>
            <p:ph idx="1"/>
          </p:nvPr>
        </p:nvSpPr>
        <p:spPr/>
        <p:txBody>
          <a:bodyPr>
            <a:normAutofit fontScale="85000" lnSpcReduction="20000"/>
          </a:bodyPr>
          <a:lstStyle/>
          <a:p>
            <a:r>
              <a:rPr lang="en-US" b="1" dirty="0">
                <a:solidFill>
                  <a:prstClr val="black"/>
                </a:solidFill>
                <a:ea typeface="ＭＳ Ｐゴシック" pitchFamily="-106" charset="-128"/>
              </a:rPr>
              <a:t>Determine application requirements</a:t>
            </a:r>
          </a:p>
          <a:p>
            <a:pPr lvl="1">
              <a:buFont typeface="Arial" pitchFamily="34" charset="0"/>
              <a:buChar char="•"/>
            </a:pPr>
            <a:r>
              <a:rPr lang="en-US" dirty="0">
                <a:solidFill>
                  <a:prstClr val="black"/>
                </a:solidFill>
                <a:ea typeface="ＭＳ Ｐゴシック" pitchFamily="-106" charset="-128"/>
              </a:rPr>
              <a:t>Size, weight and power</a:t>
            </a:r>
          </a:p>
          <a:p>
            <a:pPr lvl="1">
              <a:buFont typeface="Arial" pitchFamily="34" charset="0"/>
              <a:buChar char="•"/>
            </a:pPr>
            <a:r>
              <a:rPr lang="en-US" dirty="0">
                <a:solidFill>
                  <a:prstClr val="black"/>
                </a:solidFill>
                <a:ea typeface="ＭＳ Ｐゴシック" pitchFamily="-106" charset="-128"/>
              </a:rPr>
              <a:t>Processing, fabric and I/O requirements</a:t>
            </a:r>
          </a:p>
          <a:p>
            <a:r>
              <a:rPr lang="en-US" b="1" dirty="0">
                <a:solidFill>
                  <a:prstClr val="black"/>
                </a:solidFill>
                <a:ea typeface="ＭＳ Ｐゴシック" pitchFamily="-106" charset="-128"/>
              </a:rPr>
              <a:t>Select overall system parameters</a:t>
            </a:r>
          </a:p>
          <a:p>
            <a:pPr lvl="1">
              <a:buFont typeface="Arial" pitchFamily="34" charset="0"/>
              <a:buChar char="•"/>
            </a:pPr>
            <a:r>
              <a:rPr lang="en-US" dirty="0">
                <a:solidFill>
                  <a:prstClr val="black"/>
                </a:solidFill>
                <a:ea typeface="ＭＳ Ｐゴシック" pitchFamily="-106" charset="-128"/>
              </a:rPr>
              <a:t>3U or 6U?</a:t>
            </a:r>
          </a:p>
          <a:p>
            <a:pPr lvl="1">
              <a:buFont typeface="Arial" pitchFamily="34" charset="0"/>
              <a:buChar char="•"/>
            </a:pPr>
            <a:r>
              <a:rPr lang="en-US" dirty="0">
                <a:solidFill>
                  <a:prstClr val="black"/>
                </a:solidFill>
                <a:ea typeface="ＭＳ Ｐゴシック" pitchFamily="-106" charset="-128"/>
              </a:rPr>
              <a:t>Switching topology?</a:t>
            </a:r>
          </a:p>
          <a:p>
            <a:pPr lvl="1">
              <a:buFont typeface="Arial" pitchFamily="34" charset="0"/>
              <a:buChar char="•"/>
            </a:pPr>
            <a:r>
              <a:rPr lang="en-US" dirty="0">
                <a:solidFill>
                  <a:prstClr val="black"/>
                </a:solidFill>
                <a:ea typeface="ＭＳ Ｐゴシック" pitchFamily="-106" charset="-128"/>
                <a:sym typeface="Wingdings" pitchFamily="2" charset="2"/>
              </a:rPr>
              <a:t>Number and type of slots?</a:t>
            </a:r>
            <a:endParaRPr lang="en-US" dirty="0">
              <a:solidFill>
                <a:prstClr val="black"/>
              </a:solidFill>
              <a:ea typeface="ＭＳ Ｐゴシック" pitchFamily="-106" charset="-128"/>
            </a:endParaRPr>
          </a:p>
          <a:p>
            <a:r>
              <a:rPr lang="en-US" b="1" dirty="0">
                <a:solidFill>
                  <a:prstClr val="black"/>
                </a:solidFill>
                <a:ea typeface="ＭＳ Ｐゴシック" pitchFamily="-106" charset="-128"/>
              </a:rPr>
              <a:t>Assemble development vehicle</a:t>
            </a:r>
          </a:p>
          <a:p>
            <a:pPr lvl="1">
              <a:buFont typeface="Arial" pitchFamily="34" charset="0"/>
              <a:buChar char="•"/>
            </a:pPr>
            <a:r>
              <a:rPr lang="en-US" dirty="0">
                <a:solidFill>
                  <a:prstClr val="black"/>
                </a:solidFill>
                <a:ea typeface="ＭＳ Ｐゴシック" pitchFamily="-106" charset="-128"/>
              </a:rPr>
              <a:t>COTS development chassis</a:t>
            </a:r>
          </a:p>
          <a:p>
            <a:pPr lvl="1">
              <a:buFont typeface="Arial" pitchFamily="34" charset="0"/>
              <a:buChar char="•"/>
            </a:pPr>
            <a:r>
              <a:rPr lang="en-US" dirty="0">
                <a:solidFill>
                  <a:prstClr val="black"/>
                </a:solidFill>
                <a:ea typeface="ＭＳ Ｐゴシック" pitchFamily="-106" charset="-128"/>
              </a:rPr>
              <a:t>COTS boards</a:t>
            </a:r>
          </a:p>
          <a:p>
            <a:pPr lvl="1">
              <a:buFont typeface="Arial" pitchFamily="34" charset="0"/>
              <a:buChar char="•"/>
            </a:pPr>
            <a:r>
              <a:rPr lang="en-US" dirty="0">
                <a:solidFill>
                  <a:prstClr val="black"/>
                </a:solidFill>
                <a:ea typeface="ＭＳ Ｐゴシック" pitchFamily="-106" charset="-128"/>
              </a:rPr>
              <a:t>COTS or custom RTMs</a:t>
            </a:r>
          </a:p>
          <a:p>
            <a:r>
              <a:rPr lang="en-US" b="1" dirty="0">
                <a:solidFill>
                  <a:prstClr val="black"/>
                </a:solidFill>
                <a:ea typeface="ＭＳ Ｐゴシック" pitchFamily="-106" charset="-128"/>
              </a:rPr>
              <a:t>Design deployment system</a:t>
            </a:r>
          </a:p>
          <a:p>
            <a:pPr lvl="1">
              <a:buFont typeface="Arial" pitchFamily="34" charset="0"/>
              <a:buChar char="•"/>
            </a:pPr>
            <a:r>
              <a:rPr lang="en-US" dirty="0">
                <a:solidFill>
                  <a:prstClr val="black"/>
                </a:solidFill>
                <a:ea typeface="ＭＳ Ｐゴシック" pitchFamily="-106" charset="-128"/>
              </a:rPr>
              <a:t>Typically custom backplane</a:t>
            </a:r>
          </a:p>
          <a:p>
            <a:pPr lvl="1">
              <a:buFont typeface="Arial" pitchFamily="34" charset="0"/>
              <a:buChar char="•"/>
            </a:pPr>
            <a:r>
              <a:rPr lang="en-US" dirty="0">
                <a:solidFill>
                  <a:prstClr val="black"/>
                </a:solidFill>
                <a:ea typeface="ＭＳ Ｐゴシック" pitchFamily="-106" charset="-128"/>
              </a:rPr>
              <a:t>Typically route I/O signals to custom </a:t>
            </a:r>
            <a:br>
              <a:rPr lang="en-US" dirty="0">
                <a:solidFill>
                  <a:prstClr val="black"/>
                </a:solidFill>
                <a:ea typeface="ＭＳ Ｐゴシック" pitchFamily="-106" charset="-128"/>
              </a:rPr>
            </a:br>
            <a:r>
              <a:rPr lang="en-US" dirty="0">
                <a:solidFill>
                  <a:prstClr val="black"/>
                </a:solidFill>
                <a:ea typeface="ＭＳ Ｐゴシック" pitchFamily="-106" charset="-128"/>
              </a:rPr>
              <a:t>I/O slot or bulkhead connector</a:t>
            </a:r>
          </a:p>
          <a:p>
            <a:endParaRPr lang="en-US" dirty="0"/>
          </a:p>
        </p:txBody>
      </p:sp>
      <p:pic>
        <p:nvPicPr>
          <p:cNvPr id="4" name="Picture 3"/>
          <p:cNvPicPr>
            <a:picLocks noChangeAspect="1"/>
          </p:cNvPicPr>
          <p:nvPr/>
        </p:nvPicPr>
        <p:blipFill>
          <a:blip r:embed="rId2"/>
          <a:stretch>
            <a:fillRect/>
          </a:stretch>
        </p:blipFill>
        <p:spPr>
          <a:xfrm>
            <a:off x="6126480" y="1621082"/>
            <a:ext cx="3901778" cy="5236918"/>
          </a:xfrm>
          <a:prstGeom prst="rect">
            <a:avLst/>
          </a:prstGeom>
        </p:spPr>
      </p:pic>
    </p:spTree>
    <p:extLst>
      <p:ext uri="{BB962C8B-B14F-4D97-AF65-F5344CB8AC3E}">
        <p14:creationId xmlns:p14="http://schemas.microsoft.com/office/powerpoint/2010/main" val="1070052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000" b="1" dirty="0">
                <a:solidFill>
                  <a:prstClr val="black"/>
                </a:solidFill>
              </a:rPr>
              <a:t>SpaceVPX adapts OpenVPX MOSA for Space</a:t>
            </a:r>
            <a:r>
              <a:rPr lang="en-US" b="1" dirty="0">
                <a:solidFill>
                  <a:prstClr val="black"/>
                </a:solidFill>
              </a:rPr>
              <a:t> </a:t>
            </a:r>
            <a:endParaRPr lang="en-US" dirty="0"/>
          </a:p>
        </p:txBody>
      </p:sp>
      <p:sp>
        <p:nvSpPr>
          <p:cNvPr id="4" name="Content Placeholder 3"/>
          <p:cNvSpPr>
            <a:spLocks noGrp="1"/>
          </p:cNvSpPr>
          <p:nvPr>
            <p:ph idx="1"/>
          </p:nvPr>
        </p:nvSpPr>
        <p:spPr>
          <a:xfrm>
            <a:off x="1097280" y="1754291"/>
            <a:ext cx="10058400" cy="729005"/>
          </a:xfrm>
        </p:spPr>
        <p:txBody>
          <a:bodyPr>
            <a:normAutofit fontScale="85000" lnSpcReduction="20000"/>
          </a:bodyPr>
          <a:lstStyle/>
          <a:p>
            <a:pPr marL="12700"/>
            <a:r>
              <a:rPr lang="en-US" sz="1800" b="1" dirty="0">
                <a:solidFill>
                  <a:prstClr val="black"/>
                </a:solidFill>
                <a:latin typeface="Arial"/>
                <a:cs typeface="Arial"/>
              </a:rPr>
              <a:t>Sp</a:t>
            </a:r>
            <a:r>
              <a:rPr lang="en-US" sz="1800" b="1" spc="-10" dirty="0">
                <a:solidFill>
                  <a:prstClr val="black"/>
                </a:solidFill>
                <a:latin typeface="Arial"/>
                <a:cs typeface="Arial"/>
              </a:rPr>
              <a:t>ace</a:t>
            </a:r>
            <a:r>
              <a:rPr lang="en-US" sz="1800" b="1" dirty="0">
                <a:solidFill>
                  <a:prstClr val="black"/>
                </a:solidFill>
                <a:latin typeface="Arial"/>
                <a:cs typeface="Arial"/>
              </a:rPr>
              <a:t>VPX</a:t>
            </a:r>
            <a:r>
              <a:rPr lang="en-US" sz="1800" b="1" spc="-10" dirty="0">
                <a:solidFill>
                  <a:prstClr val="black"/>
                </a:solidFill>
                <a:latin typeface="Arial"/>
                <a:cs typeface="Arial"/>
              </a:rPr>
              <a:t> a</a:t>
            </a:r>
            <a:r>
              <a:rPr lang="en-US" sz="1800" b="1" dirty="0">
                <a:solidFill>
                  <a:prstClr val="black"/>
                </a:solidFill>
                <a:latin typeface="Arial"/>
                <a:cs typeface="Arial"/>
              </a:rPr>
              <a:t>llo</a:t>
            </a:r>
            <a:r>
              <a:rPr lang="en-US" sz="1800" b="1" spc="35" dirty="0">
                <a:solidFill>
                  <a:prstClr val="black"/>
                </a:solidFill>
                <a:latin typeface="Arial"/>
                <a:cs typeface="Arial"/>
              </a:rPr>
              <a:t>w</a:t>
            </a:r>
            <a:r>
              <a:rPr lang="en-US" sz="1800" b="1" dirty="0">
                <a:solidFill>
                  <a:prstClr val="black"/>
                </a:solidFill>
                <a:latin typeface="Arial"/>
                <a:cs typeface="Arial"/>
              </a:rPr>
              <a:t>s</a:t>
            </a:r>
            <a:r>
              <a:rPr lang="en-US" sz="1800" b="1" spc="-55" dirty="0">
                <a:solidFill>
                  <a:prstClr val="black"/>
                </a:solidFill>
                <a:latin typeface="Arial"/>
                <a:cs typeface="Arial"/>
              </a:rPr>
              <a:t> </a:t>
            </a:r>
            <a:r>
              <a:rPr lang="en-US" sz="1800" b="1" dirty="0">
                <a:solidFill>
                  <a:prstClr val="black"/>
                </a:solidFill>
                <a:latin typeface="Arial"/>
                <a:cs typeface="Arial"/>
              </a:rPr>
              <a:t>fl</a:t>
            </a:r>
            <a:r>
              <a:rPr lang="en-US" sz="1800" b="1" spc="-10" dirty="0">
                <a:solidFill>
                  <a:prstClr val="black"/>
                </a:solidFill>
                <a:latin typeface="Arial"/>
                <a:cs typeface="Arial"/>
              </a:rPr>
              <a:t>ex</a:t>
            </a:r>
            <a:r>
              <a:rPr lang="en-US" sz="1800" b="1" dirty="0">
                <a:solidFill>
                  <a:prstClr val="black"/>
                </a:solidFill>
                <a:latin typeface="Arial"/>
                <a:cs typeface="Arial"/>
              </a:rPr>
              <a:t>ibility</a:t>
            </a:r>
            <a:r>
              <a:rPr lang="en-US" sz="1800" b="1" spc="-15" dirty="0">
                <a:solidFill>
                  <a:prstClr val="black"/>
                </a:solidFill>
                <a:latin typeface="Arial"/>
                <a:cs typeface="Arial"/>
              </a:rPr>
              <a:t> </a:t>
            </a:r>
            <a:r>
              <a:rPr lang="en-US" sz="1800" b="1" dirty="0">
                <a:solidFill>
                  <a:prstClr val="black"/>
                </a:solidFill>
                <a:latin typeface="Arial"/>
                <a:cs typeface="Arial"/>
              </a:rPr>
              <a:t>in</a:t>
            </a:r>
            <a:r>
              <a:rPr lang="en-US" sz="1800" b="1" spc="-10" dirty="0">
                <a:solidFill>
                  <a:prstClr val="black"/>
                </a:solidFill>
                <a:latin typeface="Arial"/>
                <a:cs typeface="Arial"/>
              </a:rPr>
              <a:t> </a:t>
            </a:r>
            <a:r>
              <a:rPr lang="en-US" sz="1800" b="1" spc="-5" dirty="0">
                <a:solidFill>
                  <a:prstClr val="black"/>
                </a:solidFill>
                <a:latin typeface="Arial"/>
                <a:cs typeface="Arial"/>
              </a:rPr>
              <a:t>r</a:t>
            </a:r>
            <a:r>
              <a:rPr lang="en-US" sz="1800" b="1" spc="-10" dirty="0">
                <a:solidFill>
                  <a:prstClr val="black"/>
                </a:solidFill>
                <a:latin typeface="Arial"/>
                <a:cs typeface="Arial"/>
              </a:rPr>
              <a:t>a</a:t>
            </a:r>
            <a:r>
              <a:rPr lang="en-US" sz="1800" b="1" dirty="0">
                <a:solidFill>
                  <a:prstClr val="black"/>
                </a:solidFill>
                <a:latin typeface="Arial"/>
                <a:cs typeface="Arial"/>
              </a:rPr>
              <a:t>di</a:t>
            </a:r>
            <a:r>
              <a:rPr lang="en-US" sz="1800" b="1" spc="-10" dirty="0">
                <a:solidFill>
                  <a:prstClr val="black"/>
                </a:solidFill>
                <a:latin typeface="Arial"/>
                <a:cs typeface="Arial"/>
              </a:rPr>
              <a:t>a</a:t>
            </a:r>
            <a:r>
              <a:rPr lang="en-US" sz="1800" b="1" dirty="0">
                <a:solidFill>
                  <a:prstClr val="black"/>
                </a:solidFill>
                <a:latin typeface="Arial"/>
                <a:cs typeface="Arial"/>
              </a:rPr>
              <a:t>l</a:t>
            </a:r>
            <a:r>
              <a:rPr lang="en-US" sz="1800" b="1" spc="5" dirty="0">
                <a:solidFill>
                  <a:prstClr val="black"/>
                </a:solidFill>
                <a:latin typeface="Arial"/>
                <a:cs typeface="Arial"/>
              </a:rPr>
              <a:t> </a:t>
            </a:r>
            <a:r>
              <a:rPr lang="en-US" sz="1800" b="1" dirty="0">
                <a:solidFill>
                  <a:prstClr val="black"/>
                </a:solidFill>
                <a:latin typeface="Arial"/>
                <a:cs typeface="Arial"/>
              </a:rPr>
              <a:t>utility</a:t>
            </a:r>
            <a:r>
              <a:rPr lang="en-US" sz="1800" b="1" spc="-30" dirty="0">
                <a:solidFill>
                  <a:prstClr val="black"/>
                </a:solidFill>
                <a:latin typeface="Arial"/>
                <a:cs typeface="Arial"/>
              </a:rPr>
              <a:t> </a:t>
            </a:r>
            <a:r>
              <a:rPr lang="en-US" sz="1800" b="1" dirty="0">
                <a:solidFill>
                  <a:prstClr val="black"/>
                </a:solidFill>
                <a:latin typeface="Arial"/>
                <a:cs typeface="Arial"/>
              </a:rPr>
              <a:t>di</a:t>
            </a:r>
            <a:r>
              <a:rPr lang="en-US" sz="1800" b="1" spc="-10" dirty="0">
                <a:solidFill>
                  <a:prstClr val="black"/>
                </a:solidFill>
                <a:latin typeface="Arial"/>
                <a:cs typeface="Arial"/>
              </a:rPr>
              <a:t>s</a:t>
            </a:r>
            <a:r>
              <a:rPr lang="en-US" sz="1800" b="1" dirty="0">
                <a:solidFill>
                  <a:prstClr val="black"/>
                </a:solidFill>
                <a:latin typeface="Arial"/>
                <a:cs typeface="Arial"/>
              </a:rPr>
              <a:t>t</a:t>
            </a:r>
            <a:r>
              <a:rPr lang="en-US" sz="1800" b="1" spc="-5" dirty="0">
                <a:solidFill>
                  <a:prstClr val="black"/>
                </a:solidFill>
                <a:latin typeface="Arial"/>
                <a:cs typeface="Arial"/>
              </a:rPr>
              <a:t>r</a:t>
            </a:r>
            <a:r>
              <a:rPr lang="en-US" sz="1800" b="1" dirty="0">
                <a:solidFill>
                  <a:prstClr val="black"/>
                </a:solidFill>
                <a:latin typeface="Arial"/>
                <a:cs typeface="Arial"/>
              </a:rPr>
              <a:t>ibution</a:t>
            </a:r>
            <a:r>
              <a:rPr lang="en-US" sz="1800" b="1" spc="-20" dirty="0">
                <a:solidFill>
                  <a:prstClr val="black"/>
                </a:solidFill>
                <a:latin typeface="Arial"/>
                <a:cs typeface="Arial"/>
              </a:rPr>
              <a:t> </a:t>
            </a:r>
            <a:r>
              <a:rPr lang="en-US" sz="1800" b="1" spc="-10" dirty="0">
                <a:solidFill>
                  <a:prstClr val="black"/>
                </a:solidFill>
                <a:latin typeface="Arial"/>
                <a:cs typeface="Arial"/>
              </a:rPr>
              <a:t>a</a:t>
            </a:r>
            <a:r>
              <a:rPr lang="en-US" sz="1800" b="1" dirty="0">
                <a:solidFill>
                  <a:prstClr val="black"/>
                </a:solidFill>
                <a:latin typeface="Arial"/>
                <a:cs typeface="Arial"/>
              </a:rPr>
              <a:t>nd</a:t>
            </a:r>
            <a:r>
              <a:rPr lang="en-US" sz="1800" b="1" spc="-10" dirty="0">
                <a:solidFill>
                  <a:prstClr val="black"/>
                </a:solidFill>
                <a:latin typeface="Arial"/>
                <a:cs typeface="Arial"/>
              </a:rPr>
              <a:t> c</a:t>
            </a:r>
            <a:r>
              <a:rPr lang="en-US" sz="1800" b="1" dirty="0">
                <a:solidFill>
                  <a:prstClr val="black"/>
                </a:solidFill>
                <a:latin typeface="Arial"/>
                <a:cs typeface="Arial"/>
              </a:rPr>
              <a:t>ont</a:t>
            </a:r>
            <a:r>
              <a:rPr lang="en-US" sz="1800" b="1" spc="-5" dirty="0">
                <a:solidFill>
                  <a:prstClr val="black"/>
                </a:solidFill>
                <a:latin typeface="Arial"/>
                <a:cs typeface="Arial"/>
              </a:rPr>
              <a:t>r</a:t>
            </a:r>
            <a:r>
              <a:rPr lang="en-US" sz="1800" b="1" dirty="0">
                <a:solidFill>
                  <a:prstClr val="black"/>
                </a:solidFill>
                <a:latin typeface="Arial"/>
                <a:cs typeface="Arial"/>
              </a:rPr>
              <a:t>ol</a:t>
            </a:r>
            <a:endParaRPr lang="en-US" sz="1800" dirty="0">
              <a:solidFill>
                <a:prstClr val="black"/>
              </a:solidFill>
              <a:latin typeface="Arial"/>
              <a:cs typeface="Arial"/>
            </a:endParaRPr>
          </a:p>
          <a:p>
            <a:pPr marL="12700" marR="5080">
              <a:spcBef>
                <a:spcPts val="965"/>
              </a:spcBef>
            </a:pPr>
            <a:r>
              <a:rPr lang="en-US" sz="1600" spc="-15" dirty="0">
                <a:solidFill>
                  <a:prstClr val="black"/>
                </a:solidFill>
                <a:latin typeface="Arial"/>
                <a:cs typeface="Arial"/>
              </a:rPr>
              <a:t>T</a:t>
            </a:r>
            <a:r>
              <a:rPr lang="en-US" sz="1600" spc="-10" dirty="0">
                <a:solidFill>
                  <a:prstClr val="black"/>
                </a:solidFill>
                <a:latin typeface="Arial"/>
                <a:cs typeface="Arial"/>
              </a:rPr>
              <a:t>he</a:t>
            </a:r>
            <a:r>
              <a:rPr lang="en-US" sz="1600" spc="-5" dirty="0">
                <a:solidFill>
                  <a:prstClr val="black"/>
                </a:solidFill>
                <a:latin typeface="Arial"/>
                <a:cs typeface="Arial"/>
              </a:rPr>
              <a:t> </a:t>
            </a:r>
            <a:r>
              <a:rPr lang="en-US" sz="1600" spc="-10" dirty="0">
                <a:solidFill>
                  <a:prstClr val="black"/>
                </a:solidFill>
                <a:latin typeface="Arial"/>
                <a:cs typeface="Arial"/>
              </a:rPr>
              <a:t>Spa</a:t>
            </a:r>
            <a:r>
              <a:rPr lang="en-US" sz="1600" spc="-5" dirty="0">
                <a:solidFill>
                  <a:prstClr val="black"/>
                </a:solidFill>
                <a:latin typeface="Arial"/>
                <a:cs typeface="Arial"/>
              </a:rPr>
              <a:t>c</a:t>
            </a:r>
            <a:r>
              <a:rPr lang="en-US" sz="1600" spc="-10" dirty="0">
                <a:solidFill>
                  <a:prstClr val="black"/>
                </a:solidFill>
                <a:latin typeface="Arial"/>
                <a:cs typeface="Arial"/>
              </a:rPr>
              <a:t>e</a:t>
            </a:r>
            <a:r>
              <a:rPr lang="en-US" sz="1600" spc="-15" dirty="0">
                <a:solidFill>
                  <a:prstClr val="black"/>
                </a:solidFill>
                <a:latin typeface="Arial"/>
                <a:cs typeface="Arial"/>
              </a:rPr>
              <a:t> </a:t>
            </a:r>
            <a:r>
              <a:rPr lang="en-US" sz="1600" spc="-10" dirty="0">
                <a:solidFill>
                  <a:prstClr val="black"/>
                </a:solidFill>
                <a:latin typeface="Arial"/>
                <a:cs typeface="Arial"/>
              </a:rPr>
              <a:t>Uti</a:t>
            </a:r>
            <a:r>
              <a:rPr lang="en-US" sz="1600" dirty="0">
                <a:solidFill>
                  <a:prstClr val="black"/>
                </a:solidFill>
                <a:latin typeface="Arial"/>
                <a:cs typeface="Arial"/>
              </a:rPr>
              <a:t>li</a:t>
            </a:r>
            <a:r>
              <a:rPr lang="en-US" sz="1600" spc="-10" dirty="0">
                <a:solidFill>
                  <a:prstClr val="black"/>
                </a:solidFill>
                <a:latin typeface="Arial"/>
                <a:cs typeface="Arial"/>
              </a:rPr>
              <a:t>ty Module</a:t>
            </a:r>
            <a:r>
              <a:rPr lang="en-US" sz="1600" spc="-5" dirty="0">
                <a:solidFill>
                  <a:prstClr val="black"/>
                </a:solidFill>
                <a:latin typeface="Arial"/>
                <a:cs typeface="Arial"/>
              </a:rPr>
              <a:t> </a:t>
            </a:r>
            <a:r>
              <a:rPr lang="en-US" sz="1600" spc="-15" dirty="0">
                <a:solidFill>
                  <a:prstClr val="black"/>
                </a:solidFill>
                <a:latin typeface="Arial"/>
                <a:cs typeface="Arial"/>
              </a:rPr>
              <a:t>(</a:t>
            </a:r>
            <a:r>
              <a:rPr lang="en-US" sz="1600" spc="-10" dirty="0">
                <a:solidFill>
                  <a:prstClr val="black"/>
                </a:solidFill>
                <a:latin typeface="Arial"/>
                <a:cs typeface="Arial"/>
              </a:rPr>
              <a:t>Spa</a:t>
            </a:r>
            <a:r>
              <a:rPr lang="en-US" sz="1600" spc="-5" dirty="0">
                <a:solidFill>
                  <a:prstClr val="black"/>
                </a:solidFill>
                <a:latin typeface="Arial"/>
                <a:cs typeface="Arial"/>
              </a:rPr>
              <a:t>c</a:t>
            </a:r>
            <a:r>
              <a:rPr lang="en-US" sz="1600" spc="-10" dirty="0">
                <a:solidFill>
                  <a:prstClr val="black"/>
                </a:solidFill>
                <a:latin typeface="Arial"/>
                <a:cs typeface="Arial"/>
              </a:rPr>
              <a:t>eUM)</a:t>
            </a:r>
            <a:r>
              <a:rPr lang="en-US" sz="1600" spc="5" dirty="0">
                <a:solidFill>
                  <a:prstClr val="black"/>
                </a:solidFill>
                <a:latin typeface="Arial"/>
                <a:cs typeface="Arial"/>
              </a:rPr>
              <a:t> </a:t>
            </a:r>
            <a:r>
              <a:rPr lang="en-US" sz="1600" spc="-10" dirty="0">
                <a:solidFill>
                  <a:prstClr val="black"/>
                </a:solidFill>
                <a:latin typeface="Arial"/>
                <a:cs typeface="Arial"/>
              </a:rPr>
              <a:t>di</a:t>
            </a:r>
            <a:r>
              <a:rPr lang="en-US" sz="1600" spc="-5" dirty="0">
                <a:solidFill>
                  <a:prstClr val="black"/>
                </a:solidFill>
                <a:latin typeface="Arial"/>
                <a:cs typeface="Arial"/>
              </a:rPr>
              <a:t>st</a:t>
            </a:r>
            <a:r>
              <a:rPr lang="en-US" sz="1600" spc="-15" dirty="0">
                <a:solidFill>
                  <a:prstClr val="black"/>
                </a:solidFill>
                <a:latin typeface="Arial"/>
                <a:cs typeface="Arial"/>
              </a:rPr>
              <a:t>r</a:t>
            </a:r>
            <a:r>
              <a:rPr lang="en-US" sz="1600" dirty="0">
                <a:solidFill>
                  <a:prstClr val="black"/>
                </a:solidFill>
                <a:latin typeface="Arial"/>
                <a:cs typeface="Arial"/>
              </a:rPr>
              <a:t>i</a:t>
            </a:r>
            <a:r>
              <a:rPr lang="en-US" sz="1600" spc="-10" dirty="0">
                <a:solidFill>
                  <a:prstClr val="black"/>
                </a:solidFill>
                <a:latin typeface="Arial"/>
                <a:cs typeface="Arial"/>
              </a:rPr>
              <a:t>butes</a:t>
            </a:r>
            <a:r>
              <a:rPr lang="en-US" sz="1600" spc="5" dirty="0">
                <a:solidFill>
                  <a:prstClr val="black"/>
                </a:solidFill>
                <a:latin typeface="Arial"/>
                <a:cs typeface="Arial"/>
              </a:rPr>
              <a:t> </a:t>
            </a:r>
            <a:r>
              <a:rPr lang="en-US" sz="1600" spc="-10" dirty="0">
                <a:solidFill>
                  <a:prstClr val="black"/>
                </a:solidFill>
                <a:latin typeface="Arial"/>
                <a:cs typeface="Arial"/>
              </a:rPr>
              <a:t>and</a:t>
            </a:r>
            <a:r>
              <a:rPr lang="en-US" sz="1600" spc="-5" dirty="0">
                <a:solidFill>
                  <a:prstClr val="black"/>
                </a:solidFill>
                <a:latin typeface="Arial"/>
                <a:cs typeface="Arial"/>
              </a:rPr>
              <a:t> s</a:t>
            </a:r>
            <a:r>
              <a:rPr lang="en-US" sz="1600" spc="-30" dirty="0">
                <a:solidFill>
                  <a:prstClr val="black"/>
                </a:solidFill>
                <a:latin typeface="Arial"/>
                <a:cs typeface="Arial"/>
              </a:rPr>
              <a:t>w</a:t>
            </a:r>
            <a:r>
              <a:rPr lang="en-US" sz="1600" dirty="0">
                <a:solidFill>
                  <a:prstClr val="black"/>
                </a:solidFill>
                <a:latin typeface="Arial"/>
                <a:cs typeface="Arial"/>
              </a:rPr>
              <a:t>i</a:t>
            </a:r>
            <a:r>
              <a:rPr lang="en-US" sz="1600" spc="-5" dirty="0">
                <a:solidFill>
                  <a:prstClr val="black"/>
                </a:solidFill>
                <a:latin typeface="Arial"/>
                <a:cs typeface="Arial"/>
              </a:rPr>
              <a:t>tc</a:t>
            </a:r>
            <a:r>
              <a:rPr lang="en-US" sz="1600" spc="-10" dirty="0">
                <a:solidFill>
                  <a:prstClr val="black"/>
                </a:solidFill>
                <a:latin typeface="Arial"/>
                <a:cs typeface="Arial"/>
              </a:rPr>
              <a:t>hes</a:t>
            </a:r>
            <a:r>
              <a:rPr lang="en-US" sz="1600" spc="5" dirty="0">
                <a:solidFill>
                  <a:prstClr val="black"/>
                </a:solidFill>
                <a:latin typeface="Arial"/>
                <a:cs typeface="Arial"/>
              </a:rPr>
              <a:t> </a:t>
            </a:r>
            <a:r>
              <a:rPr lang="en-US" sz="1600" spc="-10" dirty="0">
                <a:solidFill>
                  <a:prstClr val="black"/>
                </a:solidFill>
                <a:latin typeface="Arial"/>
                <a:cs typeface="Arial"/>
              </a:rPr>
              <a:t>the</a:t>
            </a:r>
            <a:r>
              <a:rPr lang="en-US" sz="1600" spc="10" dirty="0">
                <a:solidFill>
                  <a:prstClr val="black"/>
                </a:solidFill>
                <a:latin typeface="Arial"/>
                <a:cs typeface="Arial"/>
              </a:rPr>
              <a:t> </a:t>
            </a:r>
            <a:r>
              <a:rPr lang="en-US" sz="1600" spc="-25" dirty="0">
                <a:solidFill>
                  <a:prstClr val="black"/>
                </a:solidFill>
                <a:latin typeface="Arial"/>
                <a:cs typeface="Arial"/>
              </a:rPr>
              <a:t>O</a:t>
            </a:r>
            <a:r>
              <a:rPr lang="en-US" sz="1600" spc="-10" dirty="0">
                <a:solidFill>
                  <a:prstClr val="black"/>
                </a:solidFill>
                <a:latin typeface="Arial"/>
                <a:cs typeface="Arial"/>
              </a:rPr>
              <a:t>penVPX</a:t>
            </a:r>
            <a:r>
              <a:rPr lang="en-US" sz="1600" dirty="0">
                <a:solidFill>
                  <a:prstClr val="black"/>
                </a:solidFill>
                <a:latin typeface="Arial"/>
                <a:cs typeface="Arial"/>
              </a:rPr>
              <a:t> </a:t>
            </a:r>
            <a:r>
              <a:rPr lang="en-US" sz="1600" spc="-15" dirty="0">
                <a:solidFill>
                  <a:prstClr val="black"/>
                </a:solidFill>
                <a:latin typeface="Arial"/>
                <a:cs typeface="Arial"/>
              </a:rPr>
              <a:t>r</a:t>
            </a:r>
            <a:r>
              <a:rPr lang="en-US" sz="1600" spc="-10" dirty="0">
                <a:solidFill>
                  <a:prstClr val="black"/>
                </a:solidFill>
                <a:latin typeface="Arial"/>
                <a:cs typeface="Arial"/>
              </a:rPr>
              <a:t>e</a:t>
            </a:r>
            <a:r>
              <a:rPr lang="en-US" sz="1600" spc="-5" dirty="0">
                <a:solidFill>
                  <a:prstClr val="black"/>
                </a:solidFill>
                <a:latin typeface="Arial"/>
                <a:cs typeface="Arial"/>
              </a:rPr>
              <a:t>s</a:t>
            </a:r>
            <a:r>
              <a:rPr lang="en-US" sz="1600" spc="-10" dirty="0">
                <a:solidFill>
                  <a:prstClr val="black"/>
                </a:solidFill>
                <a:latin typeface="Arial"/>
                <a:cs typeface="Arial"/>
              </a:rPr>
              <a:t>et,</a:t>
            </a:r>
            <a:r>
              <a:rPr lang="en-US" sz="1600" spc="20" dirty="0">
                <a:solidFill>
                  <a:prstClr val="black"/>
                </a:solidFill>
                <a:latin typeface="Arial"/>
                <a:cs typeface="Arial"/>
              </a:rPr>
              <a:t> </a:t>
            </a:r>
            <a:r>
              <a:rPr lang="en-US" sz="1600" spc="-5" dirty="0">
                <a:solidFill>
                  <a:prstClr val="black"/>
                </a:solidFill>
                <a:latin typeface="Arial"/>
                <a:cs typeface="Arial"/>
              </a:rPr>
              <a:t>cl</a:t>
            </a:r>
            <a:r>
              <a:rPr lang="en-US" sz="1600" spc="-10" dirty="0">
                <a:solidFill>
                  <a:prstClr val="black"/>
                </a:solidFill>
                <a:latin typeface="Arial"/>
                <a:cs typeface="Arial"/>
              </a:rPr>
              <a:t>o</a:t>
            </a:r>
            <a:r>
              <a:rPr lang="en-US" sz="1600" spc="-5" dirty="0">
                <a:solidFill>
                  <a:prstClr val="black"/>
                </a:solidFill>
                <a:latin typeface="Arial"/>
                <a:cs typeface="Arial"/>
              </a:rPr>
              <a:t>ck</a:t>
            </a:r>
            <a:r>
              <a:rPr lang="en-US" sz="1600" spc="-10" dirty="0">
                <a:solidFill>
                  <a:prstClr val="black"/>
                </a:solidFill>
                <a:latin typeface="Arial"/>
                <a:cs typeface="Arial"/>
              </a:rPr>
              <a:t>s and po</a:t>
            </a:r>
            <a:r>
              <a:rPr lang="en-US" sz="1600" spc="-30" dirty="0">
                <a:solidFill>
                  <a:prstClr val="black"/>
                </a:solidFill>
                <a:latin typeface="Arial"/>
                <a:cs typeface="Arial"/>
              </a:rPr>
              <a:t>w</a:t>
            </a:r>
            <a:r>
              <a:rPr lang="en-US" sz="1600" spc="-10" dirty="0">
                <a:solidFill>
                  <a:prstClr val="black"/>
                </a:solidFill>
                <a:latin typeface="Arial"/>
                <a:cs typeface="Arial"/>
              </a:rPr>
              <a:t>er</a:t>
            </a:r>
            <a:r>
              <a:rPr lang="en-US" sz="1600" spc="5" dirty="0">
                <a:solidFill>
                  <a:prstClr val="black"/>
                </a:solidFill>
                <a:latin typeface="Arial"/>
                <a:cs typeface="Arial"/>
              </a:rPr>
              <a:t> </a:t>
            </a:r>
            <a:r>
              <a:rPr lang="en-US" sz="1600" spc="-10" dirty="0">
                <a:solidFill>
                  <a:prstClr val="black"/>
                </a:solidFill>
                <a:latin typeface="Arial"/>
                <a:cs typeface="Arial"/>
              </a:rPr>
              <a:t>to</a:t>
            </a:r>
            <a:r>
              <a:rPr lang="en-US" sz="1600" spc="10" dirty="0">
                <a:solidFill>
                  <a:prstClr val="black"/>
                </a:solidFill>
                <a:latin typeface="Arial"/>
                <a:cs typeface="Arial"/>
              </a:rPr>
              <a:t> </a:t>
            </a:r>
            <a:r>
              <a:rPr lang="en-US" sz="1600" spc="-15" dirty="0">
                <a:solidFill>
                  <a:prstClr val="black"/>
                </a:solidFill>
                <a:latin typeface="Arial"/>
                <a:cs typeface="Arial"/>
              </a:rPr>
              <a:t>remo</a:t>
            </a:r>
            <a:r>
              <a:rPr lang="en-US" sz="1600" spc="-5" dirty="0">
                <a:solidFill>
                  <a:prstClr val="black"/>
                </a:solidFill>
                <a:latin typeface="Arial"/>
                <a:cs typeface="Arial"/>
              </a:rPr>
              <a:t>v</a:t>
            </a:r>
            <a:r>
              <a:rPr lang="en-US" sz="1600" spc="-10" dirty="0">
                <a:solidFill>
                  <a:prstClr val="black"/>
                </a:solidFill>
                <a:latin typeface="Arial"/>
                <a:cs typeface="Arial"/>
              </a:rPr>
              <a:t>e</a:t>
            </a:r>
            <a:r>
              <a:rPr lang="en-US" sz="1600" spc="10" dirty="0">
                <a:solidFill>
                  <a:prstClr val="black"/>
                </a:solidFill>
                <a:latin typeface="Arial"/>
                <a:cs typeface="Arial"/>
              </a:rPr>
              <a:t> </a:t>
            </a:r>
            <a:r>
              <a:rPr lang="en-US" sz="1600" spc="-10" dirty="0">
                <a:solidFill>
                  <a:prstClr val="black"/>
                </a:solidFill>
                <a:latin typeface="Arial"/>
                <a:cs typeface="Arial"/>
              </a:rPr>
              <a:t>the</a:t>
            </a:r>
            <a:r>
              <a:rPr lang="en-US" sz="1600" spc="10" dirty="0">
                <a:solidFill>
                  <a:prstClr val="black"/>
                </a:solidFill>
                <a:latin typeface="Arial"/>
                <a:cs typeface="Arial"/>
              </a:rPr>
              <a:t> </a:t>
            </a:r>
            <a:r>
              <a:rPr lang="en-US" sz="1600" spc="-5" dirty="0">
                <a:solidFill>
                  <a:prstClr val="black"/>
                </a:solidFill>
                <a:latin typeface="Arial"/>
                <a:cs typeface="Arial"/>
              </a:rPr>
              <a:t>v</a:t>
            </a:r>
            <a:r>
              <a:rPr lang="en-US" sz="1600" spc="-10" dirty="0">
                <a:solidFill>
                  <a:prstClr val="black"/>
                </a:solidFill>
                <a:latin typeface="Arial"/>
                <a:cs typeface="Arial"/>
              </a:rPr>
              <a:t>u</a:t>
            </a:r>
            <a:r>
              <a:rPr lang="en-US" sz="1600" dirty="0">
                <a:solidFill>
                  <a:prstClr val="black"/>
                </a:solidFill>
                <a:latin typeface="Arial"/>
                <a:cs typeface="Arial"/>
              </a:rPr>
              <a:t>l</a:t>
            </a:r>
            <a:r>
              <a:rPr lang="en-US" sz="1600" spc="-10" dirty="0">
                <a:solidFill>
                  <a:prstClr val="black"/>
                </a:solidFill>
                <a:latin typeface="Arial"/>
                <a:cs typeface="Arial"/>
              </a:rPr>
              <a:t>ne</a:t>
            </a:r>
            <a:r>
              <a:rPr lang="en-US" sz="1600" spc="-15" dirty="0">
                <a:solidFill>
                  <a:prstClr val="black"/>
                </a:solidFill>
                <a:latin typeface="Arial"/>
                <a:cs typeface="Arial"/>
              </a:rPr>
              <a:t>r</a:t>
            </a:r>
            <a:r>
              <a:rPr lang="en-US" sz="1600" spc="-10" dirty="0">
                <a:solidFill>
                  <a:prstClr val="black"/>
                </a:solidFill>
                <a:latin typeface="Arial"/>
                <a:cs typeface="Arial"/>
              </a:rPr>
              <a:t>abi</a:t>
            </a:r>
            <a:r>
              <a:rPr lang="en-US" sz="1600" dirty="0">
                <a:solidFill>
                  <a:prstClr val="black"/>
                </a:solidFill>
                <a:latin typeface="Arial"/>
                <a:cs typeface="Arial"/>
              </a:rPr>
              <a:t>li</a:t>
            </a:r>
            <a:r>
              <a:rPr lang="en-US" sz="1600" spc="-10" dirty="0">
                <a:solidFill>
                  <a:prstClr val="black"/>
                </a:solidFill>
                <a:latin typeface="Arial"/>
                <a:cs typeface="Arial"/>
              </a:rPr>
              <a:t>ty</a:t>
            </a:r>
            <a:r>
              <a:rPr lang="en-US" sz="1600" spc="-20" dirty="0">
                <a:solidFill>
                  <a:prstClr val="black"/>
                </a:solidFill>
                <a:latin typeface="Arial"/>
                <a:cs typeface="Arial"/>
              </a:rPr>
              <a:t> </a:t>
            </a:r>
            <a:r>
              <a:rPr lang="en-US" sz="1600" spc="-10" dirty="0">
                <a:solidFill>
                  <a:prstClr val="black"/>
                </a:solidFill>
                <a:latin typeface="Arial"/>
                <a:cs typeface="Arial"/>
              </a:rPr>
              <a:t>to</a:t>
            </a:r>
            <a:r>
              <a:rPr lang="en-US" sz="1600" spc="10" dirty="0">
                <a:solidFill>
                  <a:prstClr val="black"/>
                </a:solidFill>
                <a:latin typeface="Arial"/>
                <a:cs typeface="Arial"/>
              </a:rPr>
              <a:t> </a:t>
            </a:r>
            <a:r>
              <a:rPr lang="en-US" sz="1600" spc="-5" dirty="0">
                <a:solidFill>
                  <a:prstClr val="black"/>
                </a:solidFill>
                <a:latin typeface="Arial"/>
                <a:cs typeface="Arial"/>
              </a:rPr>
              <a:t>s</a:t>
            </a:r>
            <a:r>
              <a:rPr lang="en-US" sz="1600" spc="-10" dirty="0">
                <a:solidFill>
                  <a:prstClr val="black"/>
                </a:solidFill>
                <a:latin typeface="Arial"/>
                <a:cs typeface="Arial"/>
              </a:rPr>
              <a:t>ing</a:t>
            </a:r>
            <a:r>
              <a:rPr lang="en-US" sz="1600" dirty="0">
                <a:solidFill>
                  <a:prstClr val="black"/>
                </a:solidFill>
                <a:latin typeface="Arial"/>
                <a:cs typeface="Arial"/>
              </a:rPr>
              <a:t>l</a:t>
            </a:r>
            <a:r>
              <a:rPr lang="en-US" sz="1600" spc="-10" dirty="0">
                <a:solidFill>
                  <a:prstClr val="black"/>
                </a:solidFill>
                <a:latin typeface="Arial"/>
                <a:cs typeface="Arial"/>
              </a:rPr>
              <a:t>e</a:t>
            </a:r>
            <a:r>
              <a:rPr lang="en-US" sz="1600" spc="-25" dirty="0">
                <a:solidFill>
                  <a:prstClr val="black"/>
                </a:solidFill>
                <a:latin typeface="Arial"/>
                <a:cs typeface="Arial"/>
              </a:rPr>
              <a:t> </a:t>
            </a:r>
            <a:r>
              <a:rPr lang="en-US" sz="1600" spc="-10" dirty="0">
                <a:solidFill>
                  <a:prstClr val="black"/>
                </a:solidFill>
                <a:latin typeface="Arial"/>
                <a:cs typeface="Arial"/>
              </a:rPr>
              <a:t>po</a:t>
            </a:r>
            <a:r>
              <a:rPr lang="en-US" sz="1600" dirty="0">
                <a:solidFill>
                  <a:prstClr val="black"/>
                </a:solidFill>
                <a:latin typeface="Arial"/>
                <a:cs typeface="Arial"/>
              </a:rPr>
              <a:t>i</a:t>
            </a:r>
            <a:r>
              <a:rPr lang="en-US" sz="1600" spc="-10" dirty="0">
                <a:solidFill>
                  <a:prstClr val="black"/>
                </a:solidFill>
                <a:latin typeface="Arial"/>
                <a:cs typeface="Arial"/>
              </a:rPr>
              <a:t>nt</a:t>
            </a:r>
            <a:r>
              <a:rPr lang="en-US" sz="1600" spc="-5" dirty="0">
                <a:solidFill>
                  <a:prstClr val="black"/>
                </a:solidFill>
                <a:latin typeface="Arial"/>
                <a:cs typeface="Arial"/>
              </a:rPr>
              <a:t> </a:t>
            </a:r>
            <a:r>
              <a:rPr lang="en-US" sz="1600" spc="-10" dirty="0">
                <a:solidFill>
                  <a:prstClr val="black"/>
                </a:solidFill>
                <a:latin typeface="Arial"/>
                <a:cs typeface="Arial"/>
              </a:rPr>
              <a:t>fa</a:t>
            </a:r>
            <a:r>
              <a:rPr lang="en-US" sz="1600" dirty="0">
                <a:solidFill>
                  <a:prstClr val="black"/>
                </a:solidFill>
                <a:latin typeface="Arial"/>
                <a:cs typeface="Arial"/>
              </a:rPr>
              <a:t>il</a:t>
            </a:r>
            <a:r>
              <a:rPr lang="en-US" sz="1600" spc="-10" dirty="0">
                <a:solidFill>
                  <a:prstClr val="black"/>
                </a:solidFill>
                <a:latin typeface="Arial"/>
                <a:cs typeface="Arial"/>
              </a:rPr>
              <a:t>u</a:t>
            </a:r>
            <a:r>
              <a:rPr lang="en-US" sz="1600" spc="-15" dirty="0">
                <a:solidFill>
                  <a:prstClr val="black"/>
                </a:solidFill>
                <a:latin typeface="Arial"/>
                <a:cs typeface="Arial"/>
              </a:rPr>
              <a:t>r</a:t>
            </a:r>
            <a:r>
              <a:rPr lang="en-US" sz="1600" spc="-10" dirty="0">
                <a:solidFill>
                  <a:prstClr val="black"/>
                </a:solidFill>
                <a:latin typeface="Arial"/>
                <a:cs typeface="Arial"/>
              </a:rPr>
              <a:t>e</a:t>
            </a:r>
            <a:r>
              <a:rPr lang="en-US" sz="1600" spc="-5" dirty="0">
                <a:solidFill>
                  <a:prstClr val="black"/>
                </a:solidFill>
                <a:latin typeface="Arial"/>
                <a:cs typeface="Arial"/>
              </a:rPr>
              <a:t>s.</a:t>
            </a:r>
            <a:endParaRPr lang="en-US" sz="1600" dirty="0">
              <a:solidFill>
                <a:prstClr val="black"/>
              </a:solidFill>
              <a:latin typeface="Arial"/>
              <a:cs typeface="Arial"/>
            </a:endParaRPr>
          </a:p>
          <a:p>
            <a:endParaRPr lang="en-US" dirty="0"/>
          </a:p>
        </p:txBody>
      </p:sp>
      <p:sp>
        <p:nvSpPr>
          <p:cNvPr id="5" name="object 5"/>
          <p:cNvSpPr/>
          <p:nvPr/>
        </p:nvSpPr>
        <p:spPr>
          <a:xfrm>
            <a:off x="273595" y="2483297"/>
            <a:ext cx="2654390" cy="3429783"/>
          </a:xfrm>
          <a:prstGeom prst="rect">
            <a:avLst/>
          </a:prstGeom>
          <a:blipFill>
            <a:blip r:embed="rId2" cstate="print"/>
            <a:stretch>
              <a:fillRect/>
            </a:stretch>
          </a:blipFill>
          <a:ln w="19050">
            <a:solidFill>
              <a:schemeClr val="tx1"/>
            </a:solidFill>
          </a:ln>
        </p:spPr>
        <p:txBody>
          <a:bodyPr wrap="square" lIns="0" tIns="0" rIns="0" bIns="0" rtlCol="0"/>
          <a:lstStyle/>
          <a:p>
            <a:pPr>
              <a:defRPr/>
            </a:pPr>
            <a:endParaRPr kern="0">
              <a:solidFill>
                <a:prstClr val="black"/>
              </a:solidFill>
            </a:endParaRPr>
          </a:p>
        </p:txBody>
      </p:sp>
      <p:sp>
        <p:nvSpPr>
          <p:cNvPr id="6" name="object 7"/>
          <p:cNvSpPr/>
          <p:nvPr/>
        </p:nvSpPr>
        <p:spPr>
          <a:xfrm>
            <a:off x="3290886" y="2486265"/>
            <a:ext cx="2416140" cy="3426765"/>
          </a:xfrm>
          <a:prstGeom prst="rect">
            <a:avLst/>
          </a:prstGeom>
          <a:blipFill>
            <a:blip r:embed="rId3" cstate="print"/>
            <a:stretch>
              <a:fillRect/>
            </a:stretch>
          </a:blipFill>
          <a:ln w="19050">
            <a:solidFill>
              <a:schemeClr val="tx1"/>
            </a:solidFill>
          </a:ln>
        </p:spPr>
        <p:txBody>
          <a:bodyPr wrap="square" lIns="0" tIns="0" rIns="0" bIns="0" rtlCol="0"/>
          <a:lstStyle/>
          <a:p>
            <a:pPr>
              <a:defRPr/>
            </a:pPr>
            <a:endParaRPr kern="0">
              <a:solidFill>
                <a:prstClr val="black"/>
              </a:solidFill>
            </a:endParaRPr>
          </a:p>
        </p:txBody>
      </p:sp>
      <p:sp>
        <p:nvSpPr>
          <p:cNvPr id="7" name="object 14"/>
          <p:cNvSpPr/>
          <p:nvPr/>
        </p:nvSpPr>
        <p:spPr>
          <a:xfrm>
            <a:off x="6093611" y="2483332"/>
            <a:ext cx="2624497" cy="3423659"/>
          </a:xfrm>
          <a:prstGeom prst="rect">
            <a:avLst/>
          </a:prstGeom>
          <a:blipFill>
            <a:blip r:embed="rId4" cstate="print"/>
            <a:stretch>
              <a:fillRect/>
            </a:stretch>
          </a:blipFill>
          <a:ln w="19050">
            <a:solidFill>
              <a:schemeClr val="tx1"/>
            </a:solidFill>
          </a:ln>
        </p:spPr>
        <p:txBody>
          <a:bodyPr wrap="square" lIns="0" tIns="0" rIns="0" bIns="0" rtlCol="0"/>
          <a:lstStyle/>
          <a:p>
            <a:pPr>
              <a:defRPr/>
            </a:pPr>
            <a:endParaRPr kern="0">
              <a:solidFill>
                <a:prstClr val="black"/>
              </a:solidFill>
            </a:endParaRPr>
          </a:p>
        </p:txBody>
      </p:sp>
      <p:sp>
        <p:nvSpPr>
          <p:cNvPr id="12" name="object 4"/>
          <p:cNvSpPr txBox="1"/>
          <p:nvPr/>
        </p:nvSpPr>
        <p:spPr>
          <a:xfrm>
            <a:off x="2126673" y="6358086"/>
            <a:ext cx="7669530" cy="369570"/>
          </a:xfrm>
          <a:prstGeom prst="rect">
            <a:avLst/>
          </a:prstGeom>
          <a:solidFill>
            <a:srgbClr val="BBE0FF"/>
          </a:solidFill>
          <a:ln w="9525">
            <a:solidFill>
              <a:srgbClr val="0000FF"/>
            </a:solidFill>
          </a:ln>
        </p:spPr>
        <p:txBody>
          <a:bodyPr vert="horz" wrap="square" lIns="0" tIns="0" rIns="0" bIns="0" rtlCol="0">
            <a:spAutoFit/>
          </a:bodyPr>
          <a:lstStyle/>
          <a:p>
            <a:pPr marL="86360"/>
            <a:r>
              <a:rPr b="1" dirty="0">
                <a:solidFill>
                  <a:prstClr val="black"/>
                </a:solidFill>
                <a:latin typeface="Arial"/>
                <a:cs typeface="Arial"/>
              </a:rPr>
              <a:t>VPX</a:t>
            </a:r>
            <a:r>
              <a:rPr b="1" spc="-10" dirty="0">
                <a:solidFill>
                  <a:prstClr val="black"/>
                </a:solidFill>
                <a:latin typeface="Arial"/>
                <a:cs typeface="Arial"/>
              </a:rPr>
              <a:t> </a:t>
            </a:r>
            <a:r>
              <a:rPr b="1" dirty="0">
                <a:solidFill>
                  <a:prstClr val="black"/>
                </a:solidFill>
                <a:latin typeface="Arial"/>
                <a:cs typeface="Arial"/>
              </a:rPr>
              <a:t>h</a:t>
            </a:r>
            <a:r>
              <a:rPr b="1" spc="-10" dirty="0">
                <a:solidFill>
                  <a:prstClr val="black"/>
                </a:solidFill>
                <a:latin typeface="Arial"/>
                <a:cs typeface="Arial"/>
              </a:rPr>
              <a:t>a</a:t>
            </a:r>
            <a:r>
              <a:rPr b="1" dirty="0">
                <a:solidFill>
                  <a:prstClr val="black"/>
                </a:solidFill>
                <a:latin typeface="Arial"/>
                <a:cs typeface="Arial"/>
              </a:rPr>
              <a:t>s</a:t>
            </a:r>
            <a:r>
              <a:rPr b="1" spc="-5" dirty="0">
                <a:solidFill>
                  <a:prstClr val="black"/>
                </a:solidFill>
                <a:latin typeface="Arial"/>
                <a:cs typeface="Arial"/>
              </a:rPr>
              <a:t> </a:t>
            </a:r>
            <a:r>
              <a:rPr b="1" dirty="0">
                <a:solidFill>
                  <a:prstClr val="black"/>
                </a:solidFill>
                <a:latin typeface="Arial"/>
                <a:cs typeface="Arial"/>
              </a:rPr>
              <a:t>p</a:t>
            </a:r>
            <a:r>
              <a:rPr b="1" spc="-5" dirty="0">
                <a:solidFill>
                  <a:prstClr val="black"/>
                </a:solidFill>
                <a:latin typeface="Arial"/>
                <a:cs typeface="Arial"/>
              </a:rPr>
              <a:t>r</a:t>
            </a:r>
            <a:r>
              <a:rPr b="1" dirty="0">
                <a:solidFill>
                  <a:prstClr val="black"/>
                </a:solidFill>
                <a:latin typeface="Arial"/>
                <a:cs typeface="Arial"/>
              </a:rPr>
              <a:t>og</a:t>
            </a:r>
            <a:r>
              <a:rPr b="1" spc="-5" dirty="0">
                <a:solidFill>
                  <a:prstClr val="black"/>
                </a:solidFill>
                <a:latin typeface="Arial"/>
                <a:cs typeface="Arial"/>
              </a:rPr>
              <a:t>r</a:t>
            </a:r>
            <a:r>
              <a:rPr b="1" spc="-10" dirty="0">
                <a:solidFill>
                  <a:prstClr val="black"/>
                </a:solidFill>
                <a:latin typeface="Arial"/>
                <a:cs typeface="Arial"/>
              </a:rPr>
              <a:t>esse</a:t>
            </a:r>
            <a:r>
              <a:rPr b="1" dirty="0">
                <a:solidFill>
                  <a:prstClr val="black"/>
                </a:solidFill>
                <a:latin typeface="Arial"/>
                <a:cs typeface="Arial"/>
              </a:rPr>
              <a:t>d</a:t>
            </a:r>
            <a:r>
              <a:rPr b="1" spc="5" dirty="0">
                <a:solidFill>
                  <a:prstClr val="black"/>
                </a:solidFill>
                <a:latin typeface="Arial"/>
                <a:cs typeface="Arial"/>
              </a:rPr>
              <a:t> </a:t>
            </a:r>
            <a:r>
              <a:rPr b="1" dirty="0">
                <a:solidFill>
                  <a:prstClr val="black"/>
                </a:solidFill>
                <a:latin typeface="Arial"/>
                <a:cs typeface="Arial"/>
              </a:rPr>
              <a:t>f</a:t>
            </a:r>
            <a:r>
              <a:rPr b="1" spc="-5" dirty="0">
                <a:solidFill>
                  <a:prstClr val="black"/>
                </a:solidFill>
                <a:latin typeface="Arial"/>
                <a:cs typeface="Arial"/>
              </a:rPr>
              <a:t>r</a:t>
            </a:r>
            <a:r>
              <a:rPr b="1" dirty="0">
                <a:solidFill>
                  <a:prstClr val="black"/>
                </a:solidFill>
                <a:latin typeface="Arial"/>
                <a:cs typeface="Arial"/>
              </a:rPr>
              <a:t>om</a:t>
            </a:r>
            <a:r>
              <a:rPr b="1" spc="-60" dirty="0">
                <a:solidFill>
                  <a:prstClr val="black"/>
                </a:solidFill>
                <a:latin typeface="Arial"/>
                <a:cs typeface="Arial"/>
              </a:rPr>
              <a:t> </a:t>
            </a:r>
            <a:r>
              <a:rPr b="1" spc="-114" dirty="0">
                <a:solidFill>
                  <a:prstClr val="black"/>
                </a:solidFill>
                <a:latin typeface="Arial"/>
                <a:cs typeface="Arial"/>
              </a:rPr>
              <a:t>A</a:t>
            </a:r>
            <a:r>
              <a:rPr b="1" spc="-10" dirty="0">
                <a:solidFill>
                  <a:prstClr val="black"/>
                </a:solidFill>
                <a:latin typeface="Arial"/>
                <a:cs typeface="Arial"/>
              </a:rPr>
              <a:t>v</a:t>
            </a:r>
            <a:r>
              <a:rPr b="1" dirty="0">
                <a:solidFill>
                  <a:prstClr val="black"/>
                </a:solidFill>
                <a:latin typeface="Arial"/>
                <a:cs typeface="Arial"/>
              </a:rPr>
              <a:t>ioni</a:t>
            </a:r>
            <a:r>
              <a:rPr b="1" spc="-10" dirty="0">
                <a:solidFill>
                  <a:prstClr val="black"/>
                </a:solidFill>
                <a:latin typeface="Arial"/>
                <a:cs typeface="Arial"/>
              </a:rPr>
              <a:t>c</a:t>
            </a:r>
            <a:r>
              <a:rPr b="1" dirty="0">
                <a:solidFill>
                  <a:prstClr val="black"/>
                </a:solidFill>
                <a:latin typeface="Arial"/>
                <a:cs typeface="Arial"/>
              </a:rPr>
              <a:t>s</a:t>
            </a:r>
            <a:r>
              <a:rPr b="1" spc="30" dirty="0">
                <a:solidFill>
                  <a:prstClr val="black"/>
                </a:solidFill>
                <a:latin typeface="Arial"/>
                <a:cs typeface="Arial"/>
              </a:rPr>
              <a:t> </a:t>
            </a:r>
            <a:r>
              <a:rPr b="1" dirty="0">
                <a:solidFill>
                  <a:prstClr val="black"/>
                </a:solidFill>
                <a:latin typeface="Arial"/>
                <a:cs typeface="Arial"/>
              </a:rPr>
              <a:t>to</a:t>
            </a:r>
            <a:r>
              <a:rPr b="1" spc="-10" dirty="0">
                <a:solidFill>
                  <a:prstClr val="black"/>
                </a:solidFill>
                <a:latin typeface="Arial"/>
                <a:cs typeface="Arial"/>
              </a:rPr>
              <a:t> </a:t>
            </a:r>
            <a:r>
              <a:rPr b="1" dirty="0">
                <a:solidFill>
                  <a:prstClr val="black"/>
                </a:solidFill>
                <a:latin typeface="Arial"/>
                <a:cs typeface="Arial"/>
              </a:rPr>
              <a:t>Sp</a:t>
            </a:r>
            <a:r>
              <a:rPr b="1" spc="-10" dirty="0">
                <a:solidFill>
                  <a:prstClr val="black"/>
                </a:solidFill>
                <a:latin typeface="Arial"/>
                <a:cs typeface="Arial"/>
              </a:rPr>
              <a:t>ac</a:t>
            </a:r>
            <a:r>
              <a:rPr b="1" dirty="0">
                <a:solidFill>
                  <a:prstClr val="black"/>
                </a:solidFill>
                <a:latin typeface="Arial"/>
                <a:cs typeface="Arial"/>
              </a:rPr>
              <a:t>e</a:t>
            </a:r>
            <a:r>
              <a:rPr b="1" spc="-5" dirty="0">
                <a:solidFill>
                  <a:prstClr val="black"/>
                </a:solidFill>
                <a:latin typeface="Arial"/>
                <a:cs typeface="Arial"/>
              </a:rPr>
              <a:t> </a:t>
            </a:r>
            <a:r>
              <a:rPr b="1" dirty="0">
                <a:solidFill>
                  <a:prstClr val="black"/>
                </a:solidFill>
                <a:latin typeface="Arial"/>
                <a:cs typeface="Arial"/>
              </a:rPr>
              <a:t>Modul</a:t>
            </a:r>
            <a:r>
              <a:rPr b="1" spc="-10" dirty="0">
                <a:solidFill>
                  <a:prstClr val="black"/>
                </a:solidFill>
                <a:latin typeface="Arial"/>
                <a:cs typeface="Arial"/>
              </a:rPr>
              <a:t>a</a:t>
            </a:r>
            <a:r>
              <a:rPr b="1" dirty="0">
                <a:solidFill>
                  <a:prstClr val="black"/>
                </a:solidFill>
                <a:latin typeface="Arial"/>
                <a:cs typeface="Arial"/>
              </a:rPr>
              <a:t>r</a:t>
            </a:r>
            <a:r>
              <a:rPr b="1" spc="-15" dirty="0">
                <a:solidFill>
                  <a:prstClr val="black"/>
                </a:solidFill>
                <a:latin typeface="Arial"/>
                <a:cs typeface="Arial"/>
              </a:rPr>
              <a:t> </a:t>
            </a:r>
            <a:r>
              <a:rPr b="1" dirty="0">
                <a:solidFill>
                  <a:prstClr val="black"/>
                </a:solidFill>
                <a:latin typeface="Arial"/>
                <a:cs typeface="Arial"/>
              </a:rPr>
              <a:t>Op</a:t>
            </a:r>
            <a:r>
              <a:rPr b="1" spc="-10" dirty="0">
                <a:solidFill>
                  <a:prstClr val="black"/>
                </a:solidFill>
                <a:latin typeface="Arial"/>
                <a:cs typeface="Arial"/>
              </a:rPr>
              <a:t>e</a:t>
            </a:r>
            <a:r>
              <a:rPr b="1" dirty="0">
                <a:solidFill>
                  <a:prstClr val="black"/>
                </a:solidFill>
                <a:latin typeface="Arial"/>
                <a:cs typeface="Arial"/>
              </a:rPr>
              <a:t>n</a:t>
            </a:r>
            <a:r>
              <a:rPr b="1" spc="-10" dirty="0">
                <a:solidFill>
                  <a:prstClr val="black"/>
                </a:solidFill>
                <a:latin typeface="Arial"/>
                <a:cs typeface="Arial"/>
              </a:rPr>
              <a:t> </a:t>
            </a:r>
            <a:r>
              <a:rPr b="1" dirty="0">
                <a:solidFill>
                  <a:prstClr val="black"/>
                </a:solidFill>
                <a:latin typeface="Arial"/>
                <a:cs typeface="Arial"/>
              </a:rPr>
              <a:t>S</a:t>
            </a:r>
            <a:r>
              <a:rPr b="1" spc="-20" dirty="0">
                <a:solidFill>
                  <a:prstClr val="black"/>
                </a:solidFill>
                <a:latin typeface="Arial"/>
                <a:cs typeface="Arial"/>
              </a:rPr>
              <a:t>y</a:t>
            </a:r>
            <a:r>
              <a:rPr b="1" spc="-10" dirty="0">
                <a:solidFill>
                  <a:prstClr val="black"/>
                </a:solidFill>
                <a:latin typeface="Arial"/>
                <a:cs typeface="Arial"/>
              </a:rPr>
              <a:t>s</a:t>
            </a:r>
            <a:r>
              <a:rPr b="1" dirty="0">
                <a:solidFill>
                  <a:prstClr val="black"/>
                </a:solidFill>
                <a:latin typeface="Arial"/>
                <a:cs typeface="Arial"/>
              </a:rPr>
              <a:t>t</a:t>
            </a:r>
            <a:r>
              <a:rPr b="1" spc="-10" dirty="0">
                <a:solidFill>
                  <a:prstClr val="black"/>
                </a:solidFill>
                <a:latin typeface="Arial"/>
                <a:cs typeface="Arial"/>
              </a:rPr>
              <a:t>e</a:t>
            </a:r>
            <a:r>
              <a:rPr b="1" spc="-5" dirty="0">
                <a:solidFill>
                  <a:prstClr val="black"/>
                </a:solidFill>
                <a:latin typeface="Arial"/>
                <a:cs typeface="Arial"/>
              </a:rPr>
              <a:t>m</a:t>
            </a:r>
            <a:r>
              <a:rPr b="1" dirty="0">
                <a:solidFill>
                  <a:prstClr val="black"/>
                </a:solidFill>
                <a:latin typeface="Arial"/>
                <a:cs typeface="Arial"/>
              </a:rPr>
              <a:t>s</a:t>
            </a:r>
            <a:endParaRPr>
              <a:solidFill>
                <a:prstClr val="black"/>
              </a:solidFill>
              <a:latin typeface="Arial"/>
              <a:cs typeface="Arial"/>
            </a:endParaRPr>
          </a:p>
        </p:txBody>
      </p:sp>
      <p:sp>
        <p:nvSpPr>
          <p:cNvPr id="9" name="object 9"/>
          <p:cNvSpPr txBox="1"/>
          <p:nvPr/>
        </p:nvSpPr>
        <p:spPr>
          <a:xfrm>
            <a:off x="528506" y="6003508"/>
            <a:ext cx="11551199" cy="307777"/>
          </a:xfrm>
          <a:prstGeom prst="rect">
            <a:avLst/>
          </a:prstGeom>
        </p:spPr>
        <p:txBody>
          <a:bodyPr vert="horz" wrap="square" lIns="0" tIns="0" rIns="0" bIns="0" rtlCol="0">
            <a:spAutoFit/>
          </a:bodyPr>
          <a:lstStyle/>
          <a:p>
            <a:pPr marL="12700">
              <a:tabLst>
                <a:tab pos="2575560" algn="l"/>
                <a:tab pos="5533390" algn="l"/>
              </a:tabLst>
            </a:pPr>
            <a:r>
              <a:rPr sz="3000" b="1" spc="-7" baseline="2777" dirty="0">
                <a:solidFill>
                  <a:prstClr val="black"/>
                </a:solidFill>
                <a:latin typeface="Arial"/>
                <a:cs typeface="Arial"/>
              </a:rPr>
              <a:t>VP</a:t>
            </a:r>
            <a:r>
              <a:rPr sz="3000" b="1" baseline="2777" dirty="0">
                <a:solidFill>
                  <a:prstClr val="black"/>
                </a:solidFill>
                <a:latin typeface="Arial"/>
                <a:cs typeface="Arial"/>
              </a:rPr>
              <a:t>X</a:t>
            </a:r>
            <a:r>
              <a:rPr lang="en-US" sz="3000" b="1" baseline="2777" dirty="0">
                <a:solidFill>
                  <a:prstClr val="black"/>
                </a:solidFill>
                <a:latin typeface="Arial"/>
                <a:cs typeface="Arial"/>
              </a:rPr>
              <a:t>                                  </a:t>
            </a:r>
            <a:r>
              <a:rPr sz="2000" b="1" dirty="0">
                <a:solidFill>
                  <a:prstClr val="black"/>
                </a:solidFill>
                <a:latin typeface="Arial"/>
                <a:cs typeface="Arial"/>
              </a:rPr>
              <a:t>Open</a:t>
            </a:r>
            <a:r>
              <a:rPr sz="2000" b="1" spc="-5" dirty="0">
                <a:solidFill>
                  <a:prstClr val="black"/>
                </a:solidFill>
                <a:latin typeface="Arial"/>
                <a:cs typeface="Arial"/>
              </a:rPr>
              <a:t>VP</a:t>
            </a:r>
            <a:r>
              <a:rPr sz="2000" b="1" dirty="0">
                <a:solidFill>
                  <a:prstClr val="black"/>
                </a:solidFill>
                <a:latin typeface="Arial"/>
                <a:cs typeface="Arial"/>
              </a:rPr>
              <a:t>X</a:t>
            </a:r>
            <a:r>
              <a:rPr lang="en-US" sz="2000" b="1" dirty="0">
                <a:solidFill>
                  <a:prstClr val="black"/>
                </a:solidFill>
                <a:latin typeface="Arial"/>
                <a:cs typeface="Arial"/>
              </a:rPr>
              <a:t>                       </a:t>
            </a:r>
            <a:r>
              <a:rPr sz="3000" b="1" spc="-7" baseline="1388" dirty="0">
                <a:solidFill>
                  <a:prstClr val="black"/>
                </a:solidFill>
                <a:latin typeface="Arial"/>
                <a:cs typeface="Arial"/>
              </a:rPr>
              <a:t>S</a:t>
            </a:r>
            <a:r>
              <a:rPr sz="3000" b="1" baseline="1388" dirty="0">
                <a:solidFill>
                  <a:prstClr val="black"/>
                </a:solidFill>
                <a:latin typeface="Arial"/>
                <a:cs typeface="Arial"/>
              </a:rPr>
              <a:t>pace</a:t>
            </a:r>
            <a:r>
              <a:rPr sz="3000" b="1" spc="-7" baseline="1388" dirty="0">
                <a:solidFill>
                  <a:prstClr val="black"/>
                </a:solidFill>
                <a:latin typeface="Arial"/>
                <a:cs typeface="Arial"/>
              </a:rPr>
              <a:t>VPX</a:t>
            </a:r>
            <a:r>
              <a:rPr lang="en-US" sz="3000" b="1" spc="-7" baseline="1388" dirty="0">
                <a:solidFill>
                  <a:prstClr val="black"/>
                </a:solidFill>
                <a:latin typeface="Arial"/>
                <a:cs typeface="Arial"/>
              </a:rPr>
              <a:t> – 2015	      SpaceVPX – 2022 </a:t>
            </a:r>
            <a:endParaRPr sz="3000" baseline="1388" dirty="0">
              <a:solidFill>
                <a:prstClr val="black"/>
              </a:solidFill>
              <a:latin typeface="Arial"/>
              <a:cs typeface="Arial"/>
            </a:endParaRPr>
          </a:p>
        </p:txBody>
      </p:sp>
      <p:pic>
        <p:nvPicPr>
          <p:cNvPr id="8" name="Picture 7" descr="Graphical user interface, text&#10;&#10;Description automatically generated">
            <a:extLst>
              <a:ext uri="{FF2B5EF4-FFF2-40B4-BE49-F238E27FC236}">
                <a16:creationId xmlns:a16="http://schemas.microsoft.com/office/drawing/2014/main" id="{D4D0D9CA-13B2-611E-BFF5-48B7C43E63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40098" y="2475415"/>
            <a:ext cx="3039607" cy="3431576"/>
          </a:xfrm>
          <a:prstGeom prst="rect">
            <a:avLst/>
          </a:prstGeom>
        </p:spPr>
      </p:pic>
    </p:spTree>
    <p:extLst>
      <p:ext uri="{BB962C8B-B14F-4D97-AF65-F5344CB8AC3E}">
        <p14:creationId xmlns:p14="http://schemas.microsoft.com/office/powerpoint/2010/main" val="2802585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SpaceVPX Document Structure Description</a:t>
            </a:r>
          </a:p>
        </p:txBody>
      </p:sp>
      <p:pic>
        <p:nvPicPr>
          <p:cNvPr id="4" name="Picture 3"/>
          <p:cNvPicPr>
            <a:picLocks noChangeAspect="1"/>
          </p:cNvPicPr>
          <p:nvPr/>
        </p:nvPicPr>
        <p:blipFill>
          <a:blip r:embed="rId2"/>
          <a:stretch>
            <a:fillRect/>
          </a:stretch>
        </p:blipFill>
        <p:spPr>
          <a:xfrm>
            <a:off x="3209623" y="2039079"/>
            <a:ext cx="4917258" cy="4014480"/>
          </a:xfrm>
          <a:prstGeom prst="rect">
            <a:avLst/>
          </a:prstGeom>
        </p:spPr>
      </p:pic>
    </p:spTree>
    <p:extLst>
      <p:ext uri="{BB962C8B-B14F-4D97-AF65-F5344CB8AC3E}">
        <p14:creationId xmlns:p14="http://schemas.microsoft.com/office/powerpoint/2010/main" val="3600203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SpaceVPX Document Structure Description</a:t>
            </a:r>
          </a:p>
        </p:txBody>
      </p:sp>
      <p:pic>
        <p:nvPicPr>
          <p:cNvPr id="3" name="Picture 2"/>
          <p:cNvPicPr>
            <a:picLocks noChangeAspect="1"/>
          </p:cNvPicPr>
          <p:nvPr/>
        </p:nvPicPr>
        <p:blipFill>
          <a:blip r:embed="rId2"/>
          <a:stretch>
            <a:fillRect/>
          </a:stretch>
        </p:blipFill>
        <p:spPr>
          <a:xfrm>
            <a:off x="2910728" y="1827101"/>
            <a:ext cx="6071965" cy="4487974"/>
          </a:xfrm>
          <a:prstGeom prst="rect">
            <a:avLst/>
          </a:prstGeom>
        </p:spPr>
      </p:pic>
    </p:spTree>
    <p:extLst>
      <p:ext uri="{BB962C8B-B14F-4D97-AF65-F5344CB8AC3E}">
        <p14:creationId xmlns:p14="http://schemas.microsoft.com/office/powerpoint/2010/main" val="2527527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SpaceVPX Document Structure Description</a:t>
            </a:r>
          </a:p>
        </p:txBody>
      </p:sp>
      <p:pic>
        <p:nvPicPr>
          <p:cNvPr id="4" name="Picture 3"/>
          <p:cNvPicPr>
            <a:picLocks noChangeAspect="1"/>
          </p:cNvPicPr>
          <p:nvPr/>
        </p:nvPicPr>
        <p:blipFill>
          <a:blip r:embed="rId2"/>
          <a:stretch>
            <a:fillRect/>
          </a:stretch>
        </p:blipFill>
        <p:spPr>
          <a:xfrm>
            <a:off x="2784186" y="1885411"/>
            <a:ext cx="6581801" cy="4229639"/>
          </a:xfrm>
          <a:prstGeom prst="rect">
            <a:avLst/>
          </a:prstGeom>
        </p:spPr>
      </p:pic>
    </p:spTree>
    <p:extLst>
      <p:ext uri="{BB962C8B-B14F-4D97-AF65-F5344CB8AC3E}">
        <p14:creationId xmlns:p14="http://schemas.microsoft.com/office/powerpoint/2010/main" val="4176218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SpaceVPX Document Structure Description</a:t>
            </a:r>
          </a:p>
        </p:txBody>
      </p:sp>
      <p:pic>
        <p:nvPicPr>
          <p:cNvPr id="4" name="Picture 3"/>
          <p:cNvPicPr>
            <a:picLocks noChangeAspect="1"/>
          </p:cNvPicPr>
          <p:nvPr/>
        </p:nvPicPr>
        <p:blipFill>
          <a:blip r:embed="rId2"/>
          <a:stretch>
            <a:fillRect/>
          </a:stretch>
        </p:blipFill>
        <p:spPr>
          <a:xfrm>
            <a:off x="2809947" y="1849231"/>
            <a:ext cx="6547636" cy="4161043"/>
          </a:xfrm>
          <a:prstGeom prst="rect">
            <a:avLst/>
          </a:prstGeom>
        </p:spPr>
      </p:pic>
    </p:spTree>
    <p:extLst>
      <p:ext uri="{BB962C8B-B14F-4D97-AF65-F5344CB8AC3E}">
        <p14:creationId xmlns:p14="http://schemas.microsoft.com/office/powerpoint/2010/main" val="521029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SpaceVPX Document Structure Description</a:t>
            </a:r>
          </a:p>
        </p:txBody>
      </p:sp>
      <p:pic>
        <p:nvPicPr>
          <p:cNvPr id="3" name="Picture 2"/>
          <p:cNvPicPr>
            <a:picLocks noChangeAspect="1"/>
          </p:cNvPicPr>
          <p:nvPr/>
        </p:nvPicPr>
        <p:blipFill>
          <a:blip r:embed="rId2"/>
          <a:stretch>
            <a:fillRect/>
          </a:stretch>
        </p:blipFill>
        <p:spPr>
          <a:xfrm>
            <a:off x="2370711" y="1899905"/>
            <a:ext cx="7511538" cy="4129420"/>
          </a:xfrm>
          <a:prstGeom prst="rect">
            <a:avLst/>
          </a:prstGeom>
        </p:spPr>
      </p:pic>
    </p:spTree>
    <p:extLst>
      <p:ext uri="{BB962C8B-B14F-4D97-AF65-F5344CB8AC3E}">
        <p14:creationId xmlns:p14="http://schemas.microsoft.com/office/powerpoint/2010/main" val="3962662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pPr marL="360363" indent="-93663" defTabSz="893763">
              <a:lnSpc>
                <a:spcPct val="110000"/>
              </a:lnSpc>
              <a:spcBef>
                <a:spcPts val="600"/>
              </a:spcBef>
              <a:buClr>
                <a:prstClr val="white">
                  <a:lumMod val="85000"/>
                </a:prstClr>
              </a:buClr>
              <a:buFont typeface="Arial" pitchFamily="34" charset="0"/>
              <a:buChar char="•"/>
              <a:tabLst>
                <a:tab pos="539750" algn="l"/>
              </a:tabLst>
              <a:defRPr/>
            </a:pPr>
            <a:r>
              <a:rPr lang="en-US" b="1" dirty="0">
                <a:solidFill>
                  <a:prstClr val="white">
                    <a:lumMod val="75000"/>
                  </a:prstClr>
                </a:solidFill>
                <a:latin typeface="Arial" pitchFamily="34" charset="0"/>
                <a:cs typeface="Arial" pitchFamily="34" charset="0"/>
              </a:rPr>
              <a:t>  What is SpaceVPX?</a:t>
            </a:r>
          </a:p>
          <a:p>
            <a:pPr marL="360363" indent="-93663" defTabSz="893763">
              <a:lnSpc>
                <a:spcPct val="110000"/>
              </a:lnSpc>
              <a:spcBef>
                <a:spcPts val="600"/>
              </a:spcBef>
              <a:buClr>
                <a:schemeClr val="tx1"/>
              </a:buClr>
              <a:buFont typeface="Arial" pitchFamily="34" charset="0"/>
              <a:buChar char="•"/>
              <a:tabLst>
                <a:tab pos="539750" algn="l"/>
              </a:tabLst>
              <a:defRPr/>
            </a:pPr>
            <a:r>
              <a:rPr lang="en-US" b="1" dirty="0">
                <a:solidFill>
                  <a:prstClr val="white">
                    <a:lumMod val="75000"/>
                  </a:prstClr>
                </a:solidFill>
                <a:latin typeface="Arial" pitchFamily="34" charset="0"/>
                <a:cs typeface="Arial" pitchFamily="34" charset="0"/>
              </a:rPr>
              <a:t>  </a:t>
            </a:r>
            <a:r>
              <a:rPr lang="en-US" b="1" dirty="0">
                <a:latin typeface="Arial" pitchFamily="34" charset="0"/>
                <a:cs typeface="Arial" pitchFamily="34" charset="0"/>
              </a:rPr>
              <a:t>SpaceVPX Base Use Case and Topologies</a:t>
            </a:r>
          </a:p>
          <a:p>
            <a:pPr marL="360363" indent="-93663" defTabSz="893763">
              <a:lnSpc>
                <a:spcPct val="110000"/>
              </a:lnSpc>
              <a:spcBef>
                <a:spcPts val="600"/>
              </a:spcBef>
              <a:buClr>
                <a:schemeClr val="bg1">
                  <a:lumMod val="85000"/>
                </a:schemeClr>
              </a:buClr>
              <a:buFont typeface="Arial" pitchFamily="34" charset="0"/>
              <a:buChar char="•"/>
              <a:tabLst>
                <a:tab pos="539750" algn="l"/>
              </a:tabLst>
              <a:defRPr/>
            </a:pPr>
            <a:r>
              <a:rPr lang="en-US" b="1" dirty="0">
                <a:solidFill>
                  <a:prstClr val="white">
                    <a:lumMod val="75000"/>
                  </a:prstClr>
                </a:solidFill>
                <a:latin typeface="Arial" pitchFamily="34" charset="0"/>
                <a:cs typeface="Arial" pitchFamily="34" charset="0"/>
              </a:rPr>
              <a:t>  </a:t>
            </a:r>
            <a:r>
              <a:rPr lang="en-US" b="1" dirty="0">
                <a:solidFill>
                  <a:schemeClr val="bg1">
                    <a:lumMod val="75000"/>
                  </a:schemeClr>
                </a:solidFill>
                <a:latin typeface="Arial" pitchFamily="34" charset="0"/>
                <a:cs typeface="Arial" pitchFamily="34" charset="0"/>
              </a:rPr>
              <a:t>SpaceVPX Slot Profiles</a:t>
            </a:r>
          </a:p>
          <a:p>
            <a:pPr marL="360363" indent="-93663" defTabSz="893763">
              <a:lnSpc>
                <a:spcPct val="110000"/>
              </a:lnSpc>
              <a:spcBef>
                <a:spcPts val="600"/>
              </a:spcBef>
              <a:buFont typeface="Arial" pitchFamily="34" charset="0"/>
              <a:buChar char="•"/>
              <a:tabLst>
                <a:tab pos="539750" algn="l"/>
              </a:tabLst>
              <a:defRPr/>
            </a:pPr>
            <a:r>
              <a:rPr lang="en-US" b="1" dirty="0">
                <a:solidFill>
                  <a:prstClr val="white">
                    <a:lumMod val="75000"/>
                  </a:prstClr>
                </a:solidFill>
                <a:latin typeface="Arial" pitchFamily="34" charset="0"/>
                <a:cs typeface="Arial" pitchFamily="34" charset="0"/>
              </a:rPr>
              <a:t>  SpaceVPX Backplane Profile</a:t>
            </a:r>
          </a:p>
          <a:p>
            <a:pPr marL="360363" indent="-93663" defTabSz="893763">
              <a:spcBef>
                <a:spcPts val="600"/>
              </a:spcBef>
              <a:buFont typeface="Arial" pitchFamily="34" charset="0"/>
              <a:buChar char="•"/>
              <a:tabLst>
                <a:tab pos="539750" algn="l"/>
              </a:tabLst>
              <a:defRPr/>
            </a:pPr>
            <a:r>
              <a:rPr lang="en-US" b="1" dirty="0">
                <a:solidFill>
                  <a:prstClr val="white">
                    <a:lumMod val="75000"/>
                  </a:prstClr>
                </a:solidFill>
                <a:latin typeface="Arial" pitchFamily="34" charset="0"/>
                <a:cs typeface="Arial" pitchFamily="34" charset="0"/>
              </a:rPr>
              <a:t>  SpaceUM - Provisions for Redundancy and Fault Tolerance</a:t>
            </a:r>
          </a:p>
          <a:p>
            <a:pPr marL="360363" indent="-93663" defTabSz="893763">
              <a:spcBef>
                <a:spcPts val="600"/>
              </a:spcBef>
              <a:buFont typeface="Arial" pitchFamily="34" charset="0"/>
              <a:buChar char="•"/>
              <a:tabLst>
                <a:tab pos="539750" algn="l"/>
              </a:tabLst>
              <a:defRPr/>
            </a:pPr>
            <a:r>
              <a:rPr lang="en-US" b="1" dirty="0">
                <a:solidFill>
                  <a:prstClr val="white">
                    <a:lumMod val="75000"/>
                  </a:prstClr>
                </a:solidFill>
                <a:latin typeface="Arial" pitchFamily="34" charset="0"/>
                <a:cs typeface="Arial" pitchFamily="34" charset="0"/>
              </a:rPr>
              <a:t>  SpaceVPX Mechanical General Specifications</a:t>
            </a:r>
          </a:p>
          <a:p>
            <a:pPr marL="360363" indent="-93663" defTabSz="893763">
              <a:spcBef>
                <a:spcPts val="600"/>
              </a:spcBef>
              <a:buFont typeface="Arial" pitchFamily="34" charset="0"/>
              <a:buChar char="•"/>
              <a:tabLst>
                <a:tab pos="539750" algn="l"/>
              </a:tabLst>
              <a:defRPr/>
            </a:pPr>
            <a:r>
              <a:rPr lang="en-US" b="1" dirty="0">
                <a:solidFill>
                  <a:prstClr val="white">
                    <a:lumMod val="75000"/>
                  </a:prstClr>
                </a:solidFill>
                <a:latin typeface="Arial" pitchFamily="34" charset="0"/>
                <a:cs typeface="Arial" pitchFamily="34" charset="0"/>
              </a:rPr>
              <a:t>  SpaceVPX Compliance</a:t>
            </a:r>
          </a:p>
          <a:p>
            <a:pPr marL="360363" indent="-93663" defTabSz="893763">
              <a:spcBef>
                <a:spcPts val="600"/>
              </a:spcBef>
              <a:buFont typeface="Arial" pitchFamily="34" charset="0"/>
              <a:buChar char="•"/>
              <a:tabLst>
                <a:tab pos="539750" algn="l"/>
              </a:tabLst>
              <a:defRPr/>
            </a:pPr>
            <a:r>
              <a:rPr lang="en-US" b="1" dirty="0">
                <a:solidFill>
                  <a:prstClr val="white">
                    <a:lumMod val="75000"/>
                  </a:prstClr>
                </a:solidFill>
                <a:latin typeface="Arial" pitchFamily="34" charset="0"/>
                <a:cs typeface="Arial" pitchFamily="34" charset="0"/>
              </a:rPr>
              <a:t>  Backup</a:t>
            </a:r>
            <a:endParaRPr lang="en-US" dirty="0"/>
          </a:p>
        </p:txBody>
      </p:sp>
    </p:spTree>
    <p:extLst>
      <p:ext uri="{BB962C8B-B14F-4D97-AF65-F5344CB8AC3E}">
        <p14:creationId xmlns:p14="http://schemas.microsoft.com/office/powerpoint/2010/main" val="1086834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SpaceVPX Payload Use Case</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515" y="1673192"/>
            <a:ext cx="8216900" cy="5297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3245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Updates as Part of the VITA 78 Revision</a:t>
            </a:r>
          </a:p>
        </p:txBody>
      </p:sp>
      <p:sp>
        <p:nvSpPr>
          <p:cNvPr id="4" name="Content Placeholder 3">
            <a:extLst>
              <a:ext uri="{FF2B5EF4-FFF2-40B4-BE49-F238E27FC236}">
                <a16:creationId xmlns:a16="http://schemas.microsoft.com/office/drawing/2014/main" id="{808ED356-593A-4951-A6CE-98C727C25107}"/>
              </a:ext>
            </a:extLst>
          </p:cNvPr>
          <p:cNvSpPr>
            <a:spLocks noGrp="1"/>
          </p:cNvSpPr>
          <p:nvPr>
            <p:ph idx="1"/>
          </p:nvPr>
        </p:nvSpPr>
        <p:spPr>
          <a:xfrm>
            <a:off x="333375" y="1845734"/>
            <a:ext cx="11630025" cy="4023360"/>
          </a:xfrm>
        </p:spPr>
        <p:txBody>
          <a:bodyPr>
            <a:normAutofit lnSpcReduction="10000"/>
          </a:bodyPr>
          <a:lstStyle/>
          <a:p>
            <a:pPr marR="0" lvl="0">
              <a:spcBef>
                <a:spcPts val="0"/>
              </a:spcBef>
              <a:spcAft>
                <a:spcPts val="0"/>
              </a:spcAft>
              <a:buFont typeface="Wingdings" panose="05000000000000000000" pitchFamily="2" charset="2"/>
              <a:buChar char="Ø"/>
              <a:tabLst>
                <a:tab pos="1280160" algn="l"/>
                <a:tab pos="2286000" algn="l"/>
                <a:tab pos="283464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Reorganized protocol sections to include utility plane protocols and register structure</a:t>
            </a:r>
          </a:p>
          <a:p>
            <a:pPr marR="0" lvl="0">
              <a:spcBef>
                <a:spcPts val="0"/>
              </a:spcBef>
              <a:spcAft>
                <a:spcPts val="0"/>
              </a:spcAft>
              <a:buFont typeface="Wingdings" panose="05000000000000000000" pitchFamily="2" charset="2"/>
              <a:buChar char="Ø"/>
              <a:tabLst>
                <a:tab pos="1280160" algn="l"/>
                <a:tab pos="2286000" algn="l"/>
                <a:tab pos="283464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R="0" lvl="0">
              <a:spcBef>
                <a:spcPts val="0"/>
              </a:spcBef>
              <a:spcAft>
                <a:spcPts val="0"/>
              </a:spcAft>
              <a:buFont typeface="Wingdings" panose="05000000000000000000" pitchFamily="2" charset="2"/>
              <a:buChar char="Ø"/>
              <a:tabLst>
                <a:tab pos="1280160" algn="l"/>
                <a:tab pos="2286000" algn="l"/>
                <a:tab pos="283464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Added SpaceFibre as an alternate control and data plane on all modules</a:t>
            </a:r>
          </a:p>
          <a:p>
            <a:pPr marR="0" lvl="0">
              <a:spcBef>
                <a:spcPts val="0"/>
              </a:spcBef>
              <a:spcAft>
                <a:spcPts val="0"/>
              </a:spcAft>
              <a:buFont typeface="Wingdings" panose="05000000000000000000" pitchFamily="2" charset="2"/>
              <a:buChar char="Ø"/>
              <a:tabLst>
                <a:tab pos="1280160" algn="l"/>
                <a:tab pos="2286000" algn="l"/>
                <a:tab pos="283464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R="0" lvl="0">
              <a:spcBef>
                <a:spcPts val="0"/>
              </a:spcBef>
              <a:spcAft>
                <a:spcPts val="0"/>
              </a:spcAft>
              <a:buFont typeface="Wingdings" panose="05000000000000000000" pitchFamily="2" charset="2"/>
              <a:buChar char="Ø"/>
              <a:tabLst>
                <a:tab pos="1280160" algn="l"/>
                <a:tab pos="2286000" algn="l"/>
                <a:tab pos="283464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Enhanced Direct Access Protocol (DAP) for lightweight operation</a:t>
            </a:r>
          </a:p>
          <a:p>
            <a:pPr marR="0" lvl="0">
              <a:spcBef>
                <a:spcPts val="0"/>
              </a:spcBef>
              <a:spcAft>
                <a:spcPts val="0"/>
              </a:spcAft>
              <a:buFont typeface="Wingdings" panose="05000000000000000000" pitchFamily="2" charset="2"/>
              <a:buChar char="Ø"/>
              <a:tabLst>
                <a:tab pos="1280160" algn="l"/>
                <a:tab pos="2286000" algn="l"/>
                <a:tab pos="283464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R="0" lvl="0">
              <a:spcBef>
                <a:spcPts val="0"/>
              </a:spcBef>
              <a:spcAft>
                <a:spcPts val="0"/>
              </a:spcAft>
              <a:buFont typeface="Wingdings" panose="05000000000000000000" pitchFamily="2" charset="2"/>
              <a:buChar char="Ø"/>
              <a:tabLst>
                <a:tab pos="1280160" algn="l"/>
                <a:tab pos="2286000" algn="l"/>
                <a:tab pos="283464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Allows Control Plane to access DAP registers in addition to Utility Plane</a:t>
            </a:r>
          </a:p>
          <a:p>
            <a:pPr marR="0" lvl="0">
              <a:spcBef>
                <a:spcPts val="0"/>
              </a:spcBef>
              <a:spcAft>
                <a:spcPts val="0"/>
              </a:spcAft>
              <a:buFont typeface="Wingdings" panose="05000000000000000000" pitchFamily="2" charset="2"/>
              <a:buChar char="Ø"/>
              <a:tabLst>
                <a:tab pos="1280160" algn="l"/>
                <a:tab pos="2286000" algn="l"/>
                <a:tab pos="283464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R="0" lvl="0">
              <a:spcBef>
                <a:spcPts val="0"/>
              </a:spcBef>
              <a:spcAft>
                <a:spcPts val="0"/>
              </a:spcAft>
              <a:buFont typeface="Wingdings" panose="05000000000000000000" pitchFamily="2" charset="2"/>
              <a:buChar char="Ø"/>
              <a:tabLst>
                <a:tab pos="1280160" algn="l"/>
                <a:tab pos="2286000" algn="l"/>
                <a:tab pos="283464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Added redundant Geographical Address for fault tolerance</a:t>
            </a:r>
          </a:p>
          <a:p>
            <a:pPr marR="0" lvl="0">
              <a:spcBef>
                <a:spcPts val="0"/>
              </a:spcBef>
              <a:spcAft>
                <a:spcPts val="0"/>
              </a:spcAft>
              <a:buFont typeface="Wingdings" panose="05000000000000000000" pitchFamily="2" charset="2"/>
              <a:buChar char="Ø"/>
              <a:tabLst>
                <a:tab pos="1280160" algn="l"/>
                <a:tab pos="2286000" algn="l"/>
                <a:tab pos="283464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R="0" lvl="0">
              <a:spcBef>
                <a:spcPts val="0"/>
              </a:spcBef>
              <a:spcAft>
                <a:spcPts val="0"/>
              </a:spcAft>
              <a:buFont typeface="Wingdings" panose="05000000000000000000" pitchFamily="2" charset="2"/>
              <a:buChar char="Ø"/>
              <a:tabLst>
                <a:tab pos="1280160" algn="l"/>
                <a:tab pos="2286000" algn="l"/>
                <a:tab pos="283464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Restricted slot locations for certain module types</a:t>
            </a:r>
          </a:p>
          <a:p>
            <a:pPr marR="0" lvl="0">
              <a:spcBef>
                <a:spcPts val="0"/>
              </a:spcBef>
              <a:spcAft>
                <a:spcPts val="0"/>
              </a:spcAft>
              <a:buFont typeface="Wingdings" panose="05000000000000000000" pitchFamily="2" charset="2"/>
              <a:buChar char="Ø"/>
              <a:tabLst>
                <a:tab pos="1280160" algn="l"/>
                <a:tab pos="2286000" algn="l"/>
                <a:tab pos="283464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R="0" lvl="0">
              <a:spcBef>
                <a:spcPts val="0"/>
              </a:spcBef>
              <a:spcAft>
                <a:spcPts val="0"/>
              </a:spcAft>
              <a:buFont typeface="Wingdings" panose="05000000000000000000" pitchFamily="2" charset="2"/>
              <a:buChar char="Ø"/>
              <a:tabLst>
                <a:tab pos="1280160" algn="l"/>
                <a:tab pos="2286000" algn="l"/>
                <a:tab pos="283464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Reorganized SpaceUM sections making it follow document’s profile structure – Section 3.8, 3.9, and 3.10</a:t>
            </a:r>
          </a:p>
          <a:p>
            <a:pPr marR="0" lvl="0">
              <a:spcBef>
                <a:spcPts val="0"/>
              </a:spcBef>
              <a:spcAft>
                <a:spcPts val="0"/>
              </a:spcAft>
              <a:buFont typeface="Wingdings" panose="05000000000000000000" pitchFamily="2" charset="2"/>
              <a:buChar char="Ø"/>
              <a:tabLst>
                <a:tab pos="1280160" algn="l"/>
                <a:tab pos="2286000" algn="l"/>
                <a:tab pos="283464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R="0" lvl="0">
              <a:spcBef>
                <a:spcPts val="0"/>
              </a:spcBef>
              <a:spcAft>
                <a:spcPts val="0"/>
              </a:spcAft>
              <a:buFont typeface="Wingdings" panose="05000000000000000000" pitchFamily="2" charset="2"/>
              <a:buChar char="Ø"/>
              <a:tabLst>
                <a:tab pos="1280160" algn="l"/>
                <a:tab pos="2286000" algn="l"/>
                <a:tab pos="283464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Added smaller overhead 3U SpaceUM Modules that serve 5 logic slots</a:t>
            </a:r>
          </a:p>
          <a:p>
            <a:pPr marR="0" lvl="0">
              <a:spcBef>
                <a:spcPts val="0"/>
              </a:spcBef>
              <a:spcAft>
                <a:spcPts val="0"/>
              </a:spcAft>
              <a:buFont typeface="Wingdings" panose="05000000000000000000" pitchFamily="2" charset="2"/>
              <a:buChar char="Ø"/>
              <a:tabLst>
                <a:tab pos="1280160" algn="l"/>
                <a:tab pos="2286000" algn="l"/>
                <a:tab pos="283464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R="0" lvl="0">
              <a:spcBef>
                <a:spcPts val="0"/>
              </a:spcBef>
              <a:spcAft>
                <a:spcPts val="0"/>
              </a:spcAft>
              <a:buFont typeface="Wingdings" panose="05000000000000000000" pitchFamily="2" charset="2"/>
              <a:buChar char="Ø"/>
              <a:tabLst>
                <a:tab pos="1280160" algn="l"/>
                <a:tab pos="2286000" algn="l"/>
                <a:tab pos="283464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Added new power supply, power switch, and utility signal switch slots/modules</a:t>
            </a:r>
          </a:p>
        </p:txBody>
      </p:sp>
    </p:spTree>
    <p:extLst>
      <p:ext uri="{BB962C8B-B14F-4D97-AF65-F5344CB8AC3E}">
        <p14:creationId xmlns:p14="http://schemas.microsoft.com/office/powerpoint/2010/main" val="1681074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Backplane Physical Topologies</a:t>
            </a:r>
          </a:p>
        </p:txBody>
      </p:sp>
      <p:sp>
        <p:nvSpPr>
          <p:cNvPr id="3" name="Content Placeholder 2"/>
          <p:cNvSpPr>
            <a:spLocks noGrp="1"/>
          </p:cNvSpPr>
          <p:nvPr>
            <p:ph idx="1"/>
          </p:nvPr>
        </p:nvSpPr>
        <p:spPr>
          <a:xfrm>
            <a:off x="347870" y="1845734"/>
            <a:ext cx="11449878" cy="4383616"/>
          </a:xfrm>
        </p:spPr>
        <p:txBody>
          <a:bodyPr>
            <a:normAutofit/>
          </a:bodyPr>
          <a:lstStyle/>
          <a:p>
            <a:pPr algn="ctr"/>
            <a:r>
              <a:rPr lang="en-US" b="1" dirty="0"/>
              <a:t>SpaceVPX backplane profiles include Data Plane configurations using both Star and Mesh topologies.  (Other Data Plane topologies are possible.)</a:t>
            </a:r>
          </a:p>
          <a:p>
            <a:pPr marL="0" indent="0">
              <a:buNone/>
            </a:pPr>
            <a:r>
              <a:rPr lang="en-US" b="1" dirty="0"/>
              <a:t>A Star topology </a:t>
            </a:r>
          </a:p>
          <a:p>
            <a:pPr>
              <a:buFont typeface="Arial" panose="020B0604020202020204" pitchFamily="34" charset="0"/>
              <a:buChar char="•"/>
            </a:pPr>
            <a:r>
              <a:rPr lang="en-US" dirty="0"/>
              <a:t>Connects Payload Slots through centralized Switch Slots. The SpaceVPX Control Plane always uses the Star topology while the SpaceVPX Data Plane can be either a Star topology or a Mesh topology. </a:t>
            </a:r>
          </a:p>
          <a:p>
            <a:pPr marL="0" indent="0">
              <a:buNone/>
            </a:pPr>
            <a:r>
              <a:rPr lang="en-US" b="1" dirty="0"/>
              <a:t>Note - </a:t>
            </a:r>
            <a:r>
              <a:rPr lang="en-US" dirty="0"/>
              <a:t>That when the Control and Data planes are both Star topology, the Control and Data plane switches can be combined on a single module. </a:t>
            </a:r>
          </a:p>
          <a:p>
            <a:pPr marL="0" indent="0">
              <a:buNone/>
            </a:pPr>
            <a:r>
              <a:rPr lang="en-US" b="1" dirty="0"/>
              <a:t>Note -</a:t>
            </a:r>
            <a:r>
              <a:rPr lang="en-US" dirty="0"/>
              <a:t> In Star topologies with dual redundant fault tolerance, each switch topology has two switch slots, and all Payload slots are connected to each switch slot.  </a:t>
            </a:r>
          </a:p>
          <a:p>
            <a:pPr marL="0" indent="0">
              <a:buNone/>
            </a:pPr>
            <a:r>
              <a:rPr lang="en-US" b="1" dirty="0"/>
              <a:t>A Mesh topology </a:t>
            </a:r>
          </a:p>
          <a:p>
            <a:pPr>
              <a:buFont typeface="Arial" panose="020B0604020202020204" pitchFamily="34" charset="0"/>
              <a:buChar char="•"/>
            </a:pPr>
            <a:r>
              <a:rPr lang="en-US" dirty="0"/>
              <a:t>Connects each of the Payload Slots directly to other Payload slots, without the use of a centralized Switch Slot.  </a:t>
            </a:r>
          </a:p>
        </p:txBody>
      </p:sp>
    </p:spTree>
    <p:extLst>
      <p:ext uri="{BB962C8B-B14F-4D97-AF65-F5344CB8AC3E}">
        <p14:creationId xmlns:p14="http://schemas.microsoft.com/office/powerpoint/2010/main" val="2932405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Backplane Physical Topologies</a:t>
            </a:r>
          </a:p>
        </p:txBody>
      </p:sp>
      <p:sp>
        <p:nvSpPr>
          <p:cNvPr id="3" name="Content Placeholder 2"/>
          <p:cNvSpPr>
            <a:spLocks noGrp="1"/>
          </p:cNvSpPr>
          <p:nvPr>
            <p:ph idx="1"/>
          </p:nvPr>
        </p:nvSpPr>
        <p:spPr>
          <a:xfrm>
            <a:off x="298175" y="1845734"/>
            <a:ext cx="11509512" cy="4383616"/>
          </a:xfrm>
        </p:spPr>
        <p:txBody>
          <a:bodyPr>
            <a:normAutofit lnSpcReduction="10000"/>
          </a:bodyPr>
          <a:lstStyle/>
          <a:p>
            <a:pPr algn="ctr"/>
            <a:r>
              <a:rPr lang="en-US" b="1" dirty="0"/>
              <a:t>SpaceVPX backplane profiles include Data Plane configurations using both Star and Mesh topologies.  Other Data Plane topologies are possible.</a:t>
            </a:r>
          </a:p>
          <a:p>
            <a:pPr marL="0" indent="0">
              <a:buNone/>
            </a:pPr>
            <a:r>
              <a:rPr lang="en-US" b="1" dirty="0"/>
              <a:t>The SpaceVPX Data Plane </a:t>
            </a:r>
          </a:p>
          <a:p>
            <a:pPr>
              <a:buFont typeface="Arial" panose="020B0604020202020204" pitchFamily="34" charset="0"/>
              <a:buChar char="•"/>
            </a:pPr>
            <a:r>
              <a:rPr lang="en-US" dirty="0"/>
              <a:t>Is implemented as a full mesh where each Payload Slot data plane interface is connected to each of the other Payload Slots.  </a:t>
            </a:r>
          </a:p>
          <a:p>
            <a:pPr marL="0" indent="0">
              <a:buNone/>
            </a:pPr>
            <a:r>
              <a:rPr lang="en-US" b="1" dirty="0"/>
              <a:t>In a full-mesh, </a:t>
            </a:r>
          </a:p>
          <a:p>
            <a:pPr>
              <a:buFont typeface="Arial" panose="020B0604020202020204" pitchFamily="34" charset="0"/>
              <a:buChar char="•"/>
            </a:pPr>
            <a:r>
              <a:rPr lang="en-US" dirty="0"/>
              <a:t>Failure of one module does not adversely affect the ability of any working module to communicate with any other working module in the mesh.  </a:t>
            </a:r>
          </a:p>
          <a:p>
            <a:pPr>
              <a:buFont typeface="Arial" panose="020B0604020202020204" pitchFamily="34" charset="0"/>
              <a:buChar char="•"/>
            </a:pPr>
            <a:r>
              <a:rPr lang="en-US" dirty="0"/>
              <a:t>Also, modules in the mesh can be in a standby redundant off-state without adversely affecting communication between modules turned on.  </a:t>
            </a:r>
          </a:p>
          <a:p>
            <a:pPr>
              <a:buFont typeface="Arial" panose="020B0604020202020204" pitchFamily="34" charset="0"/>
              <a:buChar char="•"/>
            </a:pPr>
            <a:r>
              <a:rPr lang="en-US" b="1" dirty="0"/>
              <a:t>Note -</a:t>
            </a:r>
            <a:r>
              <a:rPr lang="en-US" dirty="0"/>
              <a:t> Any mesh configuration requiring one or more modules to be alive and working for other modules in the mesh to communicate with other are not conducive to space applications.</a:t>
            </a:r>
          </a:p>
          <a:p>
            <a:endParaRPr lang="en-US" dirty="0"/>
          </a:p>
        </p:txBody>
      </p:sp>
    </p:spTree>
    <p:extLst>
      <p:ext uri="{BB962C8B-B14F-4D97-AF65-F5344CB8AC3E}">
        <p14:creationId xmlns:p14="http://schemas.microsoft.com/office/powerpoint/2010/main" val="3635112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Topologies</a:t>
            </a:r>
          </a:p>
        </p:txBody>
      </p:sp>
      <p:sp>
        <p:nvSpPr>
          <p:cNvPr id="4" name="TextBox 3"/>
          <p:cNvSpPr txBox="1">
            <a:spLocks noChangeArrowheads="1"/>
          </p:cNvSpPr>
          <p:nvPr/>
        </p:nvSpPr>
        <p:spPr bwMode="auto">
          <a:xfrm>
            <a:off x="2065643" y="4241609"/>
            <a:ext cx="2209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Calibri"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Calibri"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Calibri"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Calibri" pitchFamily="34" charset="0"/>
                <a:ea typeface="ＭＳ Ｐゴシック" pitchFamily="34" charset="-128"/>
              </a:defRPr>
            </a:lvl9pPr>
          </a:lstStyle>
          <a:p>
            <a:pPr marL="0" marR="0" lvl="0" indent="0" algn="ctr" defTabSz="457200" eaLnBrk="1" fontAlgn="base" latinLnBrk="0" hangingPunct="1">
              <a:lnSpc>
                <a:spcPct val="100000"/>
              </a:lnSpc>
              <a:spcBef>
                <a:spcPct val="0"/>
              </a:spcBef>
              <a:spcAft>
                <a:spcPct val="0"/>
              </a:spcAft>
              <a:buClrTx/>
              <a:buSzTx/>
              <a:buFontTx/>
              <a:buNone/>
              <a:tabLst/>
              <a:defRPr/>
            </a:pPr>
            <a:r>
              <a:rPr lang="en-US" sz="1600" b="1" kern="0">
                <a:solidFill>
                  <a:srgbClr val="000000"/>
                </a:solidFill>
              </a:rPr>
              <a:t>Dual</a:t>
            </a:r>
            <a:r>
              <a:rPr kumimoji="0" lang="en-US" sz="1600" b="1" i="0" u="none" strike="noStrike" kern="0" cap="none" spc="0" normalizeH="0" baseline="0" noProof="0">
                <a:ln>
                  <a:noFill/>
                </a:ln>
                <a:solidFill>
                  <a:srgbClr val="000000"/>
                </a:solidFill>
                <a:effectLst/>
                <a:uLnTx/>
                <a:uFillTx/>
                <a:latin typeface="Calibri" pitchFamily="34" charset="0"/>
                <a:ea typeface="ＭＳ Ｐゴシック" pitchFamily="34" charset="-128"/>
              </a:rPr>
              <a:t>-Star </a:t>
            </a:r>
            <a:r>
              <a:rPr kumimoji="0" lang="en-US" sz="1600" b="1" i="0" u="none" strike="noStrike" kern="0" cap="none" spc="0" normalizeH="0" baseline="0" noProof="0" dirty="0">
                <a:ln>
                  <a:noFill/>
                </a:ln>
                <a:solidFill>
                  <a:srgbClr val="000000"/>
                </a:solidFill>
                <a:effectLst/>
                <a:uLnTx/>
                <a:uFillTx/>
                <a:latin typeface="Calibri" pitchFamily="34" charset="0"/>
                <a:ea typeface="ＭＳ Ｐゴシック" pitchFamily="34" charset="-128"/>
              </a:rPr>
              <a:t>Topology</a:t>
            </a:r>
          </a:p>
        </p:txBody>
      </p:sp>
      <p:graphicFrame>
        <p:nvGraphicFramePr>
          <p:cNvPr id="5" name="Object 4"/>
          <p:cNvGraphicFramePr>
            <a:graphicFrameLocks noChangeAspect="1"/>
          </p:cNvGraphicFramePr>
          <p:nvPr>
            <p:extLst>
              <p:ext uri="{D42A27DB-BD31-4B8C-83A1-F6EECF244321}">
                <p14:modId xmlns:p14="http://schemas.microsoft.com/office/powerpoint/2010/main" val="3123408228"/>
              </p:ext>
            </p:extLst>
          </p:nvPr>
        </p:nvGraphicFramePr>
        <p:xfrm>
          <a:off x="4741684" y="3270104"/>
          <a:ext cx="2407660" cy="2281563"/>
        </p:xfrm>
        <a:graphic>
          <a:graphicData uri="http://schemas.openxmlformats.org/presentationml/2006/ole">
            <mc:AlternateContent xmlns:mc="http://schemas.openxmlformats.org/markup-compatibility/2006">
              <mc:Choice xmlns:v="urn:schemas-microsoft-com:vml" Requires="v">
                <p:oleObj name="Visio" r:id="rId2" imgW="2637218" imgH="2499098" progId="Visio.Drawing.11">
                  <p:embed/>
                </p:oleObj>
              </mc:Choice>
              <mc:Fallback>
                <p:oleObj name="Visio" r:id="rId2" imgW="2637218" imgH="2499098" progId="Visio.Drawing.11">
                  <p:embed/>
                  <p:pic>
                    <p:nvPicPr>
                      <p:cNvPr id="0" name=""/>
                      <p:cNvPicPr/>
                      <p:nvPr/>
                    </p:nvPicPr>
                    <p:blipFill>
                      <a:blip r:embed="rId3"/>
                      <a:stretch>
                        <a:fillRect/>
                      </a:stretch>
                    </p:blipFill>
                    <p:spPr>
                      <a:xfrm>
                        <a:off x="4741684" y="3270104"/>
                        <a:ext cx="2407660" cy="2281563"/>
                      </a:xfrm>
                      <a:prstGeom prst="rect">
                        <a:avLst/>
                      </a:prstGeom>
                    </p:spPr>
                  </p:pic>
                </p:oleObj>
              </mc:Fallback>
            </mc:AlternateContent>
          </a:graphicData>
        </a:graphic>
      </p:graphicFrame>
      <p:sp>
        <p:nvSpPr>
          <p:cNvPr id="6" name="TextBox 5"/>
          <p:cNvSpPr txBox="1">
            <a:spLocks noChangeArrowheads="1"/>
          </p:cNvSpPr>
          <p:nvPr/>
        </p:nvSpPr>
        <p:spPr bwMode="auto">
          <a:xfrm>
            <a:off x="4840614" y="5685259"/>
            <a:ext cx="2209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Calibri"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Calibri"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Calibri"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Calibri" pitchFamily="34" charset="0"/>
                <a:ea typeface="ＭＳ Ｐゴシック" pitchFamily="34" charset="-128"/>
              </a:defRPr>
            </a:lvl9p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itchFamily="34" charset="0"/>
                <a:ea typeface="ＭＳ Ｐゴシック" pitchFamily="34" charset="-128"/>
              </a:rPr>
              <a:t>Full Mesh Topology</a:t>
            </a:r>
          </a:p>
        </p:txBody>
      </p:sp>
      <p:sp>
        <p:nvSpPr>
          <p:cNvPr id="8" name="TextBox 7"/>
          <p:cNvSpPr txBox="1">
            <a:spLocks noChangeArrowheads="1"/>
          </p:cNvSpPr>
          <p:nvPr/>
        </p:nvSpPr>
        <p:spPr bwMode="auto">
          <a:xfrm>
            <a:off x="8163145" y="5249235"/>
            <a:ext cx="2209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Calibri"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Calibri"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Calibri"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Calibri" pitchFamily="34" charset="0"/>
                <a:ea typeface="ＭＳ Ｐゴシック" pitchFamily="34" charset="-128"/>
              </a:defRPr>
            </a:lvl9p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itchFamily="34" charset="0"/>
                <a:ea typeface="ＭＳ Ｐゴシック" pitchFamily="34" charset="-128"/>
              </a:rPr>
              <a:t>Dual-Star </a:t>
            </a:r>
            <a:r>
              <a:rPr kumimoji="0" lang="en-US" sz="1600" b="1" i="0" u="none" strike="noStrike" kern="0" cap="none" spc="0" normalizeH="0" baseline="0" noProof="0">
                <a:ln>
                  <a:noFill/>
                </a:ln>
                <a:solidFill>
                  <a:srgbClr val="000000"/>
                </a:solidFill>
                <a:effectLst/>
                <a:uLnTx/>
                <a:uFillTx/>
                <a:latin typeface="Calibri" pitchFamily="34" charset="0"/>
                <a:ea typeface="ＭＳ Ｐゴシック" pitchFamily="34" charset="-128"/>
              </a:rPr>
              <a:t>Topology </a:t>
            </a:r>
            <a:r>
              <a:rPr lang="en-US" sz="1600" b="1" kern="0">
                <a:solidFill>
                  <a:srgbClr val="000000"/>
                </a:solidFill>
              </a:rPr>
              <a:t>with PCI Expansion</a:t>
            </a:r>
            <a:endParaRPr kumimoji="0" lang="en-US" sz="1600" b="1" i="0" u="none" strike="noStrike" kern="0" cap="none" spc="0" normalizeH="0" baseline="0" noProof="0" dirty="0">
              <a:ln>
                <a:noFill/>
              </a:ln>
              <a:solidFill>
                <a:srgbClr val="000000"/>
              </a:solidFill>
              <a:effectLst/>
              <a:uLnTx/>
              <a:uFillTx/>
              <a:latin typeface="Calibri" pitchFamily="34" charset="0"/>
              <a:ea typeface="ＭＳ Ｐゴシック" pitchFamily="34" charset="-128"/>
            </a:endParaRPr>
          </a:p>
        </p:txBody>
      </p:sp>
      <p:pic>
        <p:nvPicPr>
          <p:cNvPr id="9" name="Picture 8"/>
          <p:cNvPicPr>
            <a:picLocks noChangeAspect="1"/>
          </p:cNvPicPr>
          <p:nvPr/>
        </p:nvPicPr>
        <p:blipFill>
          <a:blip r:embed="rId4"/>
          <a:stretch>
            <a:fillRect/>
          </a:stretch>
        </p:blipFill>
        <p:spPr>
          <a:xfrm>
            <a:off x="1427850" y="1986437"/>
            <a:ext cx="3412764" cy="2121580"/>
          </a:xfrm>
          <a:prstGeom prst="rect">
            <a:avLst/>
          </a:prstGeom>
        </p:spPr>
      </p:pic>
      <p:pic>
        <p:nvPicPr>
          <p:cNvPr id="10" name="Picture 9"/>
          <p:cNvPicPr>
            <a:picLocks noChangeAspect="1"/>
          </p:cNvPicPr>
          <p:nvPr/>
        </p:nvPicPr>
        <p:blipFill>
          <a:blip r:embed="rId5"/>
          <a:stretch>
            <a:fillRect/>
          </a:stretch>
        </p:blipFill>
        <p:spPr>
          <a:xfrm>
            <a:off x="7380411" y="1986437"/>
            <a:ext cx="3775269" cy="3101529"/>
          </a:xfrm>
          <a:prstGeom prst="rect">
            <a:avLst/>
          </a:prstGeom>
        </p:spPr>
      </p:pic>
    </p:spTree>
    <p:extLst>
      <p:ext uri="{BB962C8B-B14F-4D97-AF65-F5344CB8AC3E}">
        <p14:creationId xmlns:p14="http://schemas.microsoft.com/office/powerpoint/2010/main" val="2770261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pPr marL="360363" lvl="0" indent="-93663" defTabSz="893763">
              <a:lnSpc>
                <a:spcPct val="110000"/>
              </a:lnSpc>
              <a:spcBef>
                <a:spcPts val="600"/>
              </a:spcBef>
              <a:buClr>
                <a:schemeClr val="bg1">
                  <a:lumMod val="85000"/>
                </a:schemeClr>
              </a:buClr>
              <a:buFont typeface="Arial" pitchFamily="34" charset="0"/>
              <a:buChar char="•"/>
              <a:tabLst>
                <a:tab pos="539750" algn="l"/>
              </a:tabLst>
              <a:defRPr/>
            </a:pPr>
            <a:r>
              <a:rPr lang="en-US" b="1" dirty="0">
                <a:solidFill>
                  <a:schemeClr val="bg1">
                    <a:lumMod val="75000"/>
                  </a:schemeClr>
                </a:solidFill>
                <a:latin typeface="Arial" pitchFamily="34" charset="0"/>
                <a:cs typeface="Arial" pitchFamily="34" charset="0"/>
              </a:rPr>
              <a:t>  What is SpaceVPX?</a:t>
            </a:r>
          </a:p>
          <a:p>
            <a:pPr marL="360363" lvl="0" indent="-93663" defTabSz="893763">
              <a:lnSpc>
                <a:spcPct val="110000"/>
              </a:lnSpc>
              <a:spcBef>
                <a:spcPts val="600"/>
              </a:spcBef>
              <a:buClr>
                <a:prstClr val="white">
                  <a:lumMod val="85000"/>
                </a:prstClr>
              </a:buClr>
              <a:buFont typeface="Arial" pitchFamily="34" charset="0"/>
              <a:buChar char="•"/>
              <a:tabLst>
                <a:tab pos="539750" algn="l"/>
              </a:tabLst>
              <a:defRPr/>
            </a:pPr>
            <a:r>
              <a:rPr lang="en-US" b="1" dirty="0">
                <a:solidFill>
                  <a:prstClr val="black"/>
                </a:solidFill>
                <a:latin typeface="Arial" pitchFamily="34" charset="0"/>
                <a:cs typeface="Arial" pitchFamily="34" charset="0"/>
              </a:rPr>
              <a:t>  </a:t>
            </a:r>
            <a:r>
              <a:rPr lang="en-US" b="1" dirty="0">
                <a:solidFill>
                  <a:schemeClr val="bg1">
                    <a:lumMod val="75000"/>
                  </a:schemeClr>
                </a:solidFill>
                <a:latin typeface="Arial" pitchFamily="34" charset="0"/>
                <a:cs typeface="Arial" pitchFamily="34" charset="0"/>
              </a:rPr>
              <a:t>SpaceVPX Use Cases and Topologies</a:t>
            </a:r>
          </a:p>
          <a:p>
            <a:pPr marL="360363" lvl="0" indent="-93663" defTabSz="893763">
              <a:lnSpc>
                <a:spcPct val="110000"/>
              </a:lnSpc>
              <a:spcBef>
                <a:spcPts val="600"/>
              </a:spcBef>
              <a:buClr>
                <a:schemeClr val="tx1"/>
              </a:buClr>
              <a:buFont typeface="Arial" pitchFamily="34" charset="0"/>
              <a:buChar char="•"/>
              <a:tabLst>
                <a:tab pos="539750" algn="l"/>
              </a:tabLst>
              <a:defRPr/>
            </a:pPr>
            <a:r>
              <a:rPr lang="en-US" b="1" dirty="0">
                <a:solidFill>
                  <a:schemeClr val="bg1">
                    <a:lumMod val="75000"/>
                  </a:schemeClr>
                </a:solidFill>
                <a:latin typeface="Arial" pitchFamily="34" charset="0"/>
                <a:cs typeface="Arial" pitchFamily="34" charset="0"/>
              </a:rPr>
              <a:t>  </a:t>
            </a:r>
            <a:r>
              <a:rPr lang="en-US" b="1" dirty="0">
                <a:latin typeface="Arial" pitchFamily="34" charset="0"/>
                <a:cs typeface="Arial" pitchFamily="34" charset="0"/>
              </a:rPr>
              <a:t>SpaceVPX Slot Profiles</a:t>
            </a:r>
          </a:p>
          <a:p>
            <a:pPr marL="360363" lvl="0" indent="-93663" defTabSz="893763">
              <a:lnSpc>
                <a:spcPct val="110000"/>
              </a:lnSpc>
              <a:spcBef>
                <a:spcPts val="600"/>
              </a:spcBef>
              <a:buFont typeface="Arial" pitchFamily="34" charset="0"/>
              <a:buChar char="•"/>
              <a:tabLst>
                <a:tab pos="539750" algn="l"/>
              </a:tabLst>
              <a:defRPr/>
            </a:pPr>
            <a:r>
              <a:rPr lang="en-US" b="1" dirty="0">
                <a:solidFill>
                  <a:schemeClr val="bg1">
                    <a:lumMod val="75000"/>
                  </a:schemeClr>
                </a:solidFill>
                <a:latin typeface="Arial" pitchFamily="34" charset="0"/>
                <a:cs typeface="Arial" pitchFamily="34" charset="0"/>
              </a:rPr>
              <a:t>  SpaceVPX Backplane Profile</a:t>
            </a:r>
          </a:p>
          <a:p>
            <a:pPr marL="360363" lvl="0" indent="-93663" defTabSz="893763">
              <a:spcBef>
                <a:spcPts val="600"/>
              </a:spcBef>
              <a:buFont typeface="Arial" pitchFamily="34" charset="0"/>
              <a:buChar char="•"/>
              <a:tabLst>
                <a:tab pos="539750" algn="l"/>
              </a:tabLst>
              <a:defRPr/>
            </a:pPr>
            <a:r>
              <a:rPr lang="en-US" b="1" dirty="0">
                <a:solidFill>
                  <a:schemeClr val="bg1">
                    <a:lumMod val="75000"/>
                  </a:schemeClr>
                </a:solidFill>
                <a:latin typeface="Arial" pitchFamily="34" charset="0"/>
                <a:cs typeface="Arial" pitchFamily="34" charset="0"/>
              </a:rPr>
              <a:t>  SpaceUM - Provisions for Redundancy and Fault Tolerance</a:t>
            </a:r>
          </a:p>
          <a:p>
            <a:pPr marL="360363" lvl="0" indent="-93663" defTabSz="893763">
              <a:spcBef>
                <a:spcPts val="600"/>
              </a:spcBef>
              <a:buFont typeface="Arial" pitchFamily="34" charset="0"/>
              <a:buChar char="•"/>
              <a:tabLst>
                <a:tab pos="539750" algn="l"/>
              </a:tabLst>
              <a:defRPr/>
            </a:pPr>
            <a:r>
              <a:rPr lang="en-US" b="1" dirty="0">
                <a:solidFill>
                  <a:schemeClr val="bg1">
                    <a:lumMod val="75000"/>
                  </a:schemeClr>
                </a:solidFill>
                <a:latin typeface="Arial" pitchFamily="34" charset="0"/>
                <a:cs typeface="Arial" pitchFamily="34" charset="0"/>
              </a:rPr>
              <a:t>  SpaceVPX Mechanical General Specifications</a:t>
            </a:r>
          </a:p>
          <a:p>
            <a:pPr marL="360363" lvl="0" indent="-93663" defTabSz="893763">
              <a:spcBef>
                <a:spcPts val="600"/>
              </a:spcBef>
              <a:buFont typeface="Arial" pitchFamily="34" charset="0"/>
              <a:buChar char="•"/>
              <a:tabLst>
                <a:tab pos="539750" algn="l"/>
              </a:tabLst>
              <a:defRPr/>
            </a:pPr>
            <a:r>
              <a:rPr lang="en-US" b="1" dirty="0">
                <a:solidFill>
                  <a:schemeClr val="bg1">
                    <a:lumMod val="75000"/>
                  </a:schemeClr>
                </a:solidFill>
                <a:latin typeface="Arial" pitchFamily="34" charset="0"/>
                <a:cs typeface="Arial" pitchFamily="34" charset="0"/>
              </a:rPr>
              <a:t>  SpaceVPX Compliance</a:t>
            </a:r>
          </a:p>
          <a:p>
            <a:pPr marL="360363" lvl="0" indent="-93663" defTabSz="893763">
              <a:spcBef>
                <a:spcPts val="600"/>
              </a:spcBef>
              <a:buFont typeface="Arial" pitchFamily="34" charset="0"/>
              <a:buChar char="•"/>
              <a:tabLst>
                <a:tab pos="539750" algn="l"/>
              </a:tabLst>
              <a:defRPr/>
            </a:pPr>
            <a:r>
              <a:rPr lang="en-US" b="1" dirty="0">
                <a:solidFill>
                  <a:schemeClr val="bg1">
                    <a:lumMod val="75000"/>
                  </a:schemeClr>
                </a:solidFill>
                <a:latin typeface="Arial" pitchFamily="34" charset="0"/>
                <a:cs typeface="Arial" pitchFamily="34" charset="0"/>
              </a:rPr>
              <a:t>  Backup</a:t>
            </a:r>
            <a:endParaRPr lang="en-US" dirty="0"/>
          </a:p>
        </p:txBody>
      </p:sp>
    </p:spTree>
    <p:extLst>
      <p:ext uri="{BB962C8B-B14F-4D97-AF65-F5344CB8AC3E}">
        <p14:creationId xmlns:p14="http://schemas.microsoft.com/office/powerpoint/2010/main" val="3299903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Slot Profiles</a:t>
            </a:r>
          </a:p>
        </p:txBody>
      </p:sp>
      <p:sp>
        <p:nvSpPr>
          <p:cNvPr id="3" name="Content Placeholder 2"/>
          <p:cNvSpPr>
            <a:spLocks noGrp="1"/>
          </p:cNvSpPr>
          <p:nvPr>
            <p:ph idx="1"/>
          </p:nvPr>
        </p:nvSpPr>
        <p:spPr>
          <a:xfrm>
            <a:off x="678179" y="1931459"/>
            <a:ext cx="3579495" cy="4023360"/>
          </a:xfrm>
        </p:spPr>
        <p:txBody>
          <a:bodyPr>
            <a:normAutofit/>
          </a:bodyPr>
          <a:lstStyle/>
          <a:p>
            <a:pPr lvl="0">
              <a:buFont typeface="Arial" panose="020B0604020202020204" pitchFamily="34" charset="0"/>
              <a:buChar char="•"/>
            </a:pPr>
            <a:r>
              <a:rPr lang="en-US" dirty="0"/>
              <a:t>Power related signals are reds and oranges</a:t>
            </a:r>
            <a:endParaRPr lang="en-US" sz="1800" dirty="0"/>
          </a:p>
          <a:p>
            <a:pPr lvl="0">
              <a:buFont typeface="Arial" panose="020B0604020202020204" pitchFamily="34" charset="0"/>
              <a:buChar char="•"/>
            </a:pPr>
            <a:r>
              <a:rPr lang="en-US" dirty="0"/>
              <a:t>Signals are greens, yellows and blues</a:t>
            </a:r>
            <a:endParaRPr lang="en-US" sz="1800" dirty="0"/>
          </a:p>
          <a:p>
            <a:pPr lvl="0">
              <a:buFont typeface="Arial" panose="020B0604020202020204" pitchFamily="34" charset="0"/>
              <a:buChar char="•"/>
            </a:pPr>
            <a:r>
              <a:rPr lang="en-US" dirty="0"/>
              <a:t>Unused pins are grey</a:t>
            </a:r>
            <a:endParaRPr lang="en-US" sz="1800" dirty="0"/>
          </a:p>
          <a:p>
            <a:pPr lvl="0">
              <a:buFont typeface="Arial" panose="020B0604020202020204" pitchFamily="34" charset="0"/>
              <a:buChar char="•"/>
            </a:pPr>
            <a:r>
              <a:rPr lang="en-US" dirty="0"/>
              <a:t>Miscellaneous utility signals are purple</a:t>
            </a:r>
            <a:endParaRPr lang="en-US" sz="1800" dirty="0"/>
          </a:p>
          <a:p>
            <a:endParaRPr lang="en-US" sz="1800" dirty="0"/>
          </a:p>
        </p:txBody>
      </p:sp>
      <p:graphicFrame>
        <p:nvGraphicFramePr>
          <p:cNvPr id="4" name="Table 3"/>
          <p:cNvGraphicFramePr>
            <a:graphicFrameLocks noGrp="1"/>
          </p:cNvGraphicFramePr>
          <p:nvPr>
            <p:extLst>
              <p:ext uri="{D42A27DB-BD31-4B8C-83A1-F6EECF244321}">
                <p14:modId xmlns:p14="http://schemas.microsoft.com/office/powerpoint/2010/main" val="3278084387"/>
              </p:ext>
            </p:extLst>
          </p:nvPr>
        </p:nvGraphicFramePr>
        <p:xfrm>
          <a:off x="5482908" y="1931459"/>
          <a:ext cx="5185092" cy="4023364"/>
        </p:xfrm>
        <a:graphic>
          <a:graphicData uri="http://schemas.openxmlformats.org/drawingml/2006/table">
            <a:tbl>
              <a:tblPr firstRow="1" firstCol="1" bandRow="1"/>
              <a:tblGrid>
                <a:gridCol w="2703666">
                  <a:extLst>
                    <a:ext uri="{9D8B030D-6E8A-4147-A177-3AD203B41FA5}">
                      <a16:colId xmlns:a16="http://schemas.microsoft.com/office/drawing/2014/main" val="3212639715"/>
                    </a:ext>
                  </a:extLst>
                </a:gridCol>
                <a:gridCol w="1561812">
                  <a:extLst>
                    <a:ext uri="{9D8B030D-6E8A-4147-A177-3AD203B41FA5}">
                      <a16:colId xmlns:a16="http://schemas.microsoft.com/office/drawing/2014/main" val="932630548"/>
                    </a:ext>
                  </a:extLst>
                </a:gridCol>
                <a:gridCol w="919614">
                  <a:extLst>
                    <a:ext uri="{9D8B030D-6E8A-4147-A177-3AD203B41FA5}">
                      <a16:colId xmlns:a16="http://schemas.microsoft.com/office/drawing/2014/main" val="4114053142"/>
                    </a:ext>
                  </a:extLst>
                </a:gridCol>
              </a:tblGrid>
              <a:tr h="323654">
                <a:tc>
                  <a:txBody>
                    <a:bodyPr/>
                    <a:lstStyle/>
                    <a:p>
                      <a:pPr marL="0" marR="0">
                        <a:spcBef>
                          <a:spcPts val="400"/>
                        </a:spcBef>
                        <a:spcAft>
                          <a:spcPts val="0"/>
                        </a:spcAft>
                      </a:pPr>
                      <a:r>
                        <a:rPr lang="en-US"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Signals</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400"/>
                        </a:spcBef>
                        <a:spcAft>
                          <a:spcPts val="0"/>
                        </a:spcAft>
                      </a:pPr>
                      <a:r>
                        <a:rPr lang="en-US"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Color </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400"/>
                        </a:spcBef>
                        <a:spcAft>
                          <a:spcPts val="0"/>
                        </a:spcAft>
                      </a:pPr>
                      <a:r>
                        <a:rPr lang="en-US"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(Microsoft Definition)</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400"/>
                        </a:spcBef>
                        <a:spcAft>
                          <a:spcPts val="0"/>
                        </a:spcAft>
                      </a:pPr>
                      <a:r>
                        <a:rPr lang="en-US"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Example</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9588238"/>
                  </a:ext>
                </a:extLst>
              </a:tr>
              <a:tr h="217630">
                <a:tc>
                  <a:txBody>
                    <a:bodyPr/>
                    <a:lstStyle/>
                    <a:p>
                      <a:pPr marL="0" marR="0">
                        <a:spcBef>
                          <a:spcPts val="40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Power Feeds</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40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Red</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0"/>
                        </a:spcAft>
                      </a:pPr>
                      <a:r>
                        <a:rPr lang="en-US" sz="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PF</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938838489"/>
                  </a:ext>
                </a:extLst>
              </a:tr>
              <a:tr h="217630">
                <a:tc>
                  <a:txBody>
                    <a:bodyPr/>
                    <a:lstStyle/>
                    <a:p>
                      <a:pPr marL="0" marR="0">
                        <a:spcBef>
                          <a:spcPts val="40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VS1, VS2, VS3</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40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rose</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0"/>
                        </a:spcAft>
                      </a:pPr>
                      <a:r>
                        <a:rPr lang="en-US"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VS1</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3719406833"/>
                  </a:ext>
                </a:extLst>
              </a:tr>
              <a:tr h="217630">
                <a:tc>
                  <a:txBody>
                    <a:bodyPr/>
                    <a:lstStyle/>
                    <a:p>
                      <a:pPr marL="0" marR="0">
                        <a:spcBef>
                          <a:spcPts val="40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VBAT, auxilary power, sense lines</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40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light orange</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0"/>
                        </a:spcAft>
                      </a:pPr>
                      <a:r>
                        <a:rPr lang="en-US"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VBAT</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val="2160481891"/>
                  </a:ext>
                </a:extLst>
              </a:tr>
              <a:tr h="217630">
                <a:tc>
                  <a:txBody>
                    <a:bodyPr/>
                    <a:lstStyle/>
                    <a:p>
                      <a:pPr marL="0" marR="0">
                        <a:spcBef>
                          <a:spcPts val="40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UD (abbreviated UD)</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40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tan</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0"/>
                        </a:spcAft>
                      </a:pPr>
                      <a:r>
                        <a:rPr lang="en-US" sz="800" b="1">
                          <a:effectLst/>
                          <a:latin typeface="Arial" panose="020B0604020202020204" pitchFamily="34" charset="0"/>
                          <a:ea typeface="Times New Roman" panose="02020603050405020304" pitchFamily="18" charset="0"/>
                          <a:cs typeface="Arial" panose="020B0604020202020204" pitchFamily="34" charset="0"/>
                        </a:rPr>
                        <a:t>UD</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4222874352"/>
                  </a:ext>
                </a:extLst>
              </a:tr>
              <a:tr h="217630">
                <a:tc>
                  <a:txBody>
                    <a:bodyPr/>
                    <a:lstStyle/>
                    <a:p>
                      <a:pPr marL="0" marR="0">
                        <a:spcBef>
                          <a:spcPts val="40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Control plane</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40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light green</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0"/>
                        </a:spcAft>
                      </a:pPr>
                      <a:r>
                        <a:rPr lang="en-US"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CPtp02</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3436216825"/>
                  </a:ext>
                </a:extLst>
              </a:tr>
              <a:tr h="217630">
                <a:tc>
                  <a:txBody>
                    <a:bodyPr/>
                    <a:lstStyle/>
                    <a:p>
                      <a:pPr marL="0" marR="0">
                        <a:spcBef>
                          <a:spcPts val="40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Data plane</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40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pale blue</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0"/>
                        </a:spcAft>
                      </a:pPr>
                      <a:r>
                        <a:rPr lang="en-US"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DP01</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172082352"/>
                  </a:ext>
                </a:extLst>
              </a:tr>
              <a:tr h="217630">
                <a:tc>
                  <a:txBody>
                    <a:bodyPr/>
                    <a:lstStyle/>
                    <a:p>
                      <a:pPr marL="0" marR="0">
                        <a:spcBef>
                          <a:spcPts val="40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Expansion plane</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40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light turquoise</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0"/>
                        </a:spcAft>
                      </a:pPr>
                      <a:r>
                        <a:rPr lang="en-US"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EP02</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216965158"/>
                  </a:ext>
                </a:extLst>
              </a:tr>
              <a:tr h="217630">
                <a:tc>
                  <a:txBody>
                    <a:bodyPr/>
                    <a:lstStyle/>
                    <a:p>
                      <a:pPr marL="0" marR="0">
                        <a:spcBef>
                          <a:spcPts val="40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PCI signals</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40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aqua</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0"/>
                        </a:spcAft>
                      </a:pPr>
                      <a:r>
                        <a:rPr lang="en-US"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PCI</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CC"/>
                    </a:solidFill>
                  </a:tcPr>
                </a:tc>
                <a:extLst>
                  <a:ext uri="{0D108BD9-81ED-4DB2-BD59-A6C34878D82A}">
                    <a16:rowId xmlns:a16="http://schemas.microsoft.com/office/drawing/2014/main" val="3089553615"/>
                  </a:ext>
                </a:extLst>
              </a:tr>
              <a:tr h="217630">
                <a:tc>
                  <a:txBody>
                    <a:bodyPr/>
                    <a:lstStyle/>
                    <a:p>
                      <a:pPr marL="0" marR="0">
                        <a:spcBef>
                          <a:spcPts val="40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control/data/Expansion plane, contrast</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40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light yellow</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0"/>
                        </a:spcAft>
                      </a:pPr>
                      <a:r>
                        <a:rPr lang="en-US"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DP02</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828462538"/>
                  </a:ext>
                </a:extLst>
              </a:tr>
              <a:tr h="217630">
                <a:tc>
                  <a:txBody>
                    <a:bodyPr/>
                    <a:lstStyle/>
                    <a:p>
                      <a:pPr marL="0" marR="0">
                        <a:spcBef>
                          <a:spcPts val="40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Grounds</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40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none</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0"/>
                        </a:spcAft>
                      </a:pPr>
                      <a:r>
                        <a:rPr lang="en-US"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GND</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303419"/>
                  </a:ext>
                </a:extLst>
              </a:tr>
              <a:tr h="217630">
                <a:tc>
                  <a:txBody>
                    <a:bodyPr/>
                    <a:lstStyle/>
                    <a:p>
                      <a:pPr marL="0" marR="0">
                        <a:spcBef>
                          <a:spcPts val="40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Reserved Pins (abbreviated RSVD)</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40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grey 25%</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0"/>
                        </a:spcAft>
                      </a:pPr>
                      <a:r>
                        <a:rPr lang="en-US"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RSVD</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314291930"/>
                  </a:ext>
                </a:extLst>
              </a:tr>
              <a:tr h="217630">
                <a:tc>
                  <a:txBody>
                    <a:bodyPr/>
                    <a:lstStyle/>
                    <a:p>
                      <a:pPr marL="0" marR="0">
                        <a:spcBef>
                          <a:spcPts val="40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pad</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40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grey 50%</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0"/>
                        </a:spcAft>
                      </a:pPr>
                      <a:r>
                        <a:rPr lang="en-US" sz="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No Pad*</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605748277"/>
                  </a:ext>
                </a:extLst>
              </a:tr>
              <a:tr h="217630">
                <a:tc>
                  <a:txBody>
                    <a:bodyPr/>
                    <a:lstStyle/>
                    <a:p>
                      <a:pPr marL="0" marR="0">
                        <a:spcBef>
                          <a:spcPts val="40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Global Address, System Controller</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40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light blue</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0"/>
                        </a:spcAft>
                      </a:pPr>
                      <a:r>
                        <a:rPr lang="en-US" sz="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GA</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extLst>
                  <a:ext uri="{0D108BD9-81ED-4DB2-BD59-A6C34878D82A}">
                    <a16:rowId xmlns:a16="http://schemas.microsoft.com/office/drawing/2014/main" val="2972679517"/>
                  </a:ext>
                </a:extLst>
              </a:tr>
              <a:tr h="217630">
                <a:tc>
                  <a:txBody>
                    <a:bodyPr/>
                    <a:lstStyle/>
                    <a:p>
                      <a:pPr marL="0" marR="0">
                        <a:spcBef>
                          <a:spcPts val="40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Reference Clock, Auxiliary Clock</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40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yellow</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0"/>
                        </a:spcAft>
                      </a:pPr>
                      <a:r>
                        <a:rPr lang="en-US"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REF_CLK</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760944232"/>
                  </a:ext>
                </a:extLst>
              </a:tr>
              <a:tr h="217630">
                <a:tc>
                  <a:txBody>
                    <a:bodyPr/>
                    <a:lstStyle/>
                    <a:p>
                      <a:pPr marL="0" marR="0">
                        <a:spcBef>
                          <a:spcPts val="40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System Management, JTAG</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40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sea green</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0"/>
                        </a:spcAft>
                      </a:pPr>
                      <a:r>
                        <a:rPr lang="en-US" sz="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SM</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extLst>
                  <a:ext uri="{0D108BD9-81ED-4DB2-BD59-A6C34878D82A}">
                    <a16:rowId xmlns:a16="http://schemas.microsoft.com/office/drawing/2014/main" val="2458730116"/>
                  </a:ext>
                </a:extLst>
              </a:tr>
              <a:tr h="217630">
                <a:tc>
                  <a:txBody>
                    <a:bodyPr/>
                    <a:lstStyle/>
                    <a:p>
                      <a:pPr marL="0" marR="0">
                        <a:spcBef>
                          <a:spcPts val="40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SYSRESET, NVMRO, Maskable Reset</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40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lavender</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0"/>
                        </a:spcAft>
                      </a:pPr>
                      <a:r>
                        <a:rPr lang="en-US" sz="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SYSRESET</a:t>
                      </a:r>
                      <a:r>
                        <a:rPr lang="en-US"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extLst>
                  <a:ext uri="{0D108BD9-81ED-4DB2-BD59-A6C34878D82A}">
                    <a16:rowId xmlns:a16="http://schemas.microsoft.com/office/drawing/2014/main" val="2055228383"/>
                  </a:ext>
                </a:extLst>
              </a:tr>
              <a:tr h="217630">
                <a:tc>
                  <a:txBody>
                    <a:bodyPr/>
                    <a:lstStyle/>
                    <a:p>
                      <a:pPr marL="0" marR="0">
                        <a:spcBef>
                          <a:spcPts val="40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Power select</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40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dark red</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00"/>
                        </a:spcBef>
                        <a:spcAft>
                          <a:spcPts val="0"/>
                        </a:spcAft>
                      </a:pPr>
                      <a:r>
                        <a:rPr lang="en-US" sz="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Power SEL</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extLst>
                  <a:ext uri="{0D108BD9-81ED-4DB2-BD59-A6C34878D82A}">
                    <a16:rowId xmlns:a16="http://schemas.microsoft.com/office/drawing/2014/main" val="2155991141"/>
                  </a:ext>
                </a:extLst>
              </a:tr>
            </a:tbl>
          </a:graphicData>
        </a:graphic>
      </p:graphicFrame>
    </p:spTree>
    <p:extLst>
      <p:ext uri="{BB962C8B-B14F-4D97-AF65-F5344CB8AC3E}">
        <p14:creationId xmlns:p14="http://schemas.microsoft.com/office/powerpoint/2010/main" val="4020428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71877"/>
          </a:xfrm>
        </p:spPr>
        <p:txBody>
          <a:bodyPr>
            <a:normAutofit/>
          </a:bodyPr>
          <a:lstStyle/>
          <a:p>
            <a:r>
              <a:rPr lang="en-US" sz="4000" dirty="0">
                <a:solidFill>
                  <a:prstClr val="black"/>
                </a:solidFill>
                <a:cs typeface="Arial" pitchFamily="34" charset="0"/>
              </a:rPr>
              <a:t>What is in SpaceVPX (Profiles)</a:t>
            </a:r>
            <a:endParaRPr lang="en-US" sz="4000"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624" y="1901673"/>
            <a:ext cx="2134025" cy="279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140582" y="1351883"/>
            <a:ext cx="6068008" cy="369332"/>
          </a:xfrm>
          <a:prstGeom prst="rect">
            <a:avLst/>
          </a:prstGeom>
          <a:noFill/>
        </p:spPr>
        <p:txBody>
          <a:bodyPr wrap="none" rtlCol="0">
            <a:spAutoFit/>
          </a:bodyPr>
          <a:lstStyle/>
          <a:p>
            <a:pPr>
              <a:defRPr/>
            </a:pPr>
            <a:r>
              <a:rPr lang="en-US" dirty="0">
                <a:solidFill>
                  <a:prstClr val="black"/>
                </a:solidFill>
              </a:rPr>
              <a:t>A physical mapping of ports onto a slot’s backplane connectors</a:t>
            </a:r>
          </a:p>
        </p:txBody>
      </p:sp>
      <p:sp>
        <p:nvSpPr>
          <p:cNvPr id="6" name="TextBox 5"/>
          <p:cNvSpPr txBox="1"/>
          <p:nvPr/>
        </p:nvSpPr>
        <p:spPr>
          <a:xfrm>
            <a:off x="2287710" y="5528347"/>
            <a:ext cx="3817520" cy="369332"/>
          </a:xfrm>
          <a:prstGeom prst="rect">
            <a:avLst/>
          </a:prstGeom>
          <a:noFill/>
        </p:spPr>
        <p:txBody>
          <a:bodyPr wrap="none" rtlCol="0">
            <a:spAutoFit/>
          </a:bodyPr>
          <a:lstStyle/>
          <a:p>
            <a:pPr>
              <a:defRPr/>
            </a:pPr>
            <a:r>
              <a:rPr lang="en-US" dirty="0">
                <a:solidFill>
                  <a:prstClr val="black"/>
                </a:solidFill>
              </a:rPr>
              <a:t>A physical specification of a backplane </a:t>
            </a:r>
          </a:p>
        </p:txBody>
      </p:sp>
      <p:sp>
        <p:nvSpPr>
          <p:cNvPr id="7" name="TextBox 6"/>
          <p:cNvSpPr txBox="1"/>
          <p:nvPr/>
        </p:nvSpPr>
        <p:spPr>
          <a:xfrm>
            <a:off x="4140582" y="1855939"/>
            <a:ext cx="6086474" cy="369332"/>
          </a:xfrm>
          <a:prstGeom prst="rect">
            <a:avLst/>
          </a:prstGeom>
          <a:noFill/>
        </p:spPr>
        <p:txBody>
          <a:bodyPr wrap="none" rtlCol="0">
            <a:spAutoFit/>
          </a:bodyPr>
          <a:lstStyle/>
          <a:p>
            <a:pPr>
              <a:defRPr/>
            </a:pPr>
            <a:r>
              <a:rPr lang="en-US" dirty="0">
                <a:solidFill>
                  <a:prstClr val="black"/>
                </a:solidFill>
              </a:rPr>
              <a:t>Extends a slot profile by mapping protocols to a module’s ports</a:t>
            </a: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7022" y="2979155"/>
            <a:ext cx="2900068" cy="3303440"/>
          </a:xfrm>
          <a:prstGeom prst="rect">
            <a:avLst/>
          </a:prstGeom>
          <a:noFill/>
          <a:ln>
            <a:noFill/>
          </a:ln>
        </p:spPr>
      </p:pic>
      <p:sp>
        <p:nvSpPr>
          <p:cNvPr id="9" name="TextBox 8"/>
          <p:cNvSpPr txBox="1"/>
          <p:nvPr/>
        </p:nvSpPr>
        <p:spPr>
          <a:xfrm>
            <a:off x="680325" y="1429472"/>
            <a:ext cx="1359927" cy="400110"/>
          </a:xfrm>
          <a:prstGeom prst="rect">
            <a:avLst/>
          </a:prstGeom>
          <a:noFill/>
        </p:spPr>
        <p:txBody>
          <a:bodyPr wrap="square" rtlCol="0">
            <a:spAutoFit/>
          </a:bodyPr>
          <a:lstStyle/>
          <a:p>
            <a:pPr>
              <a:defRPr/>
            </a:pPr>
            <a:r>
              <a:rPr lang="en-US" sz="2000" b="1" dirty="0">
                <a:solidFill>
                  <a:prstClr val="black"/>
                </a:solidFill>
              </a:rPr>
              <a:t>Slot Profile</a:t>
            </a:r>
          </a:p>
        </p:txBody>
      </p:sp>
      <p:sp>
        <p:nvSpPr>
          <p:cNvPr id="10" name="TextBox 9"/>
          <p:cNvSpPr txBox="1"/>
          <p:nvPr/>
        </p:nvSpPr>
        <p:spPr>
          <a:xfrm>
            <a:off x="9208155" y="2631748"/>
            <a:ext cx="2037802" cy="400110"/>
          </a:xfrm>
          <a:prstGeom prst="rect">
            <a:avLst/>
          </a:prstGeom>
          <a:noFill/>
        </p:spPr>
        <p:txBody>
          <a:bodyPr wrap="none" rtlCol="0">
            <a:spAutoFit/>
          </a:bodyPr>
          <a:lstStyle/>
          <a:p>
            <a:pPr>
              <a:defRPr/>
            </a:pPr>
            <a:r>
              <a:rPr lang="en-US" sz="2000" b="1" dirty="0">
                <a:solidFill>
                  <a:prstClr val="black"/>
                </a:solidFill>
              </a:rPr>
              <a:t>Backplane Profile</a:t>
            </a:r>
          </a:p>
        </p:txBody>
      </p:sp>
      <p:sp>
        <p:nvSpPr>
          <p:cNvPr id="12" name="Rectangle 11"/>
          <p:cNvSpPr/>
          <p:nvPr/>
        </p:nvSpPr>
        <p:spPr>
          <a:xfrm>
            <a:off x="4559161" y="2576019"/>
            <a:ext cx="1771703" cy="400110"/>
          </a:xfrm>
          <a:prstGeom prst="rect">
            <a:avLst/>
          </a:prstGeom>
        </p:spPr>
        <p:txBody>
          <a:bodyPr wrap="none">
            <a:spAutoFit/>
          </a:bodyPr>
          <a:lstStyle/>
          <a:p>
            <a:pPr>
              <a:defRPr/>
            </a:pPr>
            <a:r>
              <a:rPr lang="en-US" sz="2000" b="1" dirty="0">
                <a:solidFill>
                  <a:prstClr val="black"/>
                </a:solidFill>
              </a:rPr>
              <a:t>Module Profile</a:t>
            </a:r>
          </a:p>
        </p:txBody>
      </p:sp>
      <p:cxnSp>
        <p:nvCxnSpPr>
          <p:cNvPr id="13" name="Straight Arrow Connector 12"/>
          <p:cNvCxnSpPr>
            <a:cxnSpLocks/>
            <a:stCxn id="5" idx="1"/>
          </p:cNvCxnSpPr>
          <p:nvPr/>
        </p:nvCxnSpPr>
        <p:spPr>
          <a:xfrm flipH="1">
            <a:off x="1808922" y="1536549"/>
            <a:ext cx="2331660" cy="103947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2"/>
          </p:cNvCxnSpPr>
          <p:nvPr/>
        </p:nvCxnSpPr>
        <p:spPr>
          <a:xfrm flipH="1">
            <a:off x="6464174" y="2225271"/>
            <a:ext cx="719645" cy="70374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a:stCxn id="6" idx="3"/>
          </p:cNvCxnSpPr>
          <p:nvPr/>
        </p:nvCxnSpPr>
        <p:spPr>
          <a:xfrm flipV="1">
            <a:off x="6105230" y="5245377"/>
            <a:ext cx="2601448" cy="46763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56283" y="5902101"/>
            <a:ext cx="4680520" cy="400110"/>
          </a:xfrm>
          <a:prstGeom prst="rect">
            <a:avLst/>
          </a:prstGeom>
          <a:noFill/>
        </p:spPr>
        <p:txBody>
          <a:bodyPr wrap="square" rtlCol="0">
            <a:spAutoFit/>
          </a:bodyPr>
          <a:lstStyle/>
          <a:p>
            <a:pPr>
              <a:defRPr/>
            </a:pPr>
            <a:r>
              <a:rPr lang="en-US" sz="2000" b="1" dirty="0">
                <a:solidFill>
                  <a:prstClr val="black"/>
                </a:solidFill>
              </a:rPr>
              <a:t>Also:  Power Keying and Chassis profiles</a:t>
            </a:r>
          </a:p>
        </p:txBody>
      </p:sp>
      <p:graphicFrame>
        <p:nvGraphicFramePr>
          <p:cNvPr id="3" name="Table 2">
            <a:extLst>
              <a:ext uri="{FF2B5EF4-FFF2-40B4-BE49-F238E27FC236}">
                <a16:creationId xmlns:a16="http://schemas.microsoft.com/office/drawing/2014/main" id="{43A640ED-099C-48CF-FA81-BD07878BE0F6}"/>
              </a:ext>
            </a:extLst>
          </p:cNvPr>
          <p:cNvGraphicFramePr>
            <a:graphicFrameLocks noGrp="1"/>
          </p:cNvGraphicFramePr>
          <p:nvPr>
            <p:extLst>
              <p:ext uri="{D42A27DB-BD31-4B8C-83A1-F6EECF244321}">
                <p14:modId xmlns:p14="http://schemas.microsoft.com/office/powerpoint/2010/main" val="2360638512"/>
              </p:ext>
            </p:extLst>
          </p:nvPr>
        </p:nvGraphicFramePr>
        <p:xfrm>
          <a:off x="2645241" y="3021381"/>
          <a:ext cx="5599542" cy="1757680"/>
        </p:xfrm>
        <a:graphic>
          <a:graphicData uri="http://schemas.openxmlformats.org/drawingml/2006/table">
            <a:tbl>
              <a:tblPr firstRow="1" firstCol="1" bandRow="1">
                <a:tableStyleId>{073A0DAA-6AF3-43AB-8588-CEC1D06C72B9}</a:tableStyleId>
              </a:tblPr>
              <a:tblGrid>
                <a:gridCol w="1651273">
                  <a:extLst>
                    <a:ext uri="{9D8B030D-6E8A-4147-A177-3AD203B41FA5}">
                      <a16:colId xmlns:a16="http://schemas.microsoft.com/office/drawing/2014/main" val="3509322422"/>
                    </a:ext>
                  </a:extLst>
                </a:gridCol>
                <a:gridCol w="916604">
                  <a:extLst>
                    <a:ext uri="{9D8B030D-6E8A-4147-A177-3AD203B41FA5}">
                      <a16:colId xmlns:a16="http://schemas.microsoft.com/office/drawing/2014/main" val="3262330688"/>
                    </a:ext>
                  </a:extLst>
                </a:gridCol>
                <a:gridCol w="976671">
                  <a:extLst>
                    <a:ext uri="{9D8B030D-6E8A-4147-A177-3AD203B41FA5}">
                      <a16:colId xmlns:a16="http://schemas.microsoft.com/office/drawing/2014/main" val="1561441306"/>
                    </a:ext>
                  </a:extLst>
                </a:gridCol>
                <a:gridCol w="1027497">
                  <a:extLst>
                    <a:ext uri="{9D8B030D-6E8A-4147-A177-3AD203B41FA5}">
                      <a16:colId xmlns:a16="http://schemas.microsoft.com/office/drawing/2014/main" val="2147970980"/>
                    </a:ext>
                  </a:extLst>
                </a:gridCol>
                <a:gridCol w="1027497">
                  <a:extLst>
                    <a:ext uri="{9D8B030D-6E8A-4147-A177-3AD203B41FA5}">
                      <a16:colId xmlns:a16="http://schemas.microsoft.com/office/drawing/2014/main" val="1395279448"/>
                    </a:ext>
                  </a:extLst>
                </a:gridCol>
              </a:tblGrid>
              <a:tr h="338450">
                <a:tc rowSpan="2">
                  <a:txBody>
                    <a:bodyPr/>
                    <a:lstStyle/>
                    <a:p>
                      <a:pPr marL="0" marR="0" algn="ctr">
                        <a:spcBef>
                          <a:spcPts val="200"/>
                        </a:spcBef>
                        <a:spcAft>
                          <a:spcPts val="200"/>
                        </a:spcAft>
                      </a:pPr>
                      <a:r>
                        <a:rPr lang="en-US" sz="1000" dirty="0">
                          <a:effectLst/>
                        </a:rPr>
                        <a:t>Profile Name</a:t>
                      </a:r>
                      <a:endParaRPr lang="en-US" sz="1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5273" marR="65273" marT="0" marB="0"/>
                </a:tc>
                <a:tc>
                  <a:txBody>
                    <a:bodyPr/>
                    <a:lstStyle/>
                    <a:p>
                      <a:pPr marL="0" marR="0" algn="ctr">
                        <a:spcBef>
                          <a:spcPts val="200"/>
                        </a:spcBef>
                        <a:spcAft>
                          <a:spcPts val="200"/>
                        </a:spcAft>
                      </a:pPr>
                      <a:r>
                        <a:rPr lang="en-US" sz="1000">
                          <a:effectLst/>
                        </a:rPr>
                        <a:t>Data Plane </a:t>
                      </a:r>
                    </a:p>
                    <a:p>
                      <a:pPr marL="0" marR="0" algn="ctr">
                        <a:spcBef>
                          <a:spcPts val="200"/>
                        </a:spcBef>
                        <a:spcAft>
                          <a:spcPts val="200"/>
                        </a:spcAft>
                      </a:pPr>
                      <a:r>
                        <a:rPr lang="en-US" sz="1000">
                          <a:effectLst/>
                        </a:rPr>
                        <a:t>4 FP</a:t>
                      </a:r>
                      <a:endParaRPr lang="en-US"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65273" marR="65273" marT="0" marB="0" anchor="ctr"/>
                </a:tc>
                <a:tc rowSpan="2">
                  <a:txBody>
                    <a:bodyPr/>
                    <a:lstStyle/>
                    <a:p>
                      <a:pPr marL="0" marR="0" algn="ctr">
                        <a:spcBef>
                          <a:spcPts val="200"/>
                        </a:spcBef>
                        <a:spcAft>
                          <a:spcPts val="200"/>
                        </a:spcAft>
                      </a:pPr>
                      <a:r>
                        <a:rPr lang="en-US" sz="1000" dirty="0">
                          <a:effectLst/>
                        </a:rPr>
                        <a:t>Expansion Plane P2/J2</a:t>
                      </a:r>
                      <a:endParaRPr lang="en-US" sz="1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5273" marR="65273" marT="0" marB="0"/>
                </a:tc>
                <a:tc>
                  <a:txBody>
                    <a:bodyPr/>
                    <a:lstStyle/>
                    <a:p>
                      <a:pPr marL="0" marR="0" algn="ctr">
                        <a:spcBef>
                          <a:spcPts val="200"/>
                        </a:spcBef>
                        <a:spcAft>
                          <a:spcPts val="200"/>
                        </a:spcAft>
                      </a:pPr>
                      <a:r>
                        <a:rPr lang="en-US" sz="1000">
                          <a:effectLst/>
                        </a:rPr>
                        <a:t>Control Plane </a:t>
                      </a:r>
                    </a:p>
                    <a:p>
                      <a:pPr marL="0" marR="0" algn="ctr">
                        <a:spcBef>
                          <a:spcPts val="200"/>
                        </a:spcBef>
                        <a:spcAft>
                          <a:spcPts val="200"/>
                        </a:spcAft>
                      </a:pPr>
                      <a:r>
                        <a:rPr lang="en-US" sz="1000">
                          <a:effectLst/>
                        </a:rPr>
                        <a:t>2 TP </a:t>
                      </a:r>
                      <a:endParaRPr lang="en-US"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65273" marR="65273" marT="0" marB="0" anchor="ctr"/>
                </a:tc>
                <a:tc>
                  <a:txBody>
                    <a:bodyPr/>
                    <a:lstStyle/>
                    <a:p>
                      <a:pPr marL="0" marR="0" algn="ctr">
                        <a:spcBef>
                          <a:spcPts val="200"/>
                        </a:spcBef>
                        <a:spcAft>
                          <a:spcPts val="200"/>
                        </a:spcAft>
                      </a:pPr>
                      <a:r>
                        <a:rPr lang="en-US" sz="1000">
                          <a:effectLst/>
                        </a:rPr>
                        <a:t>User</a:t>
                      </a:r>
                    </a:p>
                    <a:p>
                      <a:pPr marL="0" marR="0" algn="ctr">
                        <a:spcBef>
                          <a:spcPts val="200"/>
                        </a:spcBef>
                        <a:spcAft>
                          <a:spcPts val="200"/>
                        </a:spcAft>
                      </a:pPr>
                      <a:r>
                        <a:rPr lang="en-US" sz="1000">
                          <a:effectLst/>
                        </a:rPr>
                        <a:t>Defined</a:t>
                      </a:r>
                      <a:endParaRPr lang="en-US"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65273" marR="65273" marT="0" marB="0"/>
                </a:tc>
                <a:extLst>
                  <a:ext uri="{0D108BD9-81ED-4DB2-BD59-A6C34878D82A}">
                    <a16:rowId xmlns:a16="http://schemas.microsoft.com/office/drawing/2014/main" val="2947282722"/>
                  </a:ext>
                </a:extLst>
              </a:tr>
              <a:tr h="290100">
                <a:tc vMerge="1">
                  <a:txBody>
                    <a:bodyPr/>
                    <a:lstStyle/>
                    <a:p>
                      <a:endParaRPr lang="en-US"/>
                    </a:p>
                  </a:txBody>
                  <a:tcPr/>
                </a:tc>
                <a:tc>
                  <a:txBody>
                    <a:bodyPr/>
                    <a:lstStyle/>
                    <a:p>
                      <a:pPr marL="0" marR="0" algn="ctr">
                        <a:spcBef>
                          <a:spcPts val="200"/>
                        </a:spcBef>
                        <a:spcAft>
                          <a:spcPts val="200"/>
                        </a:spcAft>
                      </a:pPr>
                      <a:r>
                        <a:rPr lang="en-US" sz="1000">
                          <a:effectLst/>
                        </a:rPr>
                        <a:t>DP01 to DP04</a:t>
                      </a:r>
                      <a:endParaRPr lang="en-US"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65273" marR="65273" marT="0" marB="0"/>
                </a:tc>
                <a:tc vMerge="1">
                  <a:txBody>
                    <a:bodyPr/>
                    <a:lstStyle/>
                    <a:p>
                      <a:endParaRPr lang="en-US"/>
                    </a:p>
                  </a:txBody>
                  <a:tcPr/>
                </a:tc>
                <a:tc>
                  <a:txBody>
                    <a:bodyPr/>
                    <a:lstStyle/>
                    <a:p>
                      <a:pPr marL="0" marR="0" algn="ctr">
                        <a:spcBef>
                          <a:spcPts val="200"/>
                        </a:spcBef>
                        <a:spcAft>
                          <a:spcPts val="200"/>
                        </a:spcAft>
                      </a:pPr>
                      <a:r>
                        <a:rPr lang="en-US" sz="1000">
                          <a:effectLst/>
                        </a:rPr>
                        <a:t>CPtp01 to CPtp02</a:t>
                      </a:r>
                      <a:endParaRPr lang="en-US"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65273" marR="65273" marT="0" marB="0"/>
                </a:tc>
                <a:tc>
                  <a:txBody>
                    <a:bodyPr/>
                    <a:lstStyle/>
                    <a:p>
                      <a:pPr marL="0" marR="0" algn="ctr">
                        <a:spcBef>
                          <a:spcPts val="200"/>
                        </a:spcBef>
                        <a:spcAft>
                          <a:spcPts val="200"/>
                        </a:spcAft>
                      </a:pPr>
                      <a:r>
                        <a:rPr lang="en-US" sz="1000">
                          <a:effectLst/>
                        </a:rPr>
                        <a:t>P3/J3, P5/J5</a:t>
                      </a:r>
                      <a:endParaRPr lang="en-US"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65273" marR="65273" marT="0" marB="0"/>
                </a:tc>
                <a:extLst>
                  <a:ext uri="{0D108BD9-81ED-4DB2-BD59-A6C34878D82A}">
                    <a16:rowId xmlns:a16="http://schemas.microsoft.com/office/drawing/2014/main" val="1897304025"/>
                  </a:ext>
                </a:extLst>
              </a:tr>
              <a:tr h="261090">
                <a:tc>
                  <a:txBody>
                    <a:bodyPr/>
                    <a:lstStyle/>
                    <a:p>
                      <a:pPr marL="0" marR="0">
                        <a:spcBef>
                          <a:spcPts val="200"/>
                        </a:spcBef>
                        <a:spcAft>
                          <a:spcPts val="200"/>
                        </a:spcAft>
                      </a:pPr>
                      <a:r>
                        <a:rPr lang="en-US" sz="900">
                          <a:effectLst/>
                        </a:rPr>
                        <a:t>MOD6-PAY-4F1Q2T-12.2.1-6-cc.pp</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5273" marR="65273" marT="0" marB="0"/>
                </a:tc>
                <a:tc>
                  <a:txBody>
                    <a:bodyPr/>
                    <a:lstStyle/>
                    <a:p>
                      <a:pPr marL="0" marR="0">
                        <a:spcBef>
                          <a:spcPts val="200"/>
                        </a:spcBef>
                        <a:spcAft>
                          <a:spcPts val="200"/>
                        </a:spcAft>
                      </a:pPr>
                      <a:r>
                        <a:rPr lang="en-US" sz="900">
                          <a:effectLst/>
                        </a:rPr>
                        <a:t>sRIO 2.2 per Section 5.3</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5273" marR="65273" marT="0" marB="0"/>
                </a:tc>
                <a:tc>
                  <a:txBody>
                    <a:bodyPr/>
                    <a:lstStyle/>
                    <a:p>
                      <a:pPr marL="0" marR="0">
                        <a:spcBef>
                          <a:spcPts val="200"/>
                        </a:spcBef>
                        <a:spcAft>
                          <a:spcPts val="200"/>
                        </a:spcAft>
                      </a:pPr>
                      <a:r>
                        <a:rPr lang="en-US" sz="900">
                          <a:effectLst/>
                        </a:rPr>
                        <a:t>User Defined – DIFF Pins</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5273" marR="65273" marT="0" marB="0"/>
                </a:tc>
                <a:tc>
                  <a:txBody>
                    <a:bodyPr/>
                    <a:lstStyle/>
                    <a:p>
                      <a:pPr marL="0" marR="0">
                        <a:spcBef>
                          <a:spcPts val="200"/>
                        </a:spcBef>
                        <a:spcAft>
                          <a:spcPts val="200"/>
                        </a:spcAft>
                      </a:pPr>
                      <a:r>
                        <a:rPr lang="en-US" sz="900">
                          <a:effectLst/>
                        </a:rPr>
                        <a:t>SpaceFibre per Section 5.5</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5273" marR="65273" marT="0" marB="0"/>
                </a:tc>
                <a:tc>
                  <a:txBody>
                    <a:bodyPr/>
                    <a:lstStyle/>
                    <a:p>
                      <a:pPr marL="0" marR="0">
                        <a:spcBef>
                          <a:spcPts val="200"/>
                        </a:spcBef>
                        <a:spcAft>
                          <a:spcPts val="200"/>
                        </a:spcAft>
                      </a:pPr>
                      <a:r>
                        <a:rPr lang="en-US" sz="900" dirty="0">
                          <a:effectLst/>
                        </a:rPr>
                        <a:t>DIFF pins</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5273" marR="65273" marT="0" marB="0"/>
                </a:tc>
                <a:extLst>
                  <a:ext uri="{0D108BD9-81ED-4DB2-BD59-A6C34878D82A}">
                    <a16:rowId xmlns:a16="http://schemas.microsoft.com/office/drawing/2014/main" val="2475095665"/>
                  </a:ext>
                </a:extLst>
              </a:tr>
              <a:tr h="261090">
                <a:tc>
                  <a:txBody>
                    <a:bodyPr/>
                    <a:lstStyle/>
                    <a:p>
                      <a:pPr marL="0" marR="0">
                        <a:spcBef>
                          <a:spcPts val="200"/>
                        </a:spcBef>
                        <a:spcAft>
                          <a:spcPts val="200"/>
                        </a:spcAft>
                      </a:pPr>
                      <a:r>
                        <a:rPr lang="en-US" sz="900">
                          <a:effectLst/>
                        </a:rPr>
                        <a:t>MOD6-PAY-4F1Q2T-12.2.1-7-cc.pp</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5273" marR="65273" marT="0" marB="0"/>
                </a:tc>
                <a:tc>
                  <a:txBody>
                    <a:bodyPr/>
                    <a:lstStyle/>
                    <a:p>
                      <a:pPr marL="0" marR="0">
                        <a:spcBef>
                          <a:spcPts val="200"/>
                        </a:spcBef>
                        <a:spcAft>
                          <a:spcPts val="200"/>
                        </a:spcAft>
                      </a:pPr>
                      <a:r>
                        <a:rPr lang="en-US" sz="900">
                          <a:effectLst/>
                        </a:rPr>
                        <a:t>SpaceFibre per Section 5.5</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5273" marR="65273" marT="0" marB="0"/>
                </a:tc>
                <a:tc>
                  <a:txBody>
                    <a:bodyPr/>
                    <a:lstStyle/>
                    <a:p>
                      <a:pPr marL="0" marR="0">
                        <a:spcBef>
                          <a:spcPts val="200"/>
                        </a:spcBef>
                        <a:spcAft>
                          <a:spcPts val="200"/>
                        </a:spcAft>
                      </a:pPr>
                      <a:r>
                        <a:rPr lang="en-US" sz="900">
                          <a:effectLst/>
                        </a:rPr>
                        <a:t>SpaceFibre per Section 5.5</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5273" marR="65273" marT="0" marB="0"/>
                </a:tc>
                <a:tc>
                  <a:txBody>
                    <a:bodyPr/>
                    <a:lstStyle/>
                    <a:p>
                      <a:pPr marL="0" marR="0">
                        <a:spcBef>
                          <a:spcPts val="200"/>
                        </a:spcBef>
                        <a:spcAft>
                          <a:spcPts val="200"/>
                        </a:spcAft>
                      </a:pPr>
                      <a:r>
                        <a:rPr lang="en-US" sz="900">
                          <a:effectLst/>
                        </a:rPr>
                        <a:t>SpaceFibre per Section 5.3.1</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5273" marR="65273" marT="0" marB="0"/>
                </a:tc>
                <a:tc>
                  <a:txBody>
                    <a:bodyPr/>
                    <a:lstStyle/>
                    <a:p>
                      <a:pPr marL="0" marR="0">
                        <a:spcBef>
                          <a:spcPts val="200"/>
                        </a:spcBef>
                        <a:spcAft>
                          <a:spcPts val="200"/>
                        </a:spcAft>
                      </a:pPr>
                      <a:r>
                        <a:rPr lang="en-US" sz="900">
                          <a:effectLst/>
                        </a:rPr>
                        <a:t>DIFF pins</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5273" marR="65273" marT="0" marB="0"/>
                </a:tc>
                <a:extLst>
                  <a:ext uri="{0D108BD9-81ED-4DB2-BD59-A6C34878D82A}">
                    <a16:rowId xmlns:a16="http://schemas.microsoft.com/office/drawing/2014/main" val="92805945"/>
                  </a:ext>
                </a:extLst>
              </a:tr>
              <a:tr h="261090">
                <a:tc>
                  <a:txBody>
                    <a:bodyPr/>
                    <a:lstStyle/>
                    <a:p>
                      <a:pPr marL="0" marR="0">
                        <a:spcBef>
                          <a:spcPts val="200"/>
                        </a:spcBef>
                        <a:spcAft>
                          <a:spcPts val="200"/>
                        </a:spcAft>
                      </a:pPr>
                      <a:r>
                        <a:rPr lang="en-US" sz="900">
                          <a:effectLst/>
                        </a:rPr>
                        <a:t>MOD6-PAY-4F1Q2T-12.2.1.9-cc.pp</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5273" marR="65273" marT="0" marB="0"/>
                </a:tc>
                <a:tc>
                  <a:txBody>
                    <a:bodyPr/>
                    <a:lstStyle/>
                    <a:p>
                      <a:pPr marL="0" marR="0">
                        <a:spcBef>
                          <a:spcPts val="200"/>
                        </a:spcBef>
                        <a:spcAft>
                          <a:spcPts val="200"/>
                        </a:spcAft>
                      </a:pPr>
                      <a:r>
                        <a:rPr lang="en-US" sz="900">
                          <a:effectLst/>
                        </a:rPr>
                        <a:t>Ethernet per Section 5.7</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5273" marR="65273" marT="0" marB="0"/>
                </a:tc>
                <a:tc>
                  <a:txBody>
                    <a:bodyPr/>
                    <a:lstStyle/>
                    <a:p>
                      <a:pPr marL="0" marR="0">
                        <a:spcBef>
                          <a:spcPts val="200"/>
                        </a:spcBef>
                        <a:spcAft>
                          <a:spcPts val="200"/>
                        </a:spcAft>
                      </a:pPr>
                      <a:r>
                        <a:rPr lang="en-US" sz="900">
                          <a:effectLst/>
                        </a:rPr>
                        <a:t>Ethernet per Section 5.7</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5273" marR="65273" marT="0" marB="0"/>
                </a:tc>
                <a:tc>
                  <a:txBody>
                    <a:bodyPr/>
                    <a:lstStyle/>
                    <a:p>
                      <a:pPr marL="0" marR="0">
                        <a:spcBef>
                          <a:spcPts val="200"/>
                        </a:spcBef>
                        <a:spcAft>
                          <a:spcPts val="200"/>
                        </a:spcAft>
                      </a:pPr>
                      <a:r>
                        <a:rPr lang="en-US" sz="900">
                          <a:effectLst/>
                        </a:rPr>
                        <a:t>SpaceWire per Section 5.4</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5273" marR="65273" marT="0" marB="0"/>
                </a:tc>
                <a:tc>
                  <a:txBody>
                    <a:bodyPr/>
                    <a:lstStyle/>
                    <a:p>
                      <a:pPr marL="0" marR="0">
                        <a:spcBef>
                          <a:spcPts val="200"/>
                        </a:spcBef>
                        <a:spcAft>
                          <a:spcPts val="200"/>
                        </a:spcAft>
                      </a:pPr>
                      <a:r>
                        <a:rPr lang="en-US" sz="900">
                          <a:effectLst/>
                        </a:rPr>
                        <a:t>DIFF pins</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5273" marR="65273" marT="0" marB="0"/>
                </a:tc>
                <a:extLst>
                  <a:ext uri="{0D108BD9-81ED-4DB2-BD59-A6C34878D82A}">
                    <a16:rowId xmlns:a16="http://schemas.microsoft.com/office/drawing/2014/main" val="2827183188"/>
                  </a:ext>
                </a:extLst>
              </a:tr>
              <a:tr h="261090">
                <a:tc>
                  <a:txBody>
                    <a:bodyPr/>
                    <a:lstStyle/>
                    <a:p>
                      <a:pPr marL="0" marR="0">
                        <a:spcBef>
                          <a:spcPts val="200"/>
                        </a:spcBef>
                        <a:spcAft>
                          <a:spcPts val="200"/>
                        </a:spcAft>
                      </a:pPr>
                      <a:r>
                        <a:rPr lang="en-US" sz="900">
                          <a:effectLst/>
                        </a:rPr>
                        <a:t>MOD6-PAY-4F1Q2T-12.2.1.10-cc.pp</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5273" marR="65273" marT="0" marB="0"/>
                </a:tc>
                <a:tc>
                  <a:txBody>
                    <a:bodyPr/>
                    <a:lstStyle/>
                    <a:p>
                      <a:pPr marL="0" marR="0">
                        <a:spcBef>
                          <a:spcPts val="200"/>
                        </a:spcBef>
                        <a:spcAft>
                          <a:spcPts val="200"/>
                        </a:spcAft>
                      </a:pPr>
                      <a:r>
                        <a:rPr lang="en-US" sz="900">
                          <a:effectLst/>
                        </a:rPr>
                        <a:t>Ethernet per Section 5.7</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5273" marR="65273" marT="0" marB="0"/>
                </a:tc>
                <a:tc>
                  <a:txBody>
                    <a:bodyPr/>
                    <a:lstStyle/>
                    <a:p>
                      <a:pPr marL="0" marR="0">
                        <a:spcBef>
                          <a:spcPts val="200"/>
                        </a:spcBef>
                        <a:spcAft>
                          <a:spcPts val="200"/>
                        </a:spcAft>
                      </a:pPr>
                      <a:r>
                        <a:rPr lang="en-US" sz="900">
                          <a:effectLst/>
                        </a:rPr>
                        <a:t>User Defined – DIFF Pins</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5273" marR="65273" marT="0" marB="0"/>
                </a:tc>
                <a:tc>
                  <a:txBody>
                    <a:bodyPr/>
                    <a:lstStyle/>
                    <a:p>
                      <a:pPr marL="0" marR="0">
                        <a:spcBef>
                          <a:spcPts val="200"/>
                        </a:spcBef>
                        <a:spcAft>
                          <a:spcPts val="200"/>
                        </a:spcAft>
                      </a:pPr>
                      <a:r>
                        <a:rPr lang="en-US" sz="900">
                          <a:effectLst/>
                        </a:rPr>
                        <a:t>SpaceWire per Section 5.4</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5273" marR="65273" marT="0" marB="0"/>
                </a:tc>
                <a:tc>
                  <a:txBody>
                    <a:bodyPr/>
                    <a:lstStyle/>
                    <a:p>
                      <a:pPr marL="0" marR="0">
                        <a:spcBef>
                          <a:spcPts val="200"/>
                        </a:spcBef>
                        <a:spcAft>
                          <a:spcPts val="200"/>
                        </a:spcAft>
                      </a:pPr>
                      <a:r>
                        <a:rPr lang="en-US" sz="900" dirty="0">
                          <a:effectLst/>
                        </a:rPr>
                        <a:t>DIFF pins</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5273" marR="65273" marT="0" marB="0"/>
                </a:tc>
                <a:extLst>
                  <a:ext uri="{0D108BD9-81ED-4DB2-BD59-A6C34878D82A}">
                    <a16:rowId xmlns:a16="http://schemas.microsoft.com/office/drawing/2014/main" val="1018183944"/>
                  </a:ext>
                </a:extLst>
              </a:tr>
            </a:tbl>
          </a:graphicData>
        </a:graphic>
      </p:graphicFrame>
    </p:spTree>
    <p:extLst>
      <p:ext uri="{BB962C8B-B14F-4D97-AF65-F5344CB8AC3E}">
        <p14:creationId xmlns:p14="http://schemas.microsoft.com/office/powerpoint/2010/main" val="11725792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Module Profiles</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716" y="1820094"/>
            <a:ext cx="3498442" cy="4588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5"/>
          <p:cNvSpPr txBox="1">
            <a:spLocks/>
          </p:cNvSpPr>
          <p:nvPr/>
        </p:nvSpPr>
        <p:spPr>
          <a:xfrm>
            <a:off x="7311571" y="3263323"/>
            <a:ext cx="4545746" cy="3145536"/>
          </a:xfrm>
          <a:prstGeom prst="rect">
            <a:avLst/>
          </a:prstGeom>
        </p:spPr>
        <p:txBody>
          <a:bodyPr/>
          <a:lstStyle>
            <a:lvl1pPr marL="237744" indent="-237744" algn="l" rtl="0" eaLnBrk="1" fontAlgn="base" hangingPunct="1">
              <a:lnSpc>
                <a:spcPts val="2200"/>
              </a:lnSpc>
              <a:spcBef>
                <a:spcPts val="1200"/>
              </a:spcBef>
              <a:spcAft>
                <a:spcPct val="0"/>
              </a:spcAft>
              <a:buSzPct val="100000"/>
              <a:buFont typeface="Arial"/>
              <a:buChar char="•"/>
              <a:defRPr sz="2000" b="1">
                <a:solidFill>
                  <a:schemeClr val="tx1"/>
                </a:solidFill>
                <a:latin typeface="+mn-lt"/>
                <a:ea typeface="+mn-ea"/>
                <a:cs typeface="+mn-cs"/>
              </a:defRPr>
            </a:lvl1pPr>
            <a:lvl2pPr marL="539496" indent="-256032" algn="l" rtl="0" eaLnBrk="1" fontAlgn="base" hangingPunct="1">
              <a:lnSpc>
                <a:spcPts val="2000"/>
              </a:lnSpc>
              <a:spcBef>
                <a:spcPts val="600"/>
              </a:spcBef>
              <a:spcAft>
                <a:spcPct val="0"/>
              </a:spcAft>
              <a:buSzPct val="100000"/>
              <a:buChar char="–"/>
              <a:defRPr b="1">
                <a:solidFill>
                  <a:schemeClr val="tx1"/>
                </a:solidFill>
                <a:latin typeface="+mn-lt"/>
                <a:ea typeface="ＭＳ Ｐゴシック" pitchFamily="-110" charset="-128"/>
              </a:defRPr>
            </a:lvl2pPr>
            <a:lvl3pPr marL="758952" indent="-182880" algn="l" rtl="0" eaLnBrk="1" fontAlgn="base" hangingPunct="1">
              <a:lnSpc>
                <a:spcPts val="1800"/>
              </a:lnSpc>
              <a:spcBef>
                <a:spcPts val="600"/>
              </a:spcBef>
              <a:spcAft>
                <a:spcPct val="0"/>
              </a:spcAft>
              <a:buSzPct val="90000"/>
              <a:buFont typeface="Arial"/>
              <a:buChar char="•"/>
              <a:defRPr sz="1600" b="1">
                <a:solidFill>
                  <a:schemeClr val="tx1"/>
                </a:solidFill>
                <a:latin typeface="+mn-lt"/>
                <a:ea typeface="ＭＳ Ｐゴシック" pitchFamily="-110" charset="-128"/>
              </a:defRPr>
            </a:lvl3pPr>
            <a:lvl4pPr marL="1143000" indent="-111125" algn="l" rtl="0" eaLnBrk="1" fontAlgn="base" hangingPunct="1">
              <a:lnSpc>
                <a:spcPts val="1600"/>
              </a:lnSpc>
              <a:spcBef>
                <a:spcPts val="600"/>
              </a:spcBef>
              <a:spcAft>
                <a:spcPct val="0"/>
              </a:spcAft>
              <a:buSzPct val="100000"/>
              <a:buFont typeface="Arial" pitchFamily="34" charset="0"/>
              <a:buChar char="-"/>
              <a:defRPr sz="1400" b="1">
                <a:solidFill>
                  <a:schemeClr val="tx1"/>
                </a:solidFill>
                <a:latin typeface="+mn-lt"/>
                <a:ea typeface="ＭＳ Ｐゴシック" pitchFamily="-110" charset="-128"/>
              </a:defRPr>
            </a:lvl4pPr>
            <a:lvl5pPr marL="1371600" indent="-111125" algn="l" rtl="0" eaLnBrk="1" fontAlgn="base" hangingPunct="1">
              <a:lnSpc>
                <a:spcPts val="1400"/>
              </a:lnSpc>
              <a:spcBef>
                <a:spcPts val="600"/>
              </a:spcBef>
              <a:spcAft>
                <a:spcPct val="0"/>
              </a:spcAft>
              <a:buSzPct val="85000"/>
              <a:buFont typeface="Arial" pitchFamily="34" charset="0"/>
              <a:buChar char="•"/>
              <a:defRPr sz="1200" b="1">
                <a:solidFill>
                  <a:schemeClr val="tx1"/>
                </a:solidFill>
                <a:latin typeface="+mn-lt"/>
                <a:ea typeface="ＭＳ Ｐゴシック" pitchFamily="-110" charset="-128"/>
              </a:defRPr>
            </a:lvl5pPr>
            <a:lvl6pPr marL="22860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6pPr>
            <a:lvl7pPr marL="27432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7pPr>
            <a:lvl8pPr marL="32004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8pPr>
            <a:lvl9pPr marL="36576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9pPr>
          </a:lstStyle>
          <a:p>
            <a:pPr marL="237744" marR="0" lvl="0" indent="-237744" algn="l" defTabSz="914400" rtl="0" eaLnBrk="1" fontAlgn="base" latinLnBrk="0" hangingPunct="1">
              <a:lnSpc>
                <a:spcPct val="100000"/>
              </a:lnSpc>
              <a:spcBef>
                <a:spcPts val="1200"/>
              </a:spcBef>
              <a:spcAft>
                <a:spcPct val="0"/>
              </a:spcAft>
              <a:buClrTx/>
              <a:buSzPct val="100000"/>
              <a:buFont typeface="Arial"/>
              <a:buChar char="•"/>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Module Profiles specify a particular Slot Profile and the protocols that go on groups of pins</a:t>
            </a:r>
          </a:p>
          <a:p>
            <a:pPr marL="539496" marR="0" lvl="1" indent="-256032" algn="l" defTabSz="914400" rtl="0" eaLnBrk="1" fontAlgn="base" latinLnBrk="0" hangingPunct="1">
              <a:lnSpc>
                <a:spcPct val="100000"/>
              </a:lnSpc>
              <a:spcBef>
                <a:spcPts val="600"/>
              </a:spcBef>
              <a:spcAft>
                <a:spcPct val="0"/>
              </a:spcAft>
              <a:buClrTx/>
              <a:buSzPct val="100000"/>
              <a:buFontTx/>
              <a:buChar char="–"/>
              <a:tabLst/>
              <a:defRPr/>
            </a:pPr>
            <a:r>
              <a:rPr kumimoji="0" lang="en-US" sz="1200" b="1" i="0" u="none" strike="noStrike" kern="0" cap="none" spc="0" normalizeH="0" baseline="0" noProof="0" dirty="0">
                <a:ln>
                  <a:noFill/>
                </a:ln>
                <a:solidFill>
                  <a:srgbClr val="000000"/>
                </a:solidFill>
                <a:effectLst/>
                <a:uLnTx/>
                <a:uFillTx/>
                <a:latin typeface="Arial"/>
                <a:ea typeface="ＭＳ Ｐゴシック" pitchFamily="-110" charset="-128"/>
              </a:rPr>
              <a:t>The section number and sequence number at  the end of the name make sure it is unique</a:t>
            </a:r>
          </a:p>
          <a:p>
            <a:pPr marL="539496" marR="0" lvl="1" indent="-256032" algn="l" defTabSz="914400" rtl="0" eaLnBrk="1" fontAlgn="base" latinLnBrk="0" hangingPunct="1">
              <a:lnSpc>
                <a:spcPct val="100000"/>
              </a:lnSpc>
              <a:spcBef>
                <a:spcPts val="600"/>
              </a:spcBef>
              <a:spcAft>
                <a:spcPct val="0"/>
              </a:spcAft>
              <a:buClrTx/>
              <a:buSzPct val="100000"/>
              <a:buFontTx/>
              <a:buChar char="–"/>
              <a:tabLst/>
              <a:defRPr/>
            </a:pPr>
            <a:r>
              <a:rPr kumimoji="0" lang="en-US" sz="1200" b="1" i="0" u="none" strike="noStrike" kern="0" cap="none" spc="0" normalizeH="0" baseline="0" noProof="0" dirty="0">
                <a:ln>
                  <a:noFill/>
                </a:ln>
                <a:solidFill>
                  <a:srgbClr val="000000"/>
                </a:solidFill>
                <a:effectLst/>
                <a:uLnTx/>
                <a:uFillTx/>
                <a:latin typeface="Arial"/>
                <a:ea typeface="ＭＳ Ｐゴシック" pitchFamily="-110" charset="-128"/>
              </a:rPr>
              <a:t>Module Profile sections, in ANSI/VITA 65.0/65.1, use the sequence number, to specify a particular  combination of protocols out of the multiple options</a:t>
            </a:r>
          </a:p>
        </p:txBody>
      </p:sp>
      <p:cxnSp>
        <p:nvCxnSpPr>
          <p:cNvPr id="13" name="Straight Arrow Connector 12"/>
          <p:cNvCxnSpPr/>
          <p:nvPr/>
        </p:nvCxnSpPr>
        <p:spPr>
          <a:xfrm flipH="1" flipV="1">
            <a:off x="1787236" y="2709949"/>
            <a:ext cx="3374968" cy="157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853738" y="3067396"/>
            <a:ext cx="4854633" cy="3787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878676" y="3095993"/>
            <a:ext cx="6018415" cy="17400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319805473"/>
              </p:ext>
            </p:extLst>
          </p:nvPr>
        </p:nvGraphicFramePr>
        <p:xfrm>
          <a:off x="3906827" y="1870743"/>
          <a:ext cx="6652256" cy="1442060"/>
        </p:xfrm>
        <a:graphic>
          <a:graphicData uri="http://schemas.openxmlformats.org/drawingml/2006/table">
            <a:tbl>
              <a:tblPr firstRow="1" firstCol="1" lastRow="1" lastCol="1" bandRow="1" bandCol="1"/>
              <a:tblGrid>
                <a:gridCol w="1080121">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395671">
                  <a:extLst>
                    <a:ext uri="{9D8B030D-6E8A-4147-A177-3AD203B41FA5}">
                      <a16:colId xmlns:a16="http://schemas.microsoft.com/office/drawing/2014/main" val="20004"/>
                    </a:ext>
                  </a:extLst>
                </a:gridCol>
              </a:tblGrid>
              <a:tr h="432048">
                <a:tc rowSpan="2">
                  <a:txBody>
                    <a:bodyPr/>
                    <a:lstStyle/>
                    <a:p>
                      <a:pPr marL="308610" marR="0">
                        <a:spcBef>
                          <a:spcPts val="170"/>
                        </a:spcBef>
                        <a:spcAft>
                          <a:spcPts val="0"/>
                        </a:spcAft>
                      </a:pPr>
                      <a:r>
                        <a:rPr lang="en-US" sz="1200" b="1" spc="-5" dirty="0">
                          <a:effectLst/>
                          <a:latin typeface="Arial"/>
                          <a:ea typeface="Calibri"/>
                          <a:cs typeface="Times New Roman"/>
                        </a:rPr>
                        <a:t>Profile</a:t>
                      </a:r>
                      <a:r>
                        <a:rPr lang="en-US" sz="1200" b="1" spc="-55" dirty="0">
                          <a:effectLst/>
                          <a:latin typeface="Arial"/>
                          <a:ea typeface="Calibri"/>
                          <a:cs typeface="Times New Roman"/>
                        </a:rPr>
                        <a:t> </a:t>
                      </a:r>
                      <a:r>
                        <a:rPr lang="en-US" sz="1200" b="1" spc="-5" dirty="0">
                          <a:effectLst/>
                          <a:latin typeface="Arial"/>
                          <a:ea typeface="Calibri"/>
                          <a:cs typeface="Times New Roman"/>
                        </a:rPr>
                        <a:t>Name</a:t>
                      </a:r>
                      <a:endParaRPr lang="en-US" sz="16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5745" marR="0">
                        <a:spcBef>
                          <a:spcPts val="845"/>
                        </a:spcBef>
                        <a:spcAft>
                          <a:spcPts val="0"/>
                        </a:spcAft>
                      </a:pPr>
                      <a:r>
                        <a:rPr lang="en-US" sz="1200" b="1" spc="-5" dirty="0">
                          <a:effectLst/>
                          <a:latin typeface="Arial"/>
                          <a:ea typeface="Calibri"/>
                          <a:cs typeface="Times New Roman"/>
                        </a:rPr>
                        <a:t>Data</a:t>
                      </a:r>
                      <a:r>
                        <a:rPr lang="en-US" sz="1200" b="1" spc="-30" dirty="0">
                          <a:effectLst/>
                          <a:latin typeface="Arial"/>
                          <a:ea typeface="Calibri"/>
                          <a:cs typeface="Times New Roman"/>
                        </a:rPr>
                        <a:t> </a:t>
                      </a:r>
                      <a:r>
                        <a:rPr lang="en-US" sz="1200" b="1" spc="-5" dirty="0">
                          <a:effectLst/>
                          <a:latin typeface="Arial"/>
                          <a:ea typeface="Calibri"/>
                          <a:cs typeface="Times New Roman"/>
                        </a:rPr>
                        <a:t>Plane</a:t>
                      </a:r>
                      <a:r>
                        <a:rPr lang="en-US" sz="1200" b="1" spc="-15" dirty="0">
                          <a:effectLst/>
                          <a:latin typeface="Arial"/>
                          <a:ea typeface="Calibri"/>
                          <a:cs typeface="Times New Roman"/>
                        </a:rPr>
                        <a:t> </a:t>
                      </a:r>
                      <a:r>
                        <a:rPr lang="en-US" sz="1200" b="1" dirty="0">
                          <a:effectLst/>
                          <a:latin typeface="Arial"/>
                          <a:ea typeface="Calibri"/>
                          <a:cs typeface="Times New Roman"/>
                        </a:rPr>
                        <a:t>4</a:t>
                      </a:r>
                      <a:r>
                        <a:rPr lang="en-US" sz="1200" b="1" spc="-30" dirty="0">
                          <a:effectLst/>
                          <a:latin typeface="Arial"/>
                          <a:ea typeface="Calibri"/>
                          <a:cs typeface="Times New Roman"/>
                        </a:rPr>
                        <a:t> </a:t>
                      </a:r>
                      <a:r>
                        <a:rPr lang="en-US" sz="1200" b="1" dirty="0">
                          <a:effectLst/>
                          <a:latin typeface="Arial"/>
                          <a:ea typeface="Calibri"/>
                          <a:cs typeface="Times New Roman"/>
                        </a:rPr>
                        <a:t>FP</a:t>
                      </a:r>
                      <a:endParaRPr lang="en-US" sz="16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184785" marR="187960" indent="31750">
                        <a:spcBef>
                          <a:spcPts val="170"/>
                        </a:spcBef>
                        <a:spcAft>
                          <a:spcPts val="0"/>
                        </a:spcAft>
                      </a:pPr>
                      <a:r>
                        <a:rPr lang="en-US" sz="1200" b="1" spc="-5">
                          <a:effectLst/>
                          <a:latin typeface="Arial"/>
                          <a:ea typeface="Calibri"/>
                          <a:cs typeface="Times New Roman"/>
                        </a:rPr>
                        <a:t>Expansion</a:t>
                      </a:r>
                      <a:r>
                        <a:rPr lang="en-US" sz="1200" b="1" spc="135">
                          <a:effectLst/>
                          <a:latin typeface="Arial"/>
                          <a:ea typeface="Calibri"/>
                          <a:cs typeface="Times New Roman"/>
                        </a:rPr>
                        <a:t> </a:t>
                      </a:r>
                      <a:r>
                        <a:rPr lang="en-US" sz="1200" b="1" spc="-5">
                          <a:effectLst/>
                          <a:latin typeface="Arial"/>
                          <a:ea typeface="Calibri"/>
                          <a:cs typeface="Times New Roman"/>
                        </a:rPr>
                        <a:t>Plane</a:t>
                      </a:r>
                      <a:r>
                        <a:rPr lang="en-US" sz="1200" b="1" spc="-50">
                          <a:effectLst/>
                          <a:latin typeface="Arial"/>
                          <a:ea typeface="Calibri"/>
                          <a:cs typeface="Times New Roman"/>
                        </a:rPr>
                        <a:t> </a:t>
                      </a:r>
                      <a:r>
                        <a:rPr lang="en-US" sz="1200" b="1" spc="-5">
                          <a:effectLst/>
                          <a:latin typeface="Arial"/>
                          <a:ea typeface="Calibri"/>
                          <a:cs typeface="Times New Roman"/>
                        </a:rPr>
                        <a:t>P2/J2</a:t>
                      </a:r>
                      <a:endParaRPr lang="en-US" sz="16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72745" marR="96520" indent="-277495">
                        <a:spcBef>
                          <a:spcPts val="270"/>
                        </a:spcBef>
                        <a:spcAft>
                          <a:spcPts val="0"/>
                        </a:spcAft>
                      </a:pPr>
                      <a:r>
                        <a:rPr lang="en-US" sz="1200" b="1" spc="-5" dirty="0">
                          <a:effectLst/>
                          <a:latin typeface="Arial"/>
                          <a:ea typeface="Calibri"/>
                          <a:cs typeface="Times New Roman"/>
                        </a:rPr>
                        <a:t>Control</a:t>
                      </a:r>
                      <a:r>
                        <a:rPr lang="en-US" sz="1200" b="1" spc="-70" dirty="0">
                          <a:effectLst/>
                          <a:latin typeface="Arial"/>
                          <a:ea typeface="Calibri"/>
                          <a:cs typeface="Times New Roman"/>
                        </a:rPr>
                        <a:t> </a:t>
                      </a:r>
                      <a:r>
                        <a:rPr lang="en-US" sz="1200" b="1" dirty="0">
                          <a:effectLst/>
                          <a:latin typeface="Arial"/>
                          <a:ea typeface="Calibri"/>
                          <a:cs typeface="Times New Roman"/>
                        </a:rPr>
                        <a:t>Plane</a:t>
                      </a:r>
                      <a:r>
                        <a:rPr lang="en-US" sz="1200" b="1" spc="130" dirty="0">
                          <a:effectLst/>
                          <a:latin typeface="Arial"/>
                          <a:ea typeface="Calibri"/>
                          <a:cs typeface="Times New Roman"/>
                        </a:rPr>
                        <a:t> </a:t>
                      </a:r>
                      <a:r>
                        <a:rPr lang="en-US" sz="1200" b="1" dirty="0">
                          <a:effectLst/>
                          <a:latin typeface="Arial"/>
                          <a:ea typeface="Calibri"/>
                          <a:cs typeface="Times New Roman"/>
                        </a:rPr>
                        <a:t>2</a:t>
                      </a:r>
                      <a:r>
                        <a:rPr lang="en-US" sz="1200" b="1" spc="-25" dirty="0">
                          <a:effectLst/>
                          <a:latin typeface="Arial"/>
                          <a:ea typeface="Calibri"/>
                          <a:cs typeface="Times New Roman"/>
                        </a:rPr>
                        <a:t> </a:t>
                      </a:r>
                      <a:r>
                        <a:rPr lang="en-US" sz="1200" b="1" spc="5" dirty="0">
                          <a:effectLst/>
                          <a:latin typeface="Arial"/>
                          <a:ea typeface="Calibri"/>
                          <a:cs typeface="Times New Roman"/>
                        </a:rPr>
                        <a:t>TP</a:t>
                      </a:r>
                      <a:endParaRPr lang="en-US" sz="16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4010" marR="338455" indent="91440">
                        <a:lnSpc>
                          <a:spcPct val="116000"/>
                        </a:lnSpc>
                        <a:spcBef>
                          <a:spcPts val="170"/>
                        </a:spcBef>
                        <a:spcAft>
                          <a:spcPts val="0"/>
                        </a:spcAft>
                      </a:pPr>
                      <a:r>
                        <a:rPr lang="en-US" sz="1200" b="1" spc="-5">
                          <a:effectLst/>
                          <a:latin typeface="Arial"/>
                          <a:ea typeface="Calibri"/>
                          <a:cs typeface="Times New Roman"/>
                        </a:rPr>
                        <a:t>User</a:t>
                      </a:r>
                      <a:r>
                        <a:rPr lang="en-US" sz="1200" b="1" spc="100">
                          <a:effectLst/>
                          <a:latin typeface="Arial"/>
                          <a:ea typeface="Calibri"/>
                          <a:cs typeface="Times New Roman"/>
                        </a:rPr>
                        <a:t> </a:t>
                      </a:r>
                      <a:r>
                        <a:rPr lang="en-US" sz="1200" b="1" spc="-5">
                          <a:effectLst/>
                          <a:latin typeface="Arial"/>
                          <a:ea typeface="Calibri"/>
                          <a:cs typeface="Times New Roman"/>
                        </a:rPr>
                        <a:t>Defined</a:t>
                      </a:r>
                      <a:endParaRPr lang="en-US" sz="16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0040">
                <a:tc vMerge="1">
                  <a:txBody>
                    <a:bodyPr/>
                    <a:lstStyle/>
                    <a:p>
                      <a:endParaRPr lang="en-US"/>
                    </a:p>
                  </a:txBody>
                  <a:tcPr/>
                </a:tc>
                <a:tc>
                  <a:txBody>
                    <a:bodyPr/>
                    <a:lstStyle/>
                    <a:p>
                      <a:pPr marL="309880" marR="0">
                        <a:spcBef>
                          <a:spcPts val="170"/>
                        </a:spcBef>
                        <a:spcAft>
                          <a:spcPts val="0"/>
                        </a:spcAft>
                      </a:pPr>
                      <a:r>
                        <a:rPr lang="en-US" sz="1200" b="1" spc="-5" dirty="0">
                          <a:effectLst/>
                          <a:latin typeface="Arial"/>
                          <a:ea typeface="Calibri"/>
                          <a:cs typeface="Times New Roman"/>
                        </a:rPr>
                        <a:t>DP01</a:t>
                      </a:r>
                      <a:r>
                        <a:rPr lang="en-US" sz="1200" b="1" spc="-25" dirty="0">
                          <a:effectLst/>
                          <a:latin typeface="Arial"/>
                          <a:ea typeface="Calibri"/>
                          <a:cs typeface="Times New Roman"/>
                        </a:rPr>
                        <a:t> </a:t>
                      </a:r>
                      <a:r>
                        <a:rPr lang="en-US" sz="1200" b="1" dirty="0">
                          <a:effectLst/>
                          <a:latin typeface="Arial"/>
                          <a:ea typeface="Calibri"/>
                          <a:cs typeface="Times New Roman"/>
                        </a:rPr>
                        <a:t>to</a:t>
                      </a:r>
                      <a:r>
                        <a:rPr lang="en-US" sz="1200" b="1" spc="-30" dirty="0">
                          <a:effectLst/>
                          <a:latin typeface="Arial"/>
                          <a:ea typeface="Calibri"/>
                          <a:cs typeface="Times New Roman"/>
                        </a:rPr>
                        <a:t> </a:t>
                      </a:r>
                      <a:r>
                        <a:rPr lang="en-US" sz="1200" b="1" spc="-5" dirty="0">
                          <a:effectLst/>
                          <a:latin typeface="Arial"/>
                          <a:ea typeface="Calibri"/>
                          <a:cs typeface="Times New Roman"/>
                        </a:rPr>
                        <a:t>DP04</a:t>
                      </a:r>
                      <a:endParaRPr lang="en-US" sz="16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288290" marR="213995" indent="-78105">
                        <a:spcBef>
                          <a:spcPts val="170"/>
                        </a:spcBef>
                        <a:spcAft>
                          <a:spcPts val="0"/>
                        </a:spcAft>
                      </a:pPr>
                      <a:r>
                        <a:rPr lang="en-US" sz="1200" b="1" spc="-5">
                          <a:effectLst/>
                          <a:latin typeface="Arial"/>
                          <a:ea typeface="Calibri"/>
                          <a:cs typeface="Times New Roman"/>
                        </a:rPr>
                        <a:t>CPtp01</a:t>
                      </a:r>
                      <a:r>
                        <a:rPr lang="en-US" sz="1200" b="1" spc="-50">
                          <a:effectLst/>
                          <a:latin typeface="Arial"/>
                          <a:ea typeface="Calibri"/>
                          <a:cs typeface="Times New Roman"/>
                        </a:rPr>
                        <a:t> </a:t>
                      </a:r>
                      <a:r>
                        <a:rPr lang="en-US" sz="1200" b="1">
                          <a:effectLst/>
                          <a:latin typeface="Arial"/>
                          <a:ea typeface="Calibri"/>
                          <a:cs typeface="Times New Roman"/>
                        </a:rPr>
                        <a:t>to</a:t>
                      </a:r>
                      <a:r>
                        <a:rPr lang="en-US" sz="1200" b="1" spc="120">
                          <a:effectLst/>
                          <a:latin typeface="Arial"/>
                          <a:ea typeface="Calibri"/>
                          <a:cs typeface="Times New Roman"/>
                        </a:rPr>
                        <a:t> </a:t>
                      </a:r>
                      <a:r>
                        <a:rPr lang="en-US" sz="1200" b="1" spc="-5">
                          <a:effectLst/>
                          <a:latin typeface="Arial"/>
                          <a:ea typeface="Calibri"/>
                          <a:cs typeface="Times New Roman"/>
                        </a:rPr>
                        <a:t>CPtp02</a:t>
                      </a:r>
                      <a:endParaRPr lang="en-US" sz="16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0025" marR="0">
                        <a:spcBef>
                          <a:spcPts val="170"/>
                        </a:spcBef>
                        <a:spcAft>
                          <a:spcPts val="0"/>
                        </a:spcAft>
                      </a:pPr>
                      <a:r>
                        <a:rPr lang="en-US" sz="1200" b="1" spc="-5">
                          <a:effectLst/>
                          <a:latin typeface="Arial"/>
                          <a:ea typeface="Calibri"/>
                          <a:cs typeface="Times New Roman"/>
                        </a:rPr>
                        <a:t>P3/J3,</a:t>
                      </a:r>
                      <a:r>
                        <a:rPr lang="en-US" sz="1200" b="1" spc="-50">
                          <a:effectLst/>
                          <a:latin typeface="Arial"/>
                          <a:ea typeface="Calibri"/>
                          <a:cs typeface="Times New Roman"/>
                        </a:rPr>
                        <a:t> </a:t>
                      </a:r>
                      <a:r>
                        <a:rPr lang="en-US" sz="1200" b="1" spc="-5">
                          <a:effectLst/>
                          <a:latin typeface="Arial"/>
                          <a:ea typeface="Calibri"/>
                          <a:cs typeface="Times New Roman"/>
                        </a:rPr>
                        <a:t>P5/J5</a:t>
                      </a:r>
                      <a:endParaRPr lang="en-US" sz="16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44252">
                <a:tc>
                  <a:txBody>
                    <a:bodyPr/>
                    <a:lstStyle/>
                    <a:p>
                      <a:pPr marL="64770" marR="235585" algn="ctr">
                        <a:spcBef>
                          <a:spcPts val="180"/>
                        </a:spcBef>
                        <a:spcAft>
                          <a:spcPts val="0"/>
                        </a:spcAft>
                      </a:pPr>
                      <a:r>
                        <a:rPr lang="en-US" sz="1100" b="1" spc="-5" dirty="0">
                          <a:effectLst/>
                          <a:latin typeface="Arial"/>
                          <a:ea typeface="Calibri"/>
                          <a:cs typeface="Times New Roman"/>
                        </a:rPr>
                        <a:t>MOD6-PAY-4F1Q2T-</a:t>
                      </a:r>
                      <a:r>
                        <a:rPr lang="en-US" sz="1100" b="1" spc="145" dirty="0">
                          <a:effectLst/>
                          <a:latin typeface="Arial"/>
                          <a:ea typeface="Calibri"/>
                          <a:cs typeface="Times New Roman"/>
                        </a:rPr>
                        <a:t> </a:t>
                      </a:r>
                      <a:r>
                        <a:rPr lang="en-US" sz="1100" b="1" spc="-5" dirty="0">
                          <a:effectLst/>
                          <a:latin typeface="Arial"/>
                          <a:ea typeface="Calibri"/>
                          <a:cs typeface="Times New Roman"/>
                        </a:rPr>
                        <a:t>1</a:t>
                      </a:r>
                    </a:p>
                    <a:p>
                      <a:pPr marL="64770" marR="235585" algn="ctr">
                        <a:spcBef>
                          <a:spcPts val="180"/>
                        </a:spcBef>
                        <a:spcAft>
                          <a:spcPts val="0"/>
                        </a:spcAft>
                      </a:pPr>
                      <a:r>
                        <a:rPr lang="en-US" sz="1100" b="1" spc="-5" dirty="0">
                          <a:effectLst/>
                          <a:latin typeface="Arial"/>
                          <a:ea typeface="Calibri"/>
                          <a:cs typeface="Times New Roman"/>
                        </a:rPr>
                        <a:t>2.2.1-1-cc</a:t>
                      </a:r>
                      <a:endParaRPr lang="en-US" sz="1600" b="1"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2865" marR="0" algn="ctr">
                        <a:lnSpc>
                          <a:spcPts val="1035"/>
                        </a:lnSpc>
                        <a:spcBef>
                          <a:spcPts val="180"/>
                        </a:spcBef>
                        <a:spcAft>
                          <a:spcPts val="0"/>
                        </a:spcAft>
                      </a:pPr>
                      <a:endParaRPr lang="en-US" sz="1100" b="1" dirty="0">
                        <a:effectLst/>
                        <a:latin typeface="Arial"/>
                        <a:ea typeface="Calibri"/>
                        <a:cs typeface="Times New Roman"/>
                      </a:endParaRPr>
                    </a:p>
                    <a:p>
                      <a:pPr marL="62865" marR="0" algn="ctr">
                        <a:lnSpc>
                          <a:spcPts val="1035"/>
                        </a:lnSpc>
                        <a:spcBef>
                          <a:spcPts val="180"/>
                        </a:spcBef>
                        <a:spcAft>
                          <a:spcPts val="0"/>
                        </a:spcAft>
                      </a:pPr>
                      <a:r>
                        <a:rPr lang="en-US" sz="1100" b="1" dirty="0">
                          <a:effectLst/>
                          <a:latin typeface="Arial"/>
                          <a:ea typeface="Calibri"/>
                          <a:cs typeface="Times New Roman"/>
                        </a:rPr>
                        <a:t>sRIO</a:t>
                      </a:r>
                      <a:r>
                        <a:rPr lang="en-US" sz="1100" b="1" spc="-5" dirty="0">
                          <a:effectLst/>
                          <a:latin typeface="Arial"/>
                          <a:ea typeface="Calibri"/>
                          <a:cs typeface="Times New Roman"/>
                        </a:rPr>
                        <a:t> </a:t>
                      </a:r>
                      <a:r>
                        <a:rPr lang="en-US" sz="1100" b="1" dirty="0">
                          <a:effectLst/>
                          <a:latin typeface="Arial"/>
                          <a:ea typeface="Calibri"/>
                          <a:cs typeface="Times New Roman"/>
                        </a:rPr>
                        <a:t>2.2</a:t>
                      </a:r>
                      <a:r>
                        <a:rPr lang="en-US" sz="1100" b="1" spc="5" dirty="0">
                          <a:effectLst/>
                          <a:latin typeface="Arial"/>
                          <a:ea typeface="Calibri"/>
                          <a:cs typeface="Times New Roman"/>
                        </a:rPr>
                        <a:t> </a:t>
                      </a:r>
                      <a:r>
                        <a:rPr lang="en-US" sz="1100" b="1" spc="-5" dirty="0">
                          <a:effectLst/>
                          <a:latin typeface="Arial"/>
                          <a:ea typeface="Calibri"/>
                          <a:cs typeface="Times New Roman"/>
                        </a:rPr>
                        <a:t>at</a:t>
                      </a:r>
                      <a:r>
                        <a:rPr lang="en-US" sz="1100" b="1" dirty="0">
                          <a:effectLst/>
                          <a:latin typeface="Arial"/>
                          <a:ea typeface="Calibri"/>
                          <a:cs typeface="Times New Roman"/>
                        </a:rPr>
                        <a:t> </a:t>
                      </a:r>
                      <a:r>
                        <a:rPr lang="en-US" sz="1100" b="1" spc="-5" dirty="0">
                          <a:effectLst/>
                          <a:latin typeface="Arial"/>
                          <a:ea typeface="Calibri"/>
                          <a:cs typeface="Times New Roman"/>
                        </a:rPr>
                        <a:t>3.125</a:t>
                      </a:r>
                      <a:r>
                        <a:rPr lang="en-US" sz="1100" b="1" spc="5" dirty="0">
                          <a:effectLst/>
                          <a:latin typeface="Arial"/>
                          <a:ea typeface="Calibri"/>
                          <a:cs typeface="Times New Roman"/>
                        </a:rPr>
                        <a:t> </a:t>
                      </a:r>
                      <a:r>
                        <a:rPr lang="en-US" sz="1100" b="1" spc="-5" dirty="0">
                          <a:effectLst/>
                          <a:latin typeface="Arial"/>
                          <a:ea typeface="Calibri"/>
                          <a:cs typeface="Times New Roman"/>
                        </a:rPr>
                        <a:t>Gbaud</a:t>
                      </a:r>
                      <a:endParaRPr lang="en-US" sz="1600" b="1" dirty="0">
                        <a:effectLst/>
                        <a:latin typeface="Calibri"/>
                        <a:ea typeface="Calibri"/>
                        <a:cs typeface="Times New Roman"/>
                      </a:endParaRPr>
                    </a:p>
                    <a:p>
                      <a:pPr marL="62865" marR="0" algn="ctr">
                        <a:lnSpc>
                          <a:spcPts val="1035"/>
                        </a:lnSpc>
                        <a:spcBef>
                          <a:spcPts val="0"/>
                        </a:spcBef>
                        <a:spcAft>
                          <a:spcPts val="0"/>
                        </a:spcAft>
                      </a:pPr>
                      <a:r>
                        <a:rPr lang="en-US" sz="1100" b="1" dirty="0">
                          <a:effectLst/>
                          <a:latin typeface="Arial"/>
                          <a:ea typeface="Calibri"/>
                          <a:cs typeface="Times New Roman"/>
                        </a:rPr>
                        <a:t>per </a:t>
                      </a:r>
                      <a:r>
                        <a:rPr lang="en-US" sz="1100" b="1" spc="-5" dirty="0">
                          <a:effectLst/>
                          <a:latin typeface="Arial"/>
                          <a:ea typeface="Calibri"/>
                          <a:cs typeface="Times New Roman"/>
                        </a:rPr>
                        <a:t>Section</a:t>
                      </a:r>
                      <a:r>
                        <a:rPr lang="en-US" sz="1100" b="1" spc="5" dirty="0">
                          <a:effectLst/>
                          <a:latin typeface="Arial"/>
                          <a:ea typeface="Calibri"/>
                          <a:cs typeface="Times New Roman"/>
                        </a:rPr>
                        <a:t> </a:t>
                      </a:r>
                      <a:r>
                        <a:rPr lang="en-US" sz="1100" b="1" u="none" strike="noStrike" dirty="0">
                          <a:solidFill>
                            <a:srgbClr val="0000FF"/>
                          </a:solidFill>
                          <a:effectLst/>
                          <a:latin typeface="Arial"/>
                          <a:ea typeface="Calibri"/>
                          <a:cs typeface="Times New Roman"/>
                          <a:hlinkClick r:id="rId3" action="ppaction://hlinkfile"/>
                        </a:rPr>
                        <a:t>5.2</a:t>
                      </a:r>
                      <a:endParaRPr lang="en-US" sz="1600" b="1"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marR="0" algn="ctr">
                        <a:spcBef>
                          <a:spcPts val="180"/>
                        </a:spcBef>
                        <a:spcAft>
                          <a:spcPts val="0"/>
                        </a:spcAft>
                      </a:pPr>
                      <a:r>
                        <a:rPr lang="en-US" sz="1100" b="1" dirty="0">
                          <a:effectLst/>
                          <a:latin typeface="Arial"/>
                          <a:ea typeface="Calibri"/>
                          <a:cs typeface="Times New Roman"/>
                        </a:rPr>
                        <a:t>sRIO</a:t>
                      </a:r>
                      <a:r>
                        <a:rPr lang="en-US" sz="1100" b="1" spc="-5" dirty="0">
                          <a:effectLst/>
                          <a:latin typeface="Arial"/>
                          <a:ea typeface="Calibri"/>
                          <a:cs typeface="Times New Roman"/>
                        </a:rPr>
                        <a:t> </a:t>
                      </a:r>
                      <a:r>
                        <a:rPr lang="en-US" sz="1100" b="1" dirty="0">
                          <a:effectLst/>
                          <a:latin typeface="Arial"/>
                          <a:ea typeface="Calibri"/>
                          <a:cs typeface="Times New Roman"/>
                        </a:rPr>
                        <a:t>2.1</a:t>
                      </a:r>
                      <a:r>
                        <a:rPr lang="en-US" sz="1100" b="1" spc="5" dirty="0">
                          <a:effectLst/>
                          <a:latin typeface="Arial"/>
                          <a:ea typeface="Calibri"/>
                          <a:cs typeface="Times New Roman"/>
                        </a:rPr>
                        <a:t> </a:t>
                      </a:r>
                      <a:r>
                        <a:rPr lang="en-US" sz="1100" b="1" spc="-5" dirty="0">
                          <a:effectLst/>
                          <a:latin typeface="Arial"/>
                          <a:ea typeface="Calibri"/>
                          <a:cs typeface="Times New Roman"/>
                        </a:rPr>
                        <a:t>at</a:t>
                      </a:r>
                      <a:r>
                        <a:rPr lang="en-US" sz="1100" b="1" dirty="0">
                          <a:effectLst/>
                          <a:latin typeface="Arial"/>
                          <a:ea typeface="Calibri"/>
                          <a:cs typeface="Times New Roman"/>
                        </a:rPr>
                        <a:t> </a:t>
                      </a:r>
                      <a:r>
                        <a:rPr lang="en-US" sz="1100" b="1" spc="-5" dirty="0">
                          <a:effectLst/>
                          <a:latin typeface="Arial"/>
                          <a:ea typeface="Calibri"/>
                          <a:cs typeface="Times New Roman"/>
                        </a:rPr>
                        <a:t>3.125</a:t>
                      </a:r>
                      <a:endParaRPr lang="en-US" sz="1600" b="1" dirty="0">
                        <a:effectLst/>
                        <a:latin typeface="Calibri"/>
                        <a:ea typeface="Calibri"/>
                        <a:cs typeface="Times New Roman"/>
                      </a:endParaRPr>
                    </a:p>
                    <a:p>
                      <a:pPr marL="64770" marR="441325" algn="ctr">
                        <a:lnSpc>
                          <a:spcPts val="1020"/>
                        </a:lnSpc>
                        <a:spcBef>
                          <a:spcPts val="35"/>
                        </a:spcBef>
                        <a:spcAft>
                          <a:spcPts val="0"/>
                        </a:spcAft>
                      </a:pPr>
                      <a:r>
                        <a:rPr lang="en-US" sz="1100" b="1" spc="-5" dirty="0">
                          <a:effectLst/>
                          <a:latin typeface="Arial"/>
                          <a:ea typeface="Calibri"/>
                          <a:cs typeface="Times New Roman"/>
                        </a:rPr>
                        <a:t>Gbaud</a:t>
                      </a:r>
                      <a:r>
                        <a:rPr lang="en-US" sz="1100" b="1" spc="5" dirty="0">
                          <a:effectLst/>
                          <a:latin typeface="Arial"/>
                          <a:ea typeface="Calibri"/>
                          <a:cs typeface="Times New Roman"/>
                        </a:rPr>
                        <a:t> </a:t>
                      </a:r>
                      <a:r>
                        <a:rPr lang="en-US" sz="1100" b="1" spc="-5" dirty="0">
                          <a:effectLst/>
                          <a:latin typeface="Arial"/>
                          <a:ea typeface="Calibri"/>
                          <a:cs typeface="Times New Roman"/>
                        </a:rPr>
                        <a:t>per</a:t>
                      </a:r>
                      <a:r>
                        <a:rPr lang="en-US" sz="1100" b="1" spc="125" dirty="0">
                          <a:effectLst/>
                          <a:latin typeface="Arial"/>
                          <a:ea typeface="Calibri"/>
                          <a:cs typeface="Times New Roman"/>
                        </a:rPr>
                        <a:t> </a:t>
                      </a:r>
                      <a:r>
                        <a:rPr lang="en-US" sz="1100" b="1" spc="-5" dirty="0">
                          <a:effectLst/>
                          <a:latin typeface="Arial"/>
                          <a:ea typeface="Calibri"/>
                          <a:cs typeface="Times New Roman"/>
                        </a:rPr>
                        <a:t>Section</a:t>
                      </a:r>
                      <a:r>
                        <a:rPr lang="en-US" sz="1100" b="1" spc="5" dirty="0">
                          <a:effectLst/>
                          <a:latin typeface="Arial"/>
                          <a:ea typeface="Calibri"/>
                          <a:cs typeface="Times New Roman"/>
                        </a:rPr>
                        <a:t> </a:t>
                      </a:r>
                      <a:r>
                        <a:rPr lang="en-US" sz="1100" b="1" u="none" strike="noStrike" spc="-10" dirty="0">
                          <a:solidFill>
                            <a:srgbClr val="0000FF"/>
                          </a:solidFill>
                          <a:effectLst/>
                          <a:latin typeface="Arial"/>
                          <a:ea typeface="Calibri"/>
                          <a:cs typeface="Times New Roman"/>
                          <a:hlinkClick r:id="rId3" action="ppaction://hlinkfile"/>
                        </a:rPr>
                        <a:t>5.2</a:t>
                      </a:r>
                      <a:endParaRPr lang="en-US" sz="1600" b="1"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2865" marR="195580" algn="ctr">
                        <a:spcBef>
                          <a:spcPts val="180"/>
                        </a:spcBef>
                        <a:spcAft>
                          <a:spcPts val="0"/>
                        </a:spcAft>
                      </a:pPr>
                      <a:endParaRPr lang="en-US" sz="1100" b="1" spc="-5" dirty="0">
                        <a:effectLst/>
                        <a:latin typeface="Arial"/>
                        <a:ea typeface="Calibri"/>
                        <a:cs typeface="Times New Roman"/>
                      </a:endParaRPr>
                    </a:p>
                    <a:p>
                      <a:pPr marL="62865" marR="195580" algn="ctr">
                        <a:spcBef>
                          <a:spcPts val="180"/>
                        </a:spcBef>
                        <a:spcAft>
                          <a:spcPts val="0"/>
                        </a:spcAft>
                      </a:pPr>
                      <a:r>
                        <a:rPr lang="en-US" sz="1100" b="1" spc="-5" dirty="0">
                          <a:effectLst/>
                          <a:latin typeface="Arial"/>
                          <a:ea typeface="Calibri"/>
                          <a:cs typeface="Times New Roman"/>
                        </a:rPr>
                        <a:t>SpaceWire</a:t>
                      </a:r>
                      <a:r>
                        <a:rPr lang="en-US" sz="1100" b="1" spc="-10" dirty="0">
                          <a:effectLst/>
                          <a:latin typeface="Arial"/>
                          <a:ea typeface="Calibri"/>
                          <a:cs typeface="Times New Roman"/>
                        </a:rPr>
                        <a:t> </a:t>
                      </a:r>
                      <a:r>
                        <a:rPr lang="en-US" sz="1100" b="1" dirty="0">
                          <a:effectLst/>
                          <a:latin typeface="Arial"/>
                          <a:ea typeface="Calibri"/>
                          <a:cs typeface="Times New Roman"/>
                        </a:rPr>
                        <a:t>per</a:t>
                      </a:r>
                      <a:r>
                        <a:rPr lang="en-US" sz="1100" b="1" spc="135" dirty="0">
                          <a:effectLst/>
                          <a:latin typeface="Arial"/>
                          <a:ea typeface="Calibri"/>
                          <a:cs typeface="Times New Roman"/>
                        </a:rPr>
                        <a:t> </a:t>
                      </a:r>
                      <a:r>
                        <a:rPr lang="en-US" sz="1100" b="1" spc="-5" dirty="0">
                          <a:effectLst/>
                          <a:latin typeface="Arial"/>
                          <a:ea typeface="Calibri"/>
                          <a:cs typeface="Times New Roman"/>
                        </a:rPr>
                        <a:t>Section</a:t>
                      </a:r>
                      <a:r>
                        <a:rPr lang="en-US" sz="1100" b="1" spc="5" dirty="0">
                          <a:effectLst/>
                          <a:latin typeface="Arial"/>
                          <a:ea typeface="Calibri"/>
                          <a:cs typeface="Times New Roman"/>
                        </a:rPr>
                        <a:t> </a:t>
                      </a:r>
                      <a:r>
                        <a:rPr lang="en-US" sz="1100" b="1" u="none" strike="noStrike" spc="-5" dirty="0">
                          <a:solidFill>
                            <a:srgbClr val="0000FF"/>
                          </a:solidFill>
                          <a:effectLst/>
                          <a:latin typeface="Arial"/>
                          <a:ea typeface="Calibri"/>
                          <a:cs typeface="Times New Roman"/>
                          <a:hlinkClick r:id="rId4" action="ppaction://hlinkfile"/>
                        </a:rPr>
                        <a:t>5.2.1</a:t>
                      </a:r>
                      <a:endParaRPr lang="en-US" sz="1600" b="1"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2865" marR="120015" algn="ctr">
                        <a:spcBef>
                          <a:spcPts val="180"/>
                        </a:spcBef>
                        <a:spcAft>
                          <a:spcPts val="0"/>
                        </a:spcAft>
                      </a:pPr>
                      <a:endParaRPr lang="en-US" sz="1100" b="1" dirty="0">
                        <a:effectLst/>
                        <a:latin typeface="Arial"/>
                        <a:ea typeface="Calibri"/>
                        <a:cs typeface="Times New Roman"/>
                      </a:endParaRPr>
                    </a:p>
                    <a:p>
                      <a:pPr marL="62865" marR="120015" algn="ctr">
                        <a:spcBef>
                          <a:spcPts val="180"/>
                        </a:spcBef>
                        <a:spcAft>
                          <a:spcPts val="0"/>
                        </a:spcAft>
                      </a:pPr>
                      <a:r>
                        <a:rPr lang="en-US" sz="1100" b="1" dirty="0">
                          <a:effectLst/>
                          <a:latin typeface="Arial"/>
                          <a:ea typeface="Calibri"/>
                          <a:cs typeface="Times New Roman"/>
                        </a:rPr>
                        <a:t>User </a:t>
                      </a:r>
                      <a:r>
                        <a:rPr lang="en-US" sz="1100" b="1" spc="-5" dirty="0">
                          <a:effectLst/>
                          <a:latin typeface="Arial"/>
                          <a:ea typeface="Calibri"/>
                          <a:cs typeface="Times New Roman"/>
                        </a:rPr>
                        <a:t>Defined</a:t>
                      </a:r>
                      <a:r>
                        <a:rPr lang="en-US" sz="1100" b="1" spc="5" dirty="0">
                          <a:effectLst/>
                          <a:latin typeface="Arial"/>
                          <a:ea typeface="Calibri"/>
                          <a:cs typeface="Times New Roman"/>
                        </a:rPr>
                        <a:t> </a:t>
                      </a:r>
                      <a:r>
                        <a:rPr lang="en-US" sz="1100" b="1" spc="-5" dirty="0">
                          <a:effectLst/>
                          <a:latin typeface="Arial"/>
                          <a:ea typeface="Calibri"/>
                          <a:cs typeface="Times New Roman"/>
                        </a:rPr>
                        <a:t>DIFF</a:t>
                      </a:r>
                      <a:r>
                        <a:rPr lang="en-US" sz="1100" b="1" spc="125" dirty="0">
                          <a:effectLst/>
                          <a:latin typeface="Arial"/>
                          <a:ea typeface="Calibri"/>
                          <a:cs typeface="Times New Roman"/>
                        </a:rPr>
                        <a:t> </a:t>
                      </a:r>
                      <a:r>
                        <a:rPr lang="en-US" sz="1100" b="1" dirty="0">
                          <a:effectLst/>
                          <a:latin typeface="Arial"/>
                          <a:ea typeface="Calibri"/>
                          <a:cs typeface="Times New Roman"/>
                        </a:rPr>
                        <a:t>pins</a:t>
                      </a:r>
                      <a:endParaRPr lang="en-US" sz="1600" b="1"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2" name="Picture 1">
            <a:extLst>
              <a:ext uri="{FF2B5EF4-FFF2-40B4-BE49-F238E27FC236}">
                <a16:creationId xmlns:a16="http://schemas.microsoft.com/office/drawing/2014/main" id="{2D19A623-DC8D-68BA-D3E1-10B87312B16B}"/>
              </a:ext>
            </a:extLst>
          </p:cNvPr>
          <p:cNvPicPr>
            <a:picLocks noChangeAspect="1"/>
          </p:cNvPicPr>
          <p:nvPr/>
        </p:nvPicPr>
        <p:blipFill>
          <a:blip r:embed="rId5"/>
          <a:stretch>
            <a:fillRect/>
          </a:stretch>
        </p:blipFill>
        <p:spPr>
          <a:xfrm>
            <a:off x="4006809" y="3946278"/>
            <a:ext cx="3304762" cy="2114286"/>
          </a:xfrm>
          <a:prstGeom prst="rect">
            <a:avLst/>
          </a:prstGeom>
          <a:ln>
            <a:solidFill>
              <a:schemeClr val="tx1"/>
            </a:solidFill>
          </a:ln>
        </p:spPr>
      </p:pic>
    </p:spTree>
    <p:extLst>
      <p:ext uri="{BB962C8B-B14F-4D97-AF65-F5344CB8AC3E}">
        <p14:creationId xmlns:p14="http://schemas.microsoft.com/office/powerpoint/2010/main" val="4943255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B056D05-776D-0F72-E6BF-5DCD5292F3F4}"/>
              </a:ext>
            </a:extLst>
          </p:cNvPr>
          <p:cNvSpPr>
            <a:spLocks noGrp="1"/>
          </p:cNvSpPr>
          <p:nvPr>
            <p:ph type="title"/>
          </p:nvPr>
        </p:nvSpPr>
        <p:spPr>
          <a:xfrm>
            <a:off x="123568" y="516835"/>
            <a:ext cx="3799702" cy="5772840"/>
          </a:xfrm>
        </p:spPr>
        <p:txBody>
          <a:bodyPr anchor="ctr">
            <a:normAutofit/>
          </a:bodyPr>
          <a:lstStyle/>
          <a:p>
            <a:r>
              <a:rPr lang="en-US" sz="3600" dirty="0">
                <a:solidFill>
                  <a:srgbClr val="FFFFFF"/>
                </a:solidFill>
              </a:rPr>
              <a:t>Module Profile Protocols in SpaceVPX (VITA 78) Currently</a:t>
            </a:r>
          </a:p>
        </p:txBody>
      </p:sp>
      <p:sp>
        <p:nvSpPr>
          <p:cNvPr id="22" name="Rectangle 21">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4" name="Content Placeholder 2">
            <a:extLst>
              <a:ext uri="{FF2B5EF4-FFF2-40B4-BE49-F238E27FC236}">
                <a16:creationId xmlns:a16="http://schemas.microsoft.com/office/drawing/2014/main" id="{AEE4E18E-371C-22AF-E745-92C3D6BE5822}"/>
              </a:ext>
            </a:extLst>
          </p:cNvPr>
          <p:cNvGraphicFramePr>
            <a:graphicFrameLocks noGrp="1"/>
          </p:cNvGraphicFramePr>
          <p:nvPr>
            <p:ph idx="1"/>
            <p:extLst>
              <p:ext uri="{D42A27DB-BD31-4B8C-83A1-F6EECF244321}">
                <p14:modId xmlns:p14="http://schemas.microsoft.com/office/powerpoint/2010/main" val="1726246564"/>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0826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DC96642-2B03-4E6A-0073-5C25B815D4DE}"/>
              </a:ext>
            </a:extLst>
          </p:cNvPr>
          <p:cNvSpPr>
            <a:spLocks noGrp="1"/>
          </p:cNvSpPr>
          <p:nvPr>
            <p:ph type="title"/>
          </p:nvPr>
        </p:nvSpPr>
        <p:spPr>
          <a:xfrm>
            <a:off x="492370" y="516835"/>
            <a:ext cx="3084844" cy="5772840"/>
          </a:xfrm>
        </p:spPr>
        <p:txBody>
          <a:bodyPr anchor="ctr">
            <a:normAutofit/>
          </a:bodyPr>
          <a:lstStyle/>
          <a:p>
            <a:r>
              <a:rPr lang="en-US" sz="3600" dirty="0">
                <a:solidFill>
                  <a:srgbClr val="FFFFFF"/>
                </a:solidFill>
              </a:rPr>
              <a:t>Rates Supported in SpaceVPX (VITA 78)</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6" name="Content Placeholder 2">
            <a:extLst>
              <a:ext uri="{FF2B5EF4-FFF2-40B4-BE49-F238E27FC236}">
                <a16:creationId xmlns:a16="http://schemas.microsoft.com/office/drawing/2014/main" id="{B61A6688-EDFF-C923-4DD0-CF482E993D86}"/>
              </a:ext>
            </a:extLst>
          </p:cNvPr>
          <p:cNvGraphicFramePr>
            <a:graphicFrameLocks noGrp="1"/>
          </p:cNvGraphicFramePr>
          <p:nvPr>
            <p:ph idx="1"/>
            <p:extLst>
              <p:ext uri="{D42A27DB-BD31-4B8C-83A1-F6EECF244321}">
                <p14:modId xmlns:p14="http://schemas.microsoft.com/office/powerpoint/2010/main" val="887001537"/>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00935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096885" y="640080"/>
            <a:ext cx="3659246" cy="2926080"/>
          </a:xfrm>
        </p:spPr>
        <p:txBody>
          <a:bodyPr vert="horz" lIns="91440" tIns="45720" rIns="91440" bIns="45720" rtlCol="0" anchor="b">
            <a:normAutofit/>
          </a:bodyPr>
          <a:lstStyle/>
          <a:p>
            <a:r>
              <a:rPr lang="en-US" sz="4400">
                <a:solidFill>
                  <a:srgbClr val="FFFFFF"/>
                </a:solidFill>
              </a:rPr>
              <a:t>Example Set of 6U Module Profiles</a:t>
            </a:r>
          </a:p>
        </p:txBody>
      </p:sp>
      <p:sp>
        <p:nvSpPr>
          <p:cNvPr id="19" name="Rectangle 18">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4" name="Table 3">
            <a:extLst>
              <a:ext uri="{FF2B5EF4-FFF2-40B4-BE49-F238E27FC236}">
                <a16:creationId xmlns:a16="http://schemas.microsoft.com/office/drawing/2014/main" id="{23E2E37B-8DCB-277A-3F2B-BE685032917C}"/>
              </a:ext>
            </a:extLst>
          </p:cNvPr>
          <p:cNvGraphicFramePr>
            <a:graphicFrameLocks noGrp="1"/>
          </p:cNvGraphicFramePr>
          <p:nvPr>
            <p:extLst>
              <p:ext uri="{D42A27DB-BD31-4B8C-83A1-F6EECF244321}">
                <p14:modId xmlns:p14="http://schemas.microsoft.com/office/powerpoint/2010/main" val="785907508"/>
              </p:ext>
            </p:extLst>
          </p:nvPr>
        </p:nvGraphicFramePr>
        <p:xfrm>
          <a:off x="816370" y="640080"/>
          <a:ext cx="5910928" cy="5577843"/>
        </p:xfrm>
        <a:graphic>
          <a:graphicData uri="http://schemas.openxmlformats.org/drawingml/2006/table">
            <a:tbl>
              <a:tblPr firstRow="1" firstCol="1" bandRow="1"/>
              <a:tblGrid>
                <a:gridCol w="1472060">
                  <a:extLst>
                    <a:ext uri="{9D8B030D-6E8A-4147-A177-3AD203B41FA5}">
                      <a16:colId xmlns:a16="http://schemas.microsoft.com/office/drawing/2014/main" val="797643060"/>
                    </a:ext>
                  </a:extLst>
                </a:gridCol>
                <a:gridCol w="1205592">
                  <a:extLst>
                    <a:ext uri="{9D8B030D-6E8A-4147-A177-3AD203B41FA5}">
                      <a16:colId xmlns:a16="http://schemas.microsoft.com/office/drawing/2014/main" val="899478724"/>
                    </a:ext>
                  </a:extLst>
                </a:gridCol>
                <a:gridCol w="1155179">
                  <a:extLst>
                    <a:ext uri="{9D8B030D-6E8A-4147-A177-3AD203B41FA5}">
                      <a16:colId xmlns:a16="http://schemas.microsoft.com/office/drawing/2014/main" val="3605441098"/>
                    </a:ext>
                  </a:extLst>
                </a:gridCol>
                <a:gridCol w="1247002">
                  <a:extLst>
                    <a:ext uri="{9D8B030D-6E8A-4147-A177-3AD203B41FA5}">
                      <a16:colId xmlns:a16="http://schemas.microsoft.com/office/drawing/2014/main" val="352811025"/>
                    </a:ext>
                  </a:extLst>
                </a:gridCol>
                <a:gridCol w="831095">
                  <a:extLst>
                    <a:ext uri="{9D8B030D-6E8A-4147-A177-3AD203B41FA5}">
                      <a16:colId xmlns:a16="http://schemas.microsoft.com/office/drawing/2014/main" val="2398068905"/>
                    </a:ext>
                  </a:extLst>
                </a:gridCol>
              </a:tblGrid>
              <a:tr h="455590">
                <a:tc rowSpan="2">
                  <a:txBody>
                    <a:bodyPr/>
                    <a:lstStyle/>
                    <a:p>
                      <a:pPr marL="0" marR="0" algn="ctr" fontAlgn="t">
                        <a:spcBef>
                          <a:spcPts val="200"/>
                        </a:spcBef>
                        <a:spcAft>
                          <a:spcPts val="200"/>
                        </a:spcAft>
                      </a:pPr>
                      <a:r>
                        <a:rPr lang="en-US" sz="1100" b="1" i="0" u="none" strike="noStrike">
                          <a:effectLst/>
                          <a:latin typeface="Arial" panose="020B0604020202020204" pitchFamily="34" charset="0"/>
                          <a:ea typeface="Times New Roman" panose="02020603050405020304" pitchFamily="18" charset="0"/>
                          <a:cs typeface="Times New Roman" panose="02020603050405020304" pitchFamily="18" charset="0"/>
                        </a:rPr>
                        <a:t>Profile Name</a:t>
                      </a:r>
                      <a:endParaRPr lang="en-US" sz="2000" b="0" i="0" u="none" strike="noStrike">
                        <a:effectLst/>
                        <a:latin typeface="Arial" panose="020B0604020202020204" pitchFamily="34" charset="0"/>
                      </a:endParaRPr>
                    </a:p>
                  </a:txBody>
                  <a:tcPr marL="103707" marR="103707" marT="51853" marB="518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200"/>
                        </a:spcBef>
                        <a:spcAft>
                          <a:spcPts val="200"/>
                        </a:spcAft>
                      </a:pPr>
                      <a:r>
                        <a:rPr lang="en-US" sz="1100" b="1" i="0" u="none" strike="noStrike">
                          <a:effectLst/>
                          <a:latin typeface="Arial" panose="020B0604020202020204" pitchFamily="34" charset="0"/>
                          <a:ea typeface="Times New Roman" panose="02020603050405020304" pitchFamily="18" charset="0"/>
                          <a:cs typeface="Times New Roman" panose="02020603050405020304" pitchFamily="18" charset="0"/>
                        </a:rPr>
                        <a:t>Data Plane </a:t>
                      </a:r>
                      <a:endParaRPr lang="en-US" sz="2000" b="0" i="0" u="none" strike="noStrike">
                        <a:effectLst/>
                        <a:latin typeface="Arial" panose="020B0604020202020204" pitchFamily="34" charset="0"/>
                      </a:endParaRPr>
                    </a:p>
                    <a:p>
                      <a:pPr marL="0" marR="0" algn="ctr" fontAlgn="ctr">
                        <a:spcBef>
                          <a:spcPts val="200"/>
                        </a:spcBef>
                        <a:spcAft>
                          <a:spcPts val="200"/>
                        </a:spcAft>
                      </a:pPr>
                      <a:r>
                        <a:rPr lang="en-US" sz="1100" b="1" i="0" u="none" strike="noStrike">
                          <a:effectLst/>
                          <a:latin typeface="Arial" panose="020B0604020202020204" pitchFamily="34" charset="0"/>
                          <a:ea typeface="Times New Roman" panose="02020603050405020304" pitchFamily="18" charset="0"/>
                          <a:cs typeface="Times New Roman" panose="02020603050405020304" pitchFamily="18" charset="0"/>
                        </a:rPr>
                        <a:t>4 FP</a:t>
                      </a:r>
                      <a:endParaRPr lang="en-US" sz="2000" b="0" i="0" u="none" strike="noStrike">
                        <a:effectLst/>
                        <a:latin typeface="Arial" panose="020B0604020202020204" pitchFamily="34" charset="0"/>
                      </a:endParaRPr>
                    </a:p>
                  </a:txBody>
                  <a:tcPr marL="77780" marR="77780" marT="108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fontAlgn="t">
                        <a:spcBef>
                          <a:spcPts val="200"/>
                        </a:spcBef>
                        <a:spcAft>
                          <a:spcPts val="200"/>
                        </a:spcAft>
                      </a:pPr>
                      <a:r>
                        <a:rPr lang="en-US" sz="1100" b="1" i="0" u="none" strike="noStrike">
                          <a:effectLst/>
                          <a:latin typeface="Arial" panose="020B0604020202020204" pitchFamily="34" charset="0"/>
                          <a:ea typeface="Times New Roman" panose="02020603050405020304" pitchFamily="18" charset="0"/>
                          <a:cs typeface="Times New Roman" panose="02020603050405020304" pitchFamily="18" charset="0"/>
                        </a:rPr>
                        <a:t>Expansion Plane P2/J2</a:t>
                      </a:r>
                      <a:endParaRPr lang="en-US" sz="2000" b="0" i="0" u="none" strike="noStrike">
                        <a:effectLst/>
                        <a:latin typeface="Arial" panose="020B0604020202020204" pitchFamily="34" charset="0"/>
                      </a:endParaRPr>
                    </a:p>
                  </a:txBody>
                  <a:tcPr marL="103707" marR="103707" marT="51853" marB="518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200"/>
                        </a:spcBef>
                        <a:spcAft>
                          <a:spcPts val="200"/>
                        </a:spcAft>
                      </a:pPr>
                      <a:r>
                        <a:rPr lang="en-US" sz="1100" b="1" i="0" u="none" strike="noStrike">
                          <a:effectLst/>
                          <a:latin typeface="Arial" panose="020B0604020202020204" pitchFamily="34" charset="0"/>
                          <a:ea typeface="Times New Roman" panose="02020603050405020304" pitchFamily="18" charset="0"/>
                          <a:cs typeface="Times New Roman" panose="02020603050405020304" pitchFamily="18" charset="0"/>
                        </a:rPr>
                        <a:t>Control Plane </a:t>
                      </a:r>
                      <a:endParaRPr lang="en-US" sz="2000" b="0" i="0" u="none" strike="noStrike">
                        <a:effectLst/>
                        <a:latin typeface="Arial" panose="020B0604020202020204" pitchFamily="34" charset="0"/>
                      </a:endParaRPr>
                    </a:p>
                    <a:p>
                      <a:pPr marL="0" marR="0" algn="ctr" fontAlgn="ctr">
                        <a:spcBef>
                          <a:spcPts val="200"/>
                        </a:spcBef>
                        <a:spcAft>
                          <a:spcPts val="200"/>
                        </a:spcAft>
                      </a:pPr>
                      <a:r>
                        <a:rPr lang="en-US" sz="1100" b="1" i="0" u="none" strike="noStrike">
                          <a:effectLst/>
                          <a:latin typeface="Arial" panose="020B0604020202020204" pitchFamily="34" charset="0"/>
                          <a:ea typeface="Times New Roman" panose="02020603050405020304" pitchFamily="18" charset="0"/>
                          <a:cs typeface="Times New Roman" panose="02020603050405020304" pitchFamily="18" charset="0"/>
                        </a:rPr>
                        <a:t>2 TP </a:t>
                      </a:r>
                      <a:endParaRPr lang="en-US" sz="2000" b="0" i="0" u="none" strike="noStrike">
                        <a:effectLst/>
                        <a:latin typeface="Arial" panose="020B0604020202020204" pitchFamily="34" charset="0"/>
                      </a:endParaRPr>
                    </a:p>
                  </a:txBody>
                  <a:tcPr marL="77780" marR="77780" marT="108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200"/>
                        </a:spcBef>
                        <a:spcAft>
                          <a:spcPts val="200"/>
                        </a:spcAft>
                      </a:pPr>
                      <a:r>
                        <a:rPr lang="en-US" sz="1100" b="1" i="0" u="none" strike="noStrike">
                          <a:effectLst/>
                          <a:latin typeface="Arial" panose="020B0604020202020204" pitchFamily="34" charset="0"/>
                          <a:ea typeface="Times New Roman" panose="02020603050405020304" pitchFamily="18" charset="0"/>
                          <a:cs typeface="Times New Roman" panose="02020603050405020304" pitchFamily="18" charset="0"/>
                        </a:rPr>
                        <a:t>User</a:t>
                      </a:r>
                      <a:endParaRPr lang="en-US" sz="2000" b="0" i="0" u="none" strike="noStrike">
                        <a:effectLst/>
                        <a:latin typeface="Arial" panose="020B0604020202020204" pitchFamily="34" charset="0"/>
                      </a:endParaRPr>
                    </a:p>
                    <a:p>
                      <a:pPr marL="0" marR="0" algn="ctr" fontAlgn="t">
                        <a:spcBef>
                          <a:spcPts val="200"/>
                        </a:spcBef>
                        <a:spcAft>
                          <a:spcPts val="200"/>
                        </a:spcAft>
                      </a:pPr>
                      <a:r>
                        <a:rPr lang="en-US" sz="1100" b="1" i="0" u="none" strike="noStrike">
                          <a:effectLst/>
                          <a:latin typeface="Arial" panose="020B0604020202020204" pitchFamily="34" charset="0"/>
                          <a:ea typeface="Times New Roman" panose="02020603050405020304" pitchFamily="18" charset="0"/>
                          <a:cs typeface="Times New Roman" panose="02020603050405020304" pitchFamily="18" charset="0"/>
                        </a:rPr>
                        <a:t>Defined</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0114502"/>
                  </a:ext>
                </a:extLst>
              </a:tr>
              <a:tr h="397975">
                <a:tc vMerge="1">
                  <a:txBody>
                    <a:bodyPr/>
                    <a:lstStyle/>
                    <a:p>
                      <a:endParaRPr lang="en-US"/>
                    </a:p>
                  </a:txBody>
                  <a:tcPr/>
                </a:tc>
                <a:tc>
                  <a:txBody>
                    <a:bodyPr/>
                    <a:lstStyle/>
                    <a:p>
                      <a:pPr marL="0" marR="0" algn="ctr" fontAlgn="t">
                        <a:spcBef>
                          <a:spcPts val="200"/>
                        </a:spcBef>
                        <a:spcAft>
                          <a:spcPts val="200"/>
                        </a:spcAft>
                      </a:pPr>
                      <a:r>
                        <a:rPr lang="en-US" sz="1100" b="1" i="0" u="none" strike="noStrike">
                          <a:effectLst/>
                          <a:latin typeface="Arial" panose="020B0604020202020204" pitchFamily="34" charset="0"/>
                          <a:ea typeface="Times New Roman" panose="02020603050405020304" pitchFamily="18" charset="0"/>
                          <a:cs typeface="Times New Roman" panose="02020603050405020304" pitchFamily="18" charset="0"/>
                        </a:rPr>
                        <a:t>DP01 to DP04</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fontAlgn="t">
                        <a:spcBef>
                          <a:spcPts val="200"/>
                        </a:spcBef>
                        <a:spcAft>
                          <a:spcPts val="200"/>
                        </a:spcAft>
                      </a:pPr>
                      <a:r>
                        <a:rPr lang="en-US" sz="1100" b="1" i="0" u="none" strike="noStrike">
                          <a:effectLst/>
                          <a:latin typeface="Arial" panose="020B0604020202020204" pitchFamily="34" charset="0"/>
                          <a:ea typeface="Times New Roman" panose="02020603050405020304" pitchFamily="18" charset="0"/>
                          <a:cs typeface="Times New Roman" panose="02020603050405020304" pitchFamily="18" charset="0"/>
                        </a:rPr>
                        <a:t>CPtp01 to CPtp02</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200"/>
                        </a:spcBef>
                        <a:spcAft>
                          <a:spcPts val="200"/>
                        </a:spcAft>
                      </a:pPr>
                      <a:r>
                        <a:rPr lang="en-US" sz="1100" b="1" i="0" u="none" strike="noStrike">
                          <a:effectLst/>
                          <a:latin typeface="Arial" panose="020B0604020202020204" pitchFamily="34" charset="0"/>
                          <a:ea typeface="Times New Roman" panose="02020603050405020304" pitchFamily="18" charset="0"/>
                          <a:cs typeface="Times New Roman" panose="02020603050405020304" pitchFamily="18" charset="0"/>
                        </a:rPr>
                        <a:t>P3/J3, P5/J5</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9554209"/>
                  </a:ext>
                </a:extLst>
              </a:tr>
              <a:tr h="363406">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MOD6-PAY-4F1Q2T-</a:t>
                      </a:r>
                      <a:r>
                        <a:rPr lang="en-US" sz="1000" b="1" i="0" u="none" strike="noStrike">
                          <a:effectLst/>
                          <a:latin typeface="Arial" panose="020B0604020202020204" pitchFamily="34" charset="0"/>
                          <a:ea typeface="Times New Roman" panose="02020603050405020304" pitchFamily="18" charset="0"/>
                          <a:cs typeface="Times New Roman" panose="02020603050405020304" pitchFamily="18" charset="0"/>
                        </a:rPr>
                        <a:t>12.2.1</a:t>
                      </a: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-1-cc.pp</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sRIO 2.2 per Section 5.3</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sRIO 2.2 per Section 5.3</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SpaceWire per Section 5.4</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DIFF pins</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9084829"/>
                  </a:ext>
                </a:extLst>
              </a:tr>
              <a:tr h="363406">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MOD6-PAY-4F1Q2T-</a:t>
                      </a:r>
                      <a:r>
                        <a:rPr lang="en-US" sz="1000" b="1" i="0" u="none" strike="noStrike">
                          <a:effectLst/>
                          <a:latin typeface="Arial" panose="020B0604020202020204" pitchFamily="34" charset="0"/>
                          <a:ea typeface="Times New Roman" panose="02020603050405020304" pitchFamily="18" charset="0"/>
                          <a:cs typeface="Times New Roman" panose="02020603050405020304" pitchFamily="18" charset="0"/>
                        </a:rPr>
                        <a:t>12.2.1</a:t>
                      </a: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-2-cc.pp</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sRIO 2.2 per Section 5.3</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User Defined – DIFF Pins</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SpaceWire per Section 5.4</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DIFF pins</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4534737"/>
                  </a:ext>
                </a:extLst>
              </a:tr>
              <a:tr h="363406">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MOD6-PAY-4F1Q2T-</a:t>
                      </a:r>
                      <a:r>
                        <a:rPr lang="en-US" sz="1000" b="1" i="0" u="none" strike="noStrike">
                          <a:effectLst/>
                          <a:latin typeface="Arial" panose="020B0604020202020204" pitchFamily="34" charset="0"/>
                          <a:ea typeface="Times New Roman" panose="02020603050405020304" pitchFamily="18" charset="0"/>
                          <a:cs typeface="Times New Roman" panose="02020603050405020304" pitchFamily="18" charset="0"/>
                        </a:rPr>
                        <a:t>12.2.1</a:t>
                      </a: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-3-cc.pp</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SpaceFibre per Section 5.5</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SpaceFibre per Section 5.5</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SpaceWire per Section 5.4</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DIFF pins</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1287523"/>
                  </a:ext>
                </a:extLst>
              </a:tr>
              <a:tr h="363406">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MOD6-PAY-4F1Q2T-</a:t>
                      </a:r>
                      <a:r>
                        <a:rPr lang="en-US" sz="1000" b="1" i="0" u="none" strike="noStrike">
                          <a:effectLst/>
                          <a:latin typeface="Arial" panose="020B0604020202020204" pitchFamily="34" charset="0"/>
                          <a:ea typeface="Times New Roman" panose="02020603050405020304" pitchFamily="18" charset="0"/>
                          <a:cs typeface="Times New Roman" panose="02020603050405020304" pitchFamily="18" charset="0"/>
                        </a:rPr>
                        <a:t>12.2.1</a:t>
                      </a: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-4-cc.pp</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SpaceFibre per Section 5.5</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User Defined – DIFF Pins</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SpaceWire per Section 5.4</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DIFF pins</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5147173"/>
                  </a:ext>
                </a:extLst>
              </a:tr>
              <a:tr h="363406">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MOD6-PAY-4F1Q2T-</a:t>
                      </a:r>
                      <a:r>
                        <a:rPr lang="en-US" sz="1000" b="1" i="0" u="none" strike="noStrike">
                          <a:effectLst/>
                          <a:latin typeface="Arial" panose="020B0604020202020204" pitchFamily="34" charset="0"/>
                          <a:ea typeface="Times New Roman" panose="02020603050405020304" pitchFamily="18" charset="0"/>
                          <a:cs typeface="Times New Roman" panose="02020603050405020304" pitchFamily="18" charset="0"/>
                        </a:rPr>
                        <a:t>12.2.1</a:t>
                      </a: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-5-cc.pp</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sRIO 2.2 per Section 5.3</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sRIO 2.2 per Section 5.3</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SpaceFibre per Section 5.5</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DIFF pins</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4854265"/>
                  </a:ext>
                </a:extLst>
              </a:tr>
              <a:tr h="363406">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MOD6-PAY-4F1Q2T-</a:t>
                      </a:r>
                      <a:r>
                        <a:rPr lang="en-US" sz="1000" b="1" i="0" u="none" strike="noStrike">
                          <a:effectLst/>
                          <a:latin typeface="Arial" panose="020B0604020202020204" pitchFamily="34" charset="0"/>
                          <a:ea typeface="Times New Roman" panose="02020603050405020304" pitchFamily="18" charset="0"/>
                          <a:cs typeface="Times New Roman" panose="02020603050405020304" pitchFamily="18" charset="0"/>
                        </a:rPr>
                        <a:t>12.2.1</a:t>
                      </a: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-6-cc.pp</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sRIO 2.2 per Section 5.3</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User Defined – DIFF Pins</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SpaceFibre per Section 5.5</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DIFF pins</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0621519"/>
                  </a:ext>
                </a:extLst>
              </a:tr>
              <a:tr h="363406">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MOD6-PAY-4F1Q2T-</a:t>
                      </a:r>
                      <a:r>
                        <a:rPr lang="en-US" sz="1000" b="1" i="0" u="none" strike="noStrike">
                          <a:effectLst/>
                          <a:latin typeface="Arial" panose="020B0604020202020204" pitchFamily="34" charset="0"/>
                          <a:ea typeface="Times New Roman" panose="02020603050405020304" pitchFamily="18" charset="0"/>
                          <a:cs typeface="Times New Roman" panose="02020603050405020304" pitchFamily="18" charset="0"/>
                        </a:rPr>
                        <a:t>12.2.1</a:t>
                      </a: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-7-cc.pp</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SpaceFibre per Section 5.5</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SpaceFibre per Section 5.5</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SpaceFibre per Section 5.3.1</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DIFF pins</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1140241"/>
                  </a:ext>
                </a:extLst>
              </a:tr>
              <a:tr h="363406">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MOD6-PAY-4F1Q2T-12.2.1.9-cc.pp</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Ethernet per Section 5.7</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Ethernet per Section 5.7</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SpaceWire per Section 5.4</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DIFF pins</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9201974"/>
                  </a:ext>
                </a:extLst>
              </a:tr>
              <a:tr h="363406">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MOD6-PAY-4F1Q2T-12.2.1.10-cc.pp</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Ethernet per Section 5.7</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User Defined – DIFF Pins</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SpaceWire per Section 5.4</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DIFF pins</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316610"/>
                  </a:ext>
                </a:extLst>
              </a:tr>
              <a:tr h="363406">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MOD6-PAY-4F1Q2T-12.2.1.11-cc.pp</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Ethernet per Section 5.7</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Ethernet per Section 5.7</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SpaceFibre per Section 5.5</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DIFF pins</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3103943"/>
                  </a:ext>
                </a:extLst>
              </a:tr>
              <a:tr h="363406">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MOD6-PAY-4F1Q2T-12.2.1.12-cc.pp</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Ethernet per Section 5.7</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User Defined – DIFF Pins</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SpaceFibre per Section 5.5</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DIFF pins</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6599825"/>
                  </a:ext>
                </a:extLst>
              </a:tr>
              <a:tr h="363406">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MOD6-PAY-4F1Q2T-12.2.1.13-cc.pp</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Ethernet per Section 5.7</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Ethernet per Section 5.7</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Ethernet per Section 5.7</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DIFF pins</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5174457"/>
                  </a:ext>
                </a:extLst>
              </a:tr>
              <a:tr h="363406">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MOD6-PAY-4F1Q2T-12.2.1.14-cc.pp</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Ethernet per Section 5.7</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User Defined – DIFF Pins</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a:effectLst/>
                          <a:latin typeface="Arial" panose="020B0604020202020204" pitchFamily="34" charset="0"/>
                          <a:ea typeface="Times New Roman" panose="02020603050405020304" pitchFamily="18" charset="0"/>
                          <a:cs typeface="Times New Roman" panose="02020603050405020304" pitchFamily="18" charset="0"/>
                        </a:rPr>
                        <a:t>Ethernet per Section 5.7</a:t>
                      </a:r>
                      <a:endParaRPr lang="en-US" sz="2000" b="0" i="0" u="none" strike="noStrike">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200"/>
                        </a:spcBef>
                        <a:spcAft>
                          <a:spcPts val="200"/>
                        </a:spcAft>
                      </a:pPr>
                      <a:r>
                        <a:rPr lang="en-US" sz="10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DIFF pins</a:t>
                      </a:r>
                      <a:endParaRPr lang="en-US" sz="2000" b="0" i="0" u="none" strike="noStrike" dirty="0">
                        <a:effectLst/>
                        <a:latin typeface="Arial" panose="020B0604020202020204" pitchFamily="34" charset="0"/>
                      </a:endParaRPr>
                    </a:p>
                  </a:txBody>
                  <a:tcPr marL="77780" marR="77780" marT="108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2322145"/>
                  </a:ext>
                </a:extLst>
              </a:tr>
            </a:tbl>
          </a:graphicData>
        </a:graphic>
      </p:graphicFrame>
    </p:spTree>
    <p:extLst>
      <p:ext uri="{BB962C8B-B14F-4D97-AF65-F5344CB8AC3E}">
        <p14:creationId xmlns:p14="http://schemas.microsoft.com/office/powerpoint/2010/main" val="1943944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Updates as Part of the VITA 78 Revision</a:t>
            </a:r>
          </a:p>
        </p:txBody>
      </p:sp>
      <p:sp>
        <p:nvSpPr>
          <p:cNvPr id="4" name="Content Placeholder 3">
            <a:extLst>
              <a:ext uri="{FF2B5EF4-FFF2-40B4-BE49-F238E27FC236}">
                <a16:creationId xmlns:a16="http://schemas.microsoft.com/office/drawing/2014/main" id="{808ED356-593A-4951-A6CE-98C727C25107}"/>
              </a:ext>
            </a:extLst>
          </p:cNvPr>
          <p:cNvSpPr>
            <a:spLocks noGrp="1"/>
          </p:cNvSpPr>
          <p:nvPr>
            <p:ph idx="1"/>
          </p:nvPr>
        </p:nvSpPr>
        <p:spPr>
          <a:xfrm>
            <a:off x="333375" y="1845734"/>
            <a:ext cx="11630025" cy="4217136"/>
          </a:xfrm>
        </p:spPr>
        <p:txBody>
          <a:bodyPr>
            <a:normAutofit/>
          </a:bodyPr>
          <a:lstStyle/>
          <a:p>
            <a:pPr marR="0" lvl="0">
              <a:spcBef>
                <a:spcPts val="0"/>
              </a:spcBef>
              <a:spcAft>
                <a:spcPts val="0"/>
              </a:spcAft>
              <a:buFont typeface="Wingdings" panose="05000000000000000000" pitchFamily="2" charset="2"/>
              <a:buChar char="Ø"/>
              <a:tabLst>
                <a:tab pos="1280160" algn="l"/>
                <a:tab pos="2286000" algn="l"/>
                <a:tab pos="283464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Lowered power on 3U modules to match SpaceVPXLite’ s 187.5mW/mm</a:t>
            </a:r>
          </a:p>
          <a:p>
            <a:pPr marR="0" lvl="0">
              <a:spcBef>
                <a:spcPts val="0"/>
              </a:spcBef>
              <a:spcAft>
                <a:spcPts val="0"/>
              </a:spcAft>
              <a:buFont typeface="Wingdings" panose="05000000000000000000" pitchFamily="2" charset="2"/>
              <a:buChar char="Ø"/>
              <a:tabLst>
                <a:tab pos="1280160" algn="l"/>
                <a:tab pos="2286000" algn="l"/>
                <a:tab pos="283464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R="0" lvl="0">
              <a:spcBef>
                <a:spcPts val="0"/>
              </a:spcBef>
              <a:spcAft>
                <a:spcPts val="0"/>
              </a:spcAft>
              <a:buFont typeface="Wingdings" panose="05000000000000000000" pitchFamily="2" charset="2"/>
              <a:buChar char="Ø"/>
              <a:tabLst>
                <a:tab pos="1280160" algn="l"/>
                <a:tab pos="2286000" algn="l"/>
                <a:tab pos="283464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Added additional module pitches for daughter cards and 3D constructs – 1.6” pitch</a:t>
            </a:r>
          </a:p>
          <a:p>
            <a:pPr marR="0" lvl="0">
              <a:spcBef>
                <a:spcPts val="0"/>
              </a:spcBef>
              <a:spcAft>
                <a:spcPts val="0"/>
              </a:spcAft>
              <a:buFont typeface="Wingdings" panose="05000000000000000000" pitchFamily="2" charset="2"/>
              <a:buChar char="Ø"/>
              <a:tabLst>
                <a:tab pos="1280160" algn="l"/>
                <a:tab pos="2286000" algn="l"/>
                <a:tab pos="283464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R="0" lvl="0">
              <a:spcBef>
                <a:spcPts val="0"/>
              </a:spcBef>
              <a:spcAft>
                <a:spcPts val="0"/>
              </a:spcAft>
              <a:buFont typeface="Wingdings" panose="05000000000000000000" pitchFamily="2" charset="2"/>
              <a:buChar char="Ø"/>
              <a:tabLst>
                <a:tab pos="1280160" algn="l"/>
                <a:tab pos="2286000" algn="l"/>
                <a:tab pos="283464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Added missing 3U mechanical drawings</a:t>
            </a:r>
          </a:p>
          <a:p>
            <a:pPr marR="0" lvl="0">
              <a:spcBef>
                <a:spcPts val="0"/>
              </a:spcBef>
              <a:spcAft>
                <a:spcPts val="0"/>
              </a:spcAft>
              <a:buFont typeface="Wingdings" panose="05000000000000000000" pitchFamily="2" charset="2"/>
              <a:buChar char="Ø"/>
              <a:tabLst>
                <a:tab pos="1280160" algn="l"/>
                <a:tab pos="2286000" algn="l"/>
                <a:tab pos="283464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R="0" lvl="0">
              <a:spcBef>
                <a:spcPts val="0"/>
              </a:spcBef>
              <a:spcAft>
                <a:spcPts val="0"/>
              </a:spcAft>
              <a:buFont typeface="Wingdings" panose="05000000000000000000" pitchFamily="2" charset="2"/>
              <a:buChar char="Ø"/>
              <a:tabLst>
                <a:tab pos="1280160" algn="l"/>
                <a:tab pos="2286000" algn="l"/>
                <a:tab pos="283464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Adjusted mechanical keep-out- areas</a:t>
            </a:r>
          </a:p>
          <a:p>
            <a:pPr marR="0" lvl="0">
              <a:spcBef>
                <a:spcPts val="0"/>
              </a:spcBef>
              <a:spcAft>
                <a:spcPts val="0"/>
              </a:spcAft>
              <a:buFont typeface="Wingdings" panose="05000000000000000000" pitchFamily="2" charset="2"/>
              <a:buChar char="Ø"/>
              <a:tabLst>
                <a:tab pos="1280160" algn="l"/>
                <a:tab pos="2286000" algn="l"/>
                <a:tab pos="283464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R="0" lvl="0">
              <a:spcBef>
                <a:spcPts val="0"/>
              </a:spcBef>
              <a:spcAft>
                <a:spcPts val="0"/>
              </a:spcAft>
              <a:buFont typeface="Wingdings" panose="05000000000000000000" pitchFamily="2" charset="2"/>
              <a:buChar char="Ø"/>
              <a:tabLst>
                <a:tab pos="1280160" algn="l"/>
                <a:tab pos="2286000" algn="l"/>
                <a:tab pos="283464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3U wedge-locks set to 250 and VITA 48.2 interoperable module handling described.</a:t>
            </a:r>
          </a:p>
          <a:p>
            <a:pPr marR="0" lvl="0">
              <a:spcBef>
                <a:spcPts val="0"/>
              </a:spcBef>
              <a:spcAft>
                <a:spcPts val="0"/>
              </a:spcAft>
              <a:buFont typeface="Wingdings" panose="05000000000000000000" pitchFamily="2" charset="2"/>
              <a:buChar char="Ø"/>
              <a:tabLst>
                <a:tab pos="1280160" algn="l"/>
                <a:tab pos="2286000" algn="l"/>
                <a:tab pos="283464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R="0" lvl="0">
              <a:spcBef>
                <a:spcPts val="0"/>
              </a:spcBef>
              <a:spcAft>
                <a:spcPts val="0"/>
              </a:spcAft>
              <a:buFont typeface="Wingdings" panose="05000000000000000000" pitchFamily="2" charset="2"/>
              <a:buChar char="Ø"/>
              <a:tabLst>
                <a:tab pos="1280160" algn="l"/>
                <a:tab pos="2286000" algn="l"/>
                <a:tab pos="283464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Added VITA 67.x and 66.x connector options to 3U and 6U Slot Profiles</a:t>
            </a:r>
          </a:p>
          <a:p>
            <a:pPr marR="0" lvl="0">
              <a:spcBef>
                <a:spcPts val="0"/>
              </a:spcBef>
              <a:spcAft>
                <a:spcPts val="0"/>
              </a:spcAft>
              <a:buFont typeface="Wingdings" panose="05000000000000000000" pitchFamily="2" charset="2"/>
              <a:buChar char="Ø"/>
              <a:tabLst>
                <a:tab pos="1280160" algn="l"/>
                <a:tab pos="2286000" algn="l"/>
                <a:tab pos="283464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R="0" lvl="0">
              <a:spcBef>
                <a:spcPts val="0"/>
              </a:spcBef>
              <a:spcAft>
                <a:spcPts val="0"/>
              </a:spcAft>
              <a:buFont typeface="Wingdings" panose="05000000000000000000" pitchFamily="2" charset="2"/>
              <a:buChar char="Ø"/>
              <a:tabLst>
                <a:tab pos="1280160" algn="l"/>
                <a:tab pos="2286000" algn="l"/>
                <a:tab pos="283464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Update to Floating Metal Section 4.5.2 to include exceptions to section Rules.</a:t>
            </a:r>
          </a:p>
          <a:p>
            <a:pPr marR="0" lvl="0">
              <a:spcBef>
                <a:spcPts val="0"/>
              </a:spcBef>
              <a:spcAft>
                <a:spcPts val="0"/>
              </a:spcAft>
              <a:buFont typeface="Wingdings" panose="05000000000000000000" pitchFamily="2" charset="2"/>
              <a:buChar char="Ø"/>
              <a:tabLst>
                <a:tab pos="1280160" algn="l"/>
                <a:tab pos="2286000" algn="l"/>
                <a:tab pos="283464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R="0" lvl="0">
              <a:spcBef>
                <a:spcPts val="0"/>
              </a:spcBef>
              <a:spcAft>
                <a:spcPts val="0"/>
              </a:spcAft>
              <a:buFont typeface="Wingdings" panose="05000000000000000000" pitchFamily="2" charset="2"/>
              <a:buChar char="Ø"/>
              <a:tabLst>
                <a:tab pos="1280160" algn="l"/>
                <a:tab pos="2286000" algn="l"/>
                <a:tab pos="283464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Added Ethernet (100BASE-KX, 10GBASE-KX4, 10GBASE-KR, and 1000BASE-T) to protocol section 5.7.</a:t>
            </a:r>
          </a:p>
          <a:p>
            <a:pPr marR="0" lvl="0">
              <a:spcBef>
                <a:spcPts val="0"/>
              </a:spcBef>
              <a:spcAft>
                <a:spcPts val="0"/>
              </a:spcAft>
              <a:buFont typeface="Wingdings" panose="05000000000000000000" pitchFamily="2" charset="2"/>
              <a:buChar char="Ø"/>
              <a:tabLst>
                <a:tab pos="457200" algn="l"/>
              </a:tabLst>
            </a:pPr>
            <a:endParaRPr lang="en-US" b="1"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0639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DF59DE8-310A-4B0A-CD60-627A81405929}"/>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a:solidFill>
                  <a:srgbClr val="FFFFFF"/>
                </a:solidFill>
              </a:rPr>
              <a:t>Mapping between VITA 78-2022 and VITA 78-2015</a:t>
            </a:r>
          </a:p>
        </p:txBody>
      </p:sp>
      <p:sp>
        <p:nvSpPr>
          <p:cNvPr id="18" name="Rectangle 17">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3" name="Table 2">
            <a:extLst>
              <a:ext uri="{FF2B5EF4-FFF2-40B4-BE49-F238E27FC236}">
                <a16:creationId xmlns:a16="http://schemas.microsoft.com/office/drawing/2014/main" id="{1D455420-F7D7-15BB-5D7E-93E510029774}"/>
              </a:ext>
            </a:extLst>
          </p:cNvPr>
          <p:cNvGraphicFramePr>
            <a:graphicFrameLocks noGrp="1"/>
          </p:cNvGraphicFramePr>
          <p:nvPr>
            <p:extLst>
              <p:ext uri="{D42A27DB-BD31-4B8C-83A1-F6EECF244321}">
                <p14:modId xmlns:p14="http://schemas.microsoft.com/office/powerpoint/2010/main" val="3644025720"/>
              </p:ext>
            </p:extLst>
          </p:nvPr>
        </p:nvGraphicFramePr>
        <p:xfrm>
          <a:off x="633999" y="1989346"/>
          <a:ext cx="6275668" cy="2879309"/>
        </p:xfrm>
        <a:graphic>
          <a:graphicData uri="http://schemas.openxmlformats.org/drawingml/2006/table">
            <a:tbl>
              <a:tblPr firstRow="1" firstCol="1" bandRow="1"/>
              <a:tblGrid>
                <a:gridCol w="3012495">
                  <a:extLst>
                    <a:ext uri="{9D8B030D-6E8A-4147-A177-3AD203B41FA5}">
                      <a16:colId xmlns:a16="http://schemas.microsoft.com/office/drawing/2014/main" val="4243039405"/>
                    </a:ext>
                  </a:extLst>
                </a:gridCol>
                <a:gridCol w="3263173">
                  <a:extLst>
                    <a:ext uri="{9D8B030D-6E8A-4147-A177-3AD203B41FA5}">
                      <a16:colId xmlns:a16="http://schemas.microsoft.com/office/drawing/2014/main" val="3048046857"/>
                    </a:ext>
                  </a:extLst>
                </a:gridCol>
              </a:tblGrid>
              <a:tr h="602281">
                <a:tc>
                  <a:txBody>
                    <a:bodyPr/>
                    <a:lstStyle/>
                    <a:p>
                      <a:pPr marL="0" marR="0" algn="l" fontAlgn="t">
                        <a:spcBef>
                          <a:spcPts val="0"/>
                        </a:spcBef>
                        <a:spcAft>
                          <a:spcPts val="0"/>
                        </a:spcAft>
                      </a:pPr>
                      <a:r>
                        <a:rPr lang="en-US" sz="1700" b="1" i="0" u="none" strike="noStrike" kern="1600">
                          <a:solidFill>
                            <a:srgbClr val="000099"/>
                          </a:solidFill>
                          <a:effectLst/>
                          <a:latin typeface="Arial" panose="020B0604020202020204" pitchFamily="34" charset="0"/>
                          <a:ea typeface="Times New Roman" panose="02020603050405020304" pitchFamily="18" charset="0"/>
                          <a:cs typeface="Arial" panose="020B0604020202020204" pitchFamily="34" charset="0"/>
                        </a:rPr>
                        <a:t>VITA 78-2021 Module Profile Version</a:t>
                      </a:r>
                      <a:endParaRPr lang="en-US" sz="3100" b="0" i="0" u="none" strike="noStrike">
                        <a:effectLst/>
                        <a:latin typeface="Arial" panose="020B0604020202020204" pitchFamily="34" charset="0"/>
                      </a:endParaRPr>
                    </a:p>
                  </a:txBody>
                  <a:tcPr marL="117710" marR="117710" marT="163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700" b="1" i="0" u="none" strike="noStrike" kern="1600">
                          <a:solidFill>
                            <a:srgbClr val="000099"/>
                          </a:solidFill>
                          <a:effectLst/>
                          <a:latin typeface="Arial" panose="020B0604020202020204" pitchFamily="34" charset="0"/>
                          <a:ea typeface="Times New Roman" panose="02020603050405020304" pitchFamily="18" charset="0"/>
                          <a:cs typeface="Arial" panose="020B0604020202020204" pitchFamily="34" charset="0"/>
                        </a:rPr>
                        <a:t>VITA 78-2015 Module Profile Version</a:t>
                      </a:r>
                      <a:endParaRPr lang="en-US" sz="3100" b="0" i="0" u="none" strike="noStrike">
                        <a:effectLst/>
                        <a:latin typeface="Arial" panose="020B0604020202020204" pitchFamily="34" charset="0"/>
                      </a:endParaRPr>
                    </a:p>
                  </a:txBody>
                  <a:tcPr marL="117710" marR="117710" marT="163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1372677"/>
                  </a:ext>
                </a:extLst>
              </a:tr>
              <a:tr h="785385">
                <a:tc>
                  <a:txBody>
                    <a:bodyPr/>
                    <a:lstStyle/>
                    <a:p>
                      <a:pPr marL="0" marR="0" algn="l" fontAlgn="t">
                        <a:spcBef>
                          <a:spcPts val="0"/>
                        </a:spcBef>
                        <a:spcAft>
                          <a:spcPts val="0"/>
                        </a:spcAft>
                      </a:pPr>
                      <a:r>
                        <a:rPr lang="en-US" sz="1500" b="0" i="0" u="none" strike="noStrike" kern="1600">
                          <a:solidFill>
                            <a:srgbClr val="000099"/>
                          </a:solidFill>
                          <a:effectLst/>
                          <a:latin typeface="Arial" panose="020B0604020202020204" pitchFamily="34" charset="0"/>
                          <a:ea typeface="Times New Roman" panose="02020603050405020304" pitchFamily="18" charset="0"/>
                          <a:cs typeface="Arial" panose="020B0604020202020204" pitchFamily="34" charset="0"/>
                        </a:rPr>
                        <a:t>MOD6-PAY-4F1Q2T-12.2.1-1-cc.pp</a:t>
                      </a:r>
                      <a:endParaRPr lang="en-US" sz="3100" b="0" i="0" u="none" strike="noStrike">
                        <a:effectLst/>
                        <a:latin typeface="Arial" panose="020B0604020202020204" pitchFamily="34" charset="0"/>
                      </a:endParaRPr>
                    </a:p>
                  </a:txBody>
                  <a:tcPr marL="117710" marR="117710" marT="163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500" b="0" i="0" u="none" strike="noStrike" kern="1600">
                          <a:solidFill>
                            <a:srgbClr val="000099"/>
                          </a:solidFill>
                          <a:effectLst/>
                          <a:latin typeface="Arial" panose="020B0604020202020204" pitchFamily="34" charset="0"/>
                          <a:ea typeface="Times New Roman" panose="02020603050405020304" pitchFamily="18" charset="0"/>
                          <a:cs typeface="Arial" panose="020B0604020202020204" pitchFamily="34" charset="0"/>
                        </a:rPr>
                        <a:t>MOD6-PAY-4F1Q2T-12.2.1-1-cc</a:t>
                      </a:r>
                      <a:endParaRPr lang="en-US" sz="3100" b="0" i="0" u="none" strike="noStrike">
                        <a:effectLst/>
                        <a:latin typeface="Arial" panose="020B0604020202020204" pitchFamily="34" charset="0"/>
                      </a:endParaRPr>
                    </a:p>
                    <a:p>
                      <a:pPr marL="0" marR="0" algn="l" fontAlgn="t">
                        <a:spcBef>
                          <a:spcPts val="0"/>
                        </a:spcBef>
                        <a:spcAft>
                          <a:spcPts val="0"/>
                        </a:spcAft>
                      </a:pPr>
                      <a:r>
                        <a:rPr lang="en-US" sz="1500" b="0" i="0" u="none" strike="noStrike" kern="1600">
                          <a:solidFill>
                            <a:srgbClr val="000099"/>
                          </a:solidFill>
                          <a:effectLst/>
                          <a:latin typeface="Arial" panose="020B0604020202020204" pitchFamily="34" charset="0"/>
                          <a:ea typeface="Times New Roman" panose="02020603050405020304" pitchFamily="18" charset="0"/>
                          <a:cs typeface="Arial" panose="020B0604020202020204" pitchFamily="34" charset="0"/>
                        </a:rPr>
                        <a:t>MOD6-PAY-4F1Q2T-12.2.1-2-cc</a:t>
                      </a:r>
                      <a:endParaRPr lang="en-US" sz="3100" b="0" i="0" u="none" strike="noStrike">
                        <a:effectLst/>
                        <a:latin typeface="Arial" panose="020B0604020202020204" pitchFamily="34" charset="0"/>
                      </a:endParaRPr>
                    </a:p>
                    <a:p>
                      <a:pPr marL="0" marR="0" algn="l" fontAlgn="t">
                        <a:spcBef>
                          <a:spcPts val="0"/>
                        </a:spcBef>
                        <a:spcAft>
                          <a:spcPts val="0"/>
                        </a:spcAft>
                      </a:pPr>
                      <a:r>
                        <a:rPr lang="en-US" sz="1500" b="0" i="0" u="none" strike="noStrike" kern="1600">
                          <a:solidFill>
                            <a:srgbClr val="000099"/>
                          </a:solidFill>
                          <a:effectLst/>
                          <a:latin typeface="Arial" panose="020B0604020202020204" pitchFamily="34" charset="0"/>
                          <a:ea typeface="Times New Roman" panose="02020603050405020304" pitchFamily="18" charset="0"/>
                          <a:cs typeface="Arial" panose="020B0604020202020204" pitchFamily="34" charset="0"/>
                        </a:rPr>
                        <a:t>MOD6-PAY-4F1Q2T-12.2.1-3-cc</a:t>
                      </a:r>
                      <a:endParaRPr lang="en-US" sz="3100" b="0" i="0" u="none" strike="noStrike">
                        <a:effectLst/>
                        <a:latin typeface="Arial" panose="020B0604020202020204" pitchFamily="34" charset="0"/>
                      </a:endParaRPr>
                    </a:p>
                  </a:txBody>
                  <a:tcPr marL="117710" marR="117710" marT="163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4746682"/>
                  </a:ext>
                </a:extLst>
              </a:tr>
              <a:tr h="1491643">
                <a:tc>
                  <a:txBody>
                    <a:bodyPr/>
                    <a:lstStyle/>
                    <a:p>
                      <a:pPr marL="0" marR="0" algn="l" fontAlgn="t">
                        <a:spcBef>
                          <a:spcPts val="0"/>
                        </a:spcBef>
                        <a:spcAft>
                          <a:spcPts val="0"/>
                        </a:spcAft>
                      </a:pPr>
                      <a:r>
                        <a:rPr lang="en-US" sz="1500" b="0" i="0" u="none" strike="noStrike" kern="1600">
                          <a:solidFill>
                            <a:srgbClr val="000099"/>
                          </a:solidFill>
                          <a:effectLst/>
                          <a:latin typeface="Arial" panose="020B0604020202020204" pitchFamily="34" charset="0"/>
                          <a:ea typeface="Times New Roman" panose="02020603050405020304" pitchFamily="18" charset="0"/>
                          <a:cs typeface="Arial" panose="020B0604020202020204" pitchFamily="34" charset="0"/>
                        </a:rPr>
                        <a:t>MOD6-PAY-4F1Q2T-12.2.1-2-cc.pp</a:t>
                      </a:r>
                      <a:endParaRPr lang="en-US" sz="3100" b="0" i="0" u="none" strike="noStrike">
                        <a:effectLst/>
                        <a:latin typeface="Arial" panose="020B0604020202020204" pitchFamily="34" charset="0"/>
                      </a:endParaRPr>
                    </a:p>
                  </a:txBody>
                  <a:tcPr marL="117710" marR="117710" marT="163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500" b="0" i="0" u="none" strike="noStrike" kern="1600"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MOD6-PAY-4F1Q2T-12.2.1-4-cc</a:t>
                      </a:r>
                      <a:endParaRPr lang="en-US" sz="3100" b="0" i="0" u="none" strike="noStrike" dirty="0">
                        <a:effectLst/>
                        <a:latin typeface="Arial" panose="020B0604020202020204" pitchFamily="34" charset="0"/>
                      </a:endParaRPr>
                    </a:p>
                    <a:p>
                      <a:pPr marL="0" marR="0" algn="l" fontAlgn="t">
                        <a:spcBef>
                          <a:spcPts val="0"/>
                        </a:spcBef>
                        <a:spcAft>
                          <a:spcPts val="0"/>
                        </a:spcAft>
                      </a:pPr>
                      <a:r>
                        <a:rPr lang="en-US" sz="1500" b="0" i="0" u="none" strike="noStrike" kern="1600"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MOD6-PAY-4F1Q2T-12.2.1-5-cc</a:t>
                      </a:r>
                      <a:endParaRPr lang="en-US" sz="3100" b="0" i="0" u="none" strike="noStrike" dirty="0">
                        <a:effectLst/>
                        <a:latin typeface="Arial" panose="020B0604020202020204" pitchFamily="34" charset="0"/>
                      </a:endParaRPr>
                    </a:p>
                    <a:p>
                      <a:pPr marL="0" marR="0" algn="l" fontAlgn="t">
                        <a:spcBef>
                          <a:spcPts val="0"/>
                        </a:spcBef>
                        <a:spcAft>
                          <a:spcPts val="0"/>
                        </a:spcAft>
                      </a:pPr>
                      <a:r>
                        <a:rPr lang="en-US" sz="1500" b="0" i="0" u="none" strike="noStrike" kern="1600"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MOD6-PAY-4F1Q2T-12.2.1-6-cc</a:t>
                      </a:r>
                      <a:endParaRPr lang="en-US" sz="3100" b="0" i="0" u="none" strike="noStrike" dirty="0">
                        <a:effectLst/>
                        <a:latin typeface="Arial" panose="020B0604020202020204" pitchFamily="34" charset="0"/>
                      </a:endParaRPr>
                    </a:p>
                    <a:p>
                      <a:pPr marL="0" marR="0" algn="l" fontAlgn="t">
                        <a:spcBef>
                          <a:spcPts val="0"/>
                        </a:spcBef>
                        <a:spcAft>
                          <a:spcPts val="0"/>
                        </a:spcAft>
                      </a:pPr>
                      <a:r>
                        <a:rPr lang="en-US" sz="1500" b="0" i="0" u="none" strike="noStrike" kern="1600"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MOD6-PAY-4F1Q2T-12.2.1-7-cc</a:t>
                      </a:r>
                      <a:endParaRPr lang="en-US" sz="3100" b="0" i="0" u="none" strike="noStrike" dirty="0">
                        <a:effectLst/>
                        <a:latin typeface="Arial" panose="020B0604020202020204" pitchFamily="34" charset="0"/>
                      </a:endParaRPr>
                    </a:p>
                    <a:p>
                      <a:pPr marL="0" marR="0" algn="l" fontAlgn="t">
                        <a:spcBef>
                          <a:spcPts val="0"/>
                        </a:spcBef>
                        <a:spcAft>
                          <a:spcPts val="0"/>
                        </a:spcAft>
                      </a:pPr>
                      <a:r>
                        <a:rPr lang="en-US" sz="1500" b="0" i="0" u="none" strike="noStrike" kern="1600"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MOD6-PAY-4F1Q2T-12.2.1-8-cc</a:t>
                      </a:r>
                      <a:endParaRPr lang="en-US" sz="3100" b="0" i="0" u="none" strike="noStrike" dirty="0">
                        <a:effectLst/>
                        <a:latin typeface="Arial" panose="020B0604020202020204" pitchFamily="34" charset="0"/>
                      </a:endParaRPr>
                    </a:p>
                    <a:p>
                      <a:pPr marL="0" marR="0" algn="l" fontAlgn="t">
                        <a:spcBef>
                          <a:spcPts val="0"/>
                        </a:spcBef>
                        <a:spcAft>
                          <a:spcPts val="0"/>
                        </a:spcAft>
                      </a:pPr>
                      <a:r>
                        <a:rPr lang="en-US" sz="1500" b="0" i="0" u="none" strike="noStrike" kern="1600"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MOD6-PAY-4F1Q2T-12.2.1-9-cc</a:t>
                      </a:r>
                      <a:endParaRPr lang="en-US" sz="3100" b="0" i="0" u="none" strike="noStrike" dirty="0">
                        <a:effectLst/>
                        <a:latin typeface="Arial" panose="020B0604020202020204" pitchFamily="34" charset="0"/>
                      </a:endParaRPr>
                    </a:p>
                  </a:txBody>
                  <a:tcPr marL="117710" marR="117710" marT="163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0123076"/>
                  </a:ext>
                </a:extLst>
              </a:tr>
            </a:tbl>
          </a:graphicData>
        </a:graphic>
      </p:graphicFrame>
    </p:spTree>
    <p:extLst>
      <p:ext uri="{BB962C8B-B14F-4D97-AF65-F5344CB8AC3E}">
        <p14:creationId xmlns:p14="http://schemas.microsoft.com/office/powerpoint/2010/main" val="411707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15">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6" name="Rectangle 17">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096885" y="640080"/>
            <a:ext cx="3659246" cy="2926080"/>
          </a:xfrm>
        </p:spPr>
        <p:txBody>
          <a:bodyPr vert="horz" lIns="91440" tIns="45720" rIns="91440" bIns="45720" rtlCol="0" anchor="b">
            <a:normAutofit/>
          </a:bodyPr>
          <a:lstStyle/>
          <a:p>
            <a:r>
              <a:rPr lang="en-US" sz="4400" dirty="0">
                <a:solidFill>
                  <a:srgbClr val="FFFFFF"/>
                </a:solidFill>
              </a:rPr>
              <a:t>Example Set of 3U Module Profiles</a:t>
            </a:r>
          </a:p>
        </p:txBody>
      </p:sp>
      <p:sp>
        <p:nvSpPr>
          <p:cNvPr id="27" name="Rectangle 19">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Table 4">
            <a:extLst>
              <a:ext uri="{FF2B5EF4-FFF2-40B4-BE49-F238E27FC236}">
                <a16:creationId xmlns:a16="http://schemas.microsoft.com/office/drawing/2014/main" id="{7EBC860E-669C-CBD2-EBCA-0F8FAABACA7C}"/>
              </a:ext>
            </a:extLst>
          </p:cNvPr>
          <p:cNvGraphicFramePr>
            <a:graphicFrameLocks noGrp="1"/>
          </p:cNvGraphicFramePr>
          <p:nvPr>
            <p:extLst>
              <p:ext uri="{D42A27DB-BD31-4B8C-83A1-F6EECF244321}">
                <p14:modId xmlns:p14="http://schemas.microsoft.com/office/powerpoint/2010/main" val="1219628544"/>
              </p:ext>
            </p:extLst>
          </p:nvPr>
        </p:nvGraphicFramePr>
        <p:xfrm>
          <a:off x="900893" y="640080"/>
          <a:ext cx="5741880" cy="5577850"/>
        </p:xfrm>
        <a:graphic>
          <a:graphicData uri="http://schemas.openxmlformats.org/drawingml/2006/table">
            <a:tbl>
              <a:tblPr firstRow="1" firstCol="1" bandRow="1"/>
              <a:tblGrid>
                <a:gridCol w="1389422">
                  <a:extLst>
                    <a:ext uri="{9D8B030D-6E8A-4147-A177-3AD203B41FA5}">
                      <a16:colId xmlns:a16="http://schemas.microsoft.com/office/drawing/2014/main" val="145354491"/>
                    </a:ext>
                  </a:extLst>
                </a:gridCol>
                <a:gridCol w="1128086">
                  <a:extLst>
                    <a:ext uri="{9D8B030D-6E8A-4147-A177-3AD203B41FA5}">
                      <a16:colId xmlns:a16="http://schemas.microsoft.com/office/drawing/2014/main" val="867632974"/>
                    </a:ext>
                  </a:extLst>
                </a:gridCol>
                <a:gridCol w="1919963">
                  <a:extLst>
                    <a:ext uri="{9D8B030D-6E8A-4147-A177-3AD203B41FA5}">
                      <a16:colId xmlns:a16="http://schemas.microsoft.com/office/drawing/2014/main" val="3038452422"/>
                    </a:ext>
                  </a:extLst>
                </a:gridCol>
                <a:gridCol w="1304409">
                  <a:extLst>
                    <a:ext uri="{9D8B030D-6E8A-4147-A177-3AD203B41FA5}">
                      <a16:colId xmlns:a16="http://schemas.microsoft.com/office/drawing/2014/main" val="2780641858"/>
                    </a:ext>
                  </a:extLst>
                </a:gridCol>
              </a:tblGrid>
              <a:tr h="419145">
                <a:tc rowSpan="2">
                  <a:txBody>
                    <a:bodyPr/>
                    <a:lstStyle/>
                    <a:p>
                      <a:pPr marL="0" marR="0" algn="ctr">
                        <a:spcBef>
                          <a:spcPts val="200"/>
                        </a:spcBef>
                        <a:spcAft>
                          <a:spcPts val="200"/>
                        </a:spcAft>
                      </a:pPr>
                      <a:r>
                        <a:rPr lang="en-US" sz="1100" b="1">
                          <a:effectLst/>
                          <a:latin typeface="Arial" panose="020B0604020202020204" pitchFamily="34" charset="0"/>
                          <a:ea typeface="Times New Roman" panose="02020603050405020304" pitchFamily="18" charset="0"/>
                          <a:cs typeface="Times New Roman" panose="02020603050405020304" pitchFamily="18" charset="0"/>
                        </a:rPr>
                        <a:t>Profile Name</a:t>
                      </a: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100" b="1">
                          <a:effectLst/>
                          <a:latin typeface="Arial" panose="020B0604020202020204" pitchFamily="34" charset="0"/>
                          <a:ea typeface="Times New Roman" panose="02020603050405020304" pitchFamily="18" charset="0"/>
                          <a:cs typeface="Times New Roman" panose="02020603050405020304" pitchFamily="18" charset="0"/>
                        </a:rPr>
                        <a:t>Data Plane </a:t>
                      </a:r>
                    </a:p>
                    <a:p>
                      <a:pPr marL="0" marR="0" algn="ctr">
                        <a:spcBef>
                          <a:spcPts val="200"/>
                        </a:spcBef>
                        <a:spcAft>
                          <a:spcPts val="200"/>
                        </a:spcAft>
                      </a:pPr>
                      <a:r>
                        <a:rPr lang="en-US" sz="1100" b="1">
                          <a:effectLst/>
                          <a:latin typeface="Arial" panose="020B0604020202020204" pitchFamily="34" charset="0"/>
                          <a:ea typeface="Times New Roman" panose="02020603050405020304" pitchFamily="18" charset="0"/>
                          <a:cs typeface="Times New Roman" panose="02020603050405020304" pitchFamily="18" charset="0"/>
                        </a:rPr>
                        <a:t>2 FP</a:t>
                      </a:r>
                    </a:p>
                  </a:txBody>
                  <a:tcPr marL="60106" marR="6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100" b="1">
                          <a:effectLst/>
                          <a:latin typeface="Arial" panose="020B0604020202020204" pitchFamily="34" charset="0"/>
                          <a:ea typeface="Times New Roman" panose="02020603050405020304" pitchFamily="18" charset="0"/>
                          <a:cs typeface="Times New Roman" panose="02020603050405020304" pitchFamily="18" charset="0"/>
                        </a:rPr>
                        <a:t>Control Plane                     </a:t>
                      </a:r>
                    </a:p>
                    <a:p>
                      <a:pPr marL="0" marR="0" algn="ctr">
                        <a:spcBef>
                          <a:spcPts val="200"/>
                        </a:spcBef>
                        <a:spcAft>
                          <a:spcPts val="200"/>
                        </a:spcAft>
                      </a:pPr>
                      <a:r>
                        <a:rPr lang="en-US" sz="1100" b="1">
                          <a:effectLst/>
                          <a:latin typeface="Arial" panose="020B0604020202020204" pitchFamily="34" charset="0"/>
                          <a:ea typeface="Times New Roman" panose="02020603050405020304" pitchFamily="18" charset="0"/>
                          <a:cs typeface="Times New Roman" panose="02020603050405020304" pitchFamily="18" charset="0"/>
                        </a:rPr>
                        <a:t>2 TP</a:t>
                      </a:r>
                    </a:p>
                  </a:txBody>
                  <a:tcPr marL="60106" marR="6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100" b="1">
                          <a:effectLst/>
                          <a:latin typeface="Arial" panose="020B0604020202020204" pitchFamily="34" charset="0"/>
                          <a:ea typeface="Times New Roman" panose="02020603050405020304" pitchFamily="18" charset="0"/>
                          <a:cs typeface="Times New Roman" panose="02020603050405020304" pitchFamily="18" charset="0"/>
                        </a:rPr>
                        <a:t>Expansion Plane</a:t>
                      </a: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4533639"/>
                  </a:ext>
                </a:extLst>
              </a:tr>
              <a:tr h="419145">
                <a:tc vMerge="1">
                  <a:txBody>
                    <a:bodyPr/>
                    <a:lstStyle/>
                    <a:p>
                      <a:endParaRPr lang="en-US"/>
                    </a:p>
                  </a:txBody>
                  <a:tcPr/>
                </a:tc>
                <a:tc>
                  <a:txBody>
                    <a:bodyPr/>
                    <a:lstStyle/>
                    <a:p>
                      <a:pPr marL="0" marR="0" algn="ctr">
                        <a:spcBef>
                          <a:spcPts val="200"/>
                        </a:spcBef>
                        <a:spcAft>
                          <a:spcPts val="200"/>
                        </a:spcAft>
                      </a:pPr>
                      <a:r>
                        <a:rPr lang="en-US" sz="1100" b="1">
                          <a:effectLst/>
                          <a:latin typeface="Arial" panose="020B0604020202020204" pitchFamily="34" charset="0"/>
                          <a:ea typeface="Times New Roman" panose="02020603050405020304" pitchFamily="18" charset="0"/>
                          <a:cs typeface="Times New Roman" panose="02020603050405020304" pitchFamily="18" charset="0"/>
                        </a:rPr>
                        <a:t>DP01 to DP02</a:t>
                      </a: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100" b="1">
                          <a:effectLst/>
                          <a:latin typeface="Arial" panose="020B0604020202020204" pitchFamily="34" charset="0"/>
                          <a:ea typeface="Times New Roman" panose="02020603050405020304" pitchFamily="18" charset="0"/>
                          <a:cs typeface="Times New Roman" panose="02020603050405020304" pitchFamily="18" charset="0"/>
                        </a:rPr>
                        <a:t>CPtp01 to CPtp02</a:t>
                      </a:r>
                    </a:p>
                    <a:p>
                      <a:pPr marL="0" marR="0" algn="ctr">
                        <a:spcBef>
                          <a:spcPts val="200"/>
                        </a:spcBef>
                        <a:spcAft>
                          <a:spcPts val="200"/>
                        </a:spcAft>
                      </a:pPr>
                      <a:r>
                        <a:rPr lang="en-US" sz="1100" b="1">
                          <a:effectLst/>
                          <a:latin typeface="Arial" panose="020B0604020202020204" pitchFamily="34" charset="0"/>
                          <a:ea typeface="Times New Roman" panose="02020603050405020304" pitchFamily="18" charset="0"/>
                          <a:cs typeface="Times New Roman" panose="02020603050405020304" pitchFamily="18" charset="0"/>
                        </a:rPr>
                        <a:t> </a:t>
                      </a: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100" b="1">
                          <a:effectLst/>
                          <a:latin typeface="Arial" panose="020B0604020202020204" pitchFamily="34" charset="0"/>
                          <a:ea typeface="Times New Roman" panose="02020603050405020304" pitchFamily="18" charset="0"/>
                          <a:cs typeface="Times New Roman" panose="02020603050405020304" pitchFamily="18" charset="0"/>
                        </a:rPr>
                        <a:t>P2/J2</a:t>
                      </a: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8612944"/>
                  </a:ext>
                </a:extLst>
              </a:tr>
              <a:tr h="338540">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MOD3-PAY-2F2T1Q-</a:t>
                      </a:r>
                      <a:r>
                        <a:rPr lang="en-US" sz="1000" b="1">
                          <a:effectLst/>
                          <a:latin typeface="Arial" panose="020B0604020202020204" pitchFamily="34" charset="0"/>
                          <a:ea typeface="Times New Roman" panose="02020603050405020304" pitchFamily="18" charset="0"/>
                          <a:cs typeface="Times New Roman" panose="02020603050405020304" pitchFamily="18" charset="0"/>
                        </a:rPr>
                        <a:t>16.2.1</a:t>
                      </a:r>
                      <a:r>
                        <a:rPr lang="en-US" sz="1000">
                          <a:effectLst/>
                          <a:latin typeface="Arial" panose="020B0604020202020204" pitchFamily="34" charset="0"/>
                          <a:ea typeface="Times New Roman" panose="02020603050405020304" pitchFamily="18" charset="0"/>
                          <a:cs typeface="Times New Roman" panose="02020603050405020304" pitchFamily="18" charset="0"/>
                        </a:rPr>
                        <a:t>-1-cc.pp</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Arial" panose="020B0604020202020204" pitchFamily="34" charset="0"/>
                        </a:rPr>
                        <a:t>sRIO 2.2 per Section 5.3</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Arial" panose="020B0604020202020204" pitchFamily="34" charset="0"/>
                        </a:rPr>
                        <a:t>SpaceWire per Section 5.4</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Arial" panose="020B0604020202020204" pitchFamily="34" charset="0"/>
                        </a:rPr>
                        <a:t>sRIO 2.2 per Section 5.3</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770215"/>
                  </a:ext>
                </a:extLst>
              </a:tr>
              <a:tr h="338540">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MOD3-PAY-2F2T1Q-</a:t>
                      </a:r>
                      <a:r>
                        <a:rPr lang="en-US" sz="1000" b="1">
                          <a:effectLst/>
                          <a:latin typeface="Arial" panose="020B0604020202020204" pitchFamily="34" charset="0"/>
                          <a:ea typeface="Times New Roman" panose="02020603050405020304" pitchFamily="18" charset="0"/>
                          <a:cs typeface="Times New Roman" panose="02020603050405020304" pitchFamily="18" charset="0"/>
                        </a:rPr>
                        <a:t>16.2.1</a:t>
                      </a:r>
                      <a:r>
                        <a:rPr lang="en-US" sz="1000">
                          <a:effectLst/>
                          <a:latin typeface="Arial" panose="020B0604020202020204" pitchFamily="34" charset="0"/>
                          <a:ea typeface="Times New Roman" panose="02020603050405020304" pitchFamily="18" charset="0"/>
                          <a:cs typeface="Times New Roman" panose="02020603050405020304" pitchFamily="18" charset="0"/>
                        </a:rPr>
                        <a:t>-2-cc.pp</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Arial" panose="020B0604020202020204" pitchFamily="34" charset="0"/>
                        </a:rPr>
                        <a:t>SpaceFibre per Section 5.5</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Arial" panose="020B0604020202020204" pitchFamily="34" charset="0"/>
                        </a:rPr>
                        <a:t>SpaceWire per Section 5.4</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Arial" panose="020B0604020202020204" pitchFamily="34" charset="0"/>
                        </a:rPr>
                        <a:t>SpaceFibre per Section 5.5</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4341156"/>
                  </a:ext>
                </a:extLst>
              </a:tr>
              <a:tr h="338540">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MOD3-PAY-2F2T1Q-</a:t>
                      </a:r>
                      <a:r>
                        <a:rPr lang="en-US" sz="1000" b="1">
                          <a:effectLst/>
                          <a:latin typeface="Arial" panose="020B0604020202020204" pitchFamily="34" charset="0"/>
                          <a:ea typeface="Times New Roman" panose="02020603050405020304" pitchFamily="18" charset="0"/>
                          <a:cs typeface="Times New Roman" panose="02020603050405020304" pitchFamily="18" charset="0"/>
                        </a:rPr>
                        <a:t>16.2.1</a:t>
                      </a:r>
                      <a:r>
                        <a:rPr lang="en-US" sz="1000">
                          <a:effectLst/>
                          <a:latin typeface="Arial" panose="020B0604020202020204" pitchFamily="34" charset="0"/>
                          <a:ea typeface="Times New Roman" panose="02020603050405020304" pitchFamily="18" charset="0"/>
                          <a:cs typeface="Times New Roman" panose="02020603050405020304" pitchFamily="18" charset="0"/>
                        </a:rPr>
                        <a:t>-3-cc.pp</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Arial" panose="020B0604020202020204" pitchFamily="34" charset="0"/>
                        </a:rPr>
                        <a:t>sRIO 2.2 per Section 5.3</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Arial" panose="020B0604020202020204" pitchFamily="34" charset="0"/>
                        </a:rPr>
                        <a:t>SpaceFibre per Section 5.5</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Arial" panose="020B0604020202020204" pitchFamily="34" charset="0"/>
                        </a:rPr>
                        <a:t>sRIO 2.2 per Section 5.3</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117699"/>
                  </a:ext>
                </a:extLst>
              </a:tr>
              <a:tr h="338540">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MOD3-PAY-2F2T1Q-</a:t>
                      </a:r>
                      <a:r>
                        <a:rPr lang="en-US" sz="1000" b="1">
                          <a:effectLst/>
                          <a:latin typeface="Arial" panose="020B0604020202020204" pitchFamily="34" charset="0"/>
                          <a:ea typeface="Times New Roman" panose="02020603050405020304" pitchFamily="18" charset="0"/>
                          <a:cs typeface="Times New Roman" panose="02020603050405020304" pitchFamily="18" charset="0"/>
                        </a:rPr>
                        <a:t>16.2.1</a:t>
                      </a:r>
                      <a:r>
                        <a:rPr lang="en-US" sz="1000">
                          <a:effectLst/>
                          <a:latin typeface="Arial" panose="020B0604020202020204" pitchFamily="34" charset="0"/>
                          <a:ea typeface="Times New Roman" panose="02020603050405020304" pitchFamily="18" charset="0"/>
                          <a:cs typeface="Times New Roman" panose="02020603050405020304" pitchFamily="18" charset="0"/>
                        </a:rPr>
                        <a:t>-4-cc.pp</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Arial" panose="020B0604020202020204" pitchFamily="34" charset="0"/>
                        </a:rPr>
                        <a:t>SpaceFibre per Section 5.5</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Arial" panose="020B0604020202020204" pitchFamily="34" charset="0"/>
                        </a:rPr>
                        <a:t>SpaceFibre per Section 5.5</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Arial" panose="020B0604020202020204" pitchFamily="34" charset="0"/>
                        </a:rPr>
                        <a:t>SpaceFibre per Section 5.5</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2933242"/>
                  </a:ext>
                </a:extLst>
              </a:tr>
              <a:tr h="338540">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MOD3-PAY-2F2T1Q-</a:t>
                      </a:r>
                      <a:r>
                        <a:rPr lang="en-US" sz="1000" b="1">
                          <a:effectLst/>
                          <a:latin typeface="Arial" panose="020B0604020202020204" pitchFamily="34" charset="0"/>
                          <a:ea typeface="Times New Roman" panose="02020603050405020304" pitchFamily="18" charset="0"/>
                          <a:cs typeface="Times New Roman" panose="02020603050405020304" pitchFamily="18" charset="0"/>
                        </a:rPr>
                        <a:t>16.2.1</a:t>
                      </a:r>
                      <a:r>
                        <a:rPr lang="en-US" sz="1000">
                          <a:effectLst/>
                          <a:latin typeface="Arial" panose="020B0604020202020204" pitchFamily="34" charset="0"/>
                          <a:ea typeface="Times New Roman" panose="02020603050405020304" pitchFamily="18" charset="0"/>
                          <a:cs typeface="Times New Roman" panose="02020603050405020304" pitchFamily="18" charset="0"/>
                        </a:rPr>
                        <a:t>-5-cc.pp</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Arial" panose="020B0604020202020204" pitchFamily="34" charset="0"/>
                        </a:rPr>
                        <a:t>sRIO 2.2 per Section 5.3</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Arial" panose="020B0604020202020204" pitchFamily="34" charset="0"/>
                        </a:rPr>
                        <a:t>SpaceWire per Section 5.4</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User Defined  DIFF Pins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3549606"/>
                  </a:ext>
                </a:extLst>
              </a:tr>
              <a:tr h="338540">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MOD3-PAY-2F2T1Q-</a:t>
                      </a:r>
                      <a:r>
                        <a:rPr lang="en-US" sz="1000" b="1">
                          <a:effectLst/>
                          <a:latin typeface="Arial" panose="020B0604020202020204" pitchFamily="34" charset="0"/>
                          <a:ea typeface="Times New Roman" panose="02020603050405020304" pitchFamily="18" charset="0"/>
                          <a:cs typeface="Times New Roman" panose="02020603050405020304" pitchFamily="18" charset="0"/>
                        </a:rPr>
                        <a:t>16.2.1</a:t>
                      </a:r>
                      <a:r>
                        <a:rPr lang="en-US" sz="1000">
                          <a:effectLst/>
                          <a:latin typeface="Arial" panose="020B0604020202020204" pitchFamily="34" charset="0"/>
                          <a:ea typeface="Times New Roman" panose="02020603050405020304" pitchFamily="18" charset="0"/>
                          <a:cs typeface="Times New Roman" panose="02020603050405020304" pitchFamily="18" charset="0"/>
                        </a:rPr>
                        <a:t>-6-cc.pp</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Arial" panose="020B0604020202020204" pitchFamily="34" charset="0"/>
                        </a:rPr>
                        <a:t>SpaceFibre per Section 5.5</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Arial" panose="020B0604020202020204" pitchFamily="34" charset="0"/>
                        </a:rPr>
                        <a:t>SpaceWire per Section 5.4</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User Defined  DIFF Pins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8605395"/>
                  </a:ext>
                </a:extLst>
              </a:tr>
              <a:tr h="338540">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MOD3-PAY-2F2T1Q-</a:t>
                      </a:r>
                      <a:r>
                        <a:rPr lang="en-US" sz="1000" b="1">
                          <a:effectLst/>
                          <a:latin typeface="Arial" panose="020B0604020202020204" pitchFamily="34" charset="0"/>
                          <a:ea typeface="Times New Roman" panose="02020603050405020304" pitchFamily="18" charset="0"/>
                          <a:cs typeface="Times New Roman" panose="02020603050405020304" pitchFamily="18" charset="0"/>
                        </a:rPr>
                        <a:t>16.2.1</a:t>
                      </a:r>
                      <a:r>
                        <a:rPr lang="en-US" sz="1000">
                          <a:effectLst/>
                          <a:latin typeface="Arial" panose="020B0604020202020204" pitchFamily="34" charset="0"/>
                          <a:ea typeface="Times New Roman" panose="02020603050405020304" pitchFamily="18" charset="0"/>
                          <a:cs typeface="Times New Roman" panose="02020603050405020304" pitchFamily="18" charset="0"/>
                        </a:rPr>
                        <a:t>-7-cc.pp</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Arial" panose="020B0604020202020204" pitchFamily="34" charset="0"/>
                        </a:rPr>
                        <a:t>sRIO 2.2 per Section 5.3</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Arial" panose="020B0604020202020204" pitchFamily="34" charset="0"/>
                        </a:rPr>
                        <a:t>SpaceFibre per Section 5.5</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User Defined  DIFF Pins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9261780"/>
                  </a:ext>
                </a:extLst>
              </a:tr>
              <a:tr h="338540">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MOD3-PAY-2F2T1Q-</a:t>
                      </a:r>
                      <a:r>
                        <a:rPr lang="en-US" sz="1000" b="1">
                          <a:effectLst/>
                          <a:latin typeface="Arial" panose="020B0604020202020204" pitchFamily="34" charset="0"/>
                          <a:ea typeface="Times New Roman" panose="02020603050405020304" pitchFamily="18" charset="0"/>
                          <a:cs typeface="Times New Roman" panose="02020603050405020304" pitchFamily="18" charset="0"/>
                        </a:rPr>
                        <a:t>16.2.1</a:t>
                      </a:r>
                      <a:r>
                        <a:rPr lang="en-US" sz="1000">
                          <a:effectLst/>
                          <a:latin typeface="Arial" panose="020B0604020202020204" pitchFamily="34" charset="0"/>
                          <a:ea typeface="Times New Roman" panose="02020603050405020304" pitchFamily="18" charset="0"/>
                          <a:cs typeface="Times New Roman" panose="02020603050405020304" pitchFamily="18" charset="0"/>
                        </a:rPr>
                        <a:t>-8-cc.pp</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Arial" panose="020B0604020202020204" pitchFamily="34" charset="0"/>
                        </a:rPr>
                        <a:t>SpaceFibre per Section 5.5</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Arial" panose="020B0604020202020204" pitchFamily="34" charset="0"/>
                        </a:rPr>
                        <a:t>SpaceFibre per Section 5.5</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User Defined  DIFF Pins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1536068"/>
                  </a:ext>
                </a:extLst>
              </a:tr>
              <a:tr h="338540">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MOD3-PAY-2F2T1Q-</a:t>
                      </a:r>
                      <a:r>
                        <a:rPr lang="en-US" sz="1000" b="1">
                          <a:effectLst/>
                          <a:latin typeface="Arial" panose="020B0604020202020204" pitchFamily="34" charset="0"/>
                          <a:ea typeface="Times New Roman" panose="02020603050405020304" pitchFamily="18" charset="0"/>
                          <a:cs typeface="Times New Roman" panose="02020603050405020304" pitchFamily="18" charset="0"/>
                        </a:rPr>
                        <a:t>16.2.1</a:t>
                      </a:r>
                      <a:r>
                        <a:rPr lang="en-US" sz="1000">
                          <a:effectLst/>
                          <a:latin typeface="Arial" panose="020B0604020202020204" pitchFamily="34" charset="0"/>
                          <a:ea typeface="Times New Roman" panose="02020603050405020304" pitchFamily="18" charset="0"/>
                          <a:cs typeface="Times New Roman" panose="02020603050405020304" pitchFamily="18" charset="0"/>
                        </a:rPr>
                        <a:t>-9-cc.pp</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Arial" panose="020B0604020202020204" pitchFamily="34" charset="0"/>
                        </a:rPr>
                        <a:t>Ethernet per Section 5.7</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Arial" panose="020B0604020202020204" pitchFamily="34" charset="0"/>
                        </a:rPr>
                        <a:t>SpaceWire per Section 5.4</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Arial" panose="020B0604020202020204" pitchFamily="34" charset="0"/>
                        </a:rPr>
                        <a:t>Ethernet per Section 5.7</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6175732"/>
                  </a:ext>
                </a:extLst>
              </a:tr>
              <a:tr h="338540">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MOD3-PAY-2F2T1Q-</a:t>
                      </a:r>
                      <a:r>
                        <a:rPr lang="en-US" sz="1000" b="1">
                          <a:effectLst/>
                          <a:latin typeface="Arial" panose="020B0604020202020204" pitchFamily="34" charset="0"/>
                          <a:ea typeface="Times New Roman" panose="02020603050405020304" pitchFamily="18" charset="0"/>
                          <a:cs typeface="Times New Roman" panose="02020603050405020304" pitchFamily="18" charset="0"/>
                        </a:rPr>
                        <a:t>16.2.1</a:t>
                      </a:r>
                      <a:r>
                        <a:rPr lang="en-US" sz="1000">
                          <a:effectLst/>
                          <a:latin typeface="Arial" panose="020B0604020202020204" pitchFamily="34" charset="0"/>
                          <a:ea typeface="Times New Roman" panose="02020603050405020304" pitchFamily="18" charset="0"/>
                          <a:cs typeface="Times New Roman" panose="02020603050405020304" pitchFamily="18" charset="0"/>
                        </a:rPr>
                        <a:t>-10-cc.pp</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Arial" panose="020B0604020202020204" pitchFamily="34" charset="0"/>
                        </a:rPr>
                        <a:t>Ethernet per Section 5.7</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Arial" panose="020B0604020202020204" pitchFamily="34" charset="0"/>
                        </a:rPr>
                        <a:t>SpaceFibre per Section 5.5</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Arial" panose="020B0604020202020204" pitchFamily="34" charset="0"/>
                        </a:rPr>
                        <a:t>Ethernet per Section 5.7</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2207476"/>
                  </a:ext>
                </a:extLst>
              </a:tr>
              <a:tr h="338540">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MOD3-PAY-2F2T1Q-</a:t>
                      </a:r>
                      <a:r>
                        <a:rPr lang="en-US" sz="1000" b="1">
                          <a:effectLst/>
                          <a:latin typeface="Arial" panose="020B0604020202020204" pitchFamily="34" charset="0"/>
                          <a:ea typeface="Times New Roman" panose="02020603050405020304" pitchFamily="18" charset="0"/>
                          <a:cs typeface="Times New Roman" panose="02020603050405020304" pitchFamily="18" charset="0"/>
                        </a:rPr>
                        <a:t>16.2.1</a:t>
                      </a:r>
                      <a:r>
                        <a:rPr lang="en-US" sz="1000">
                          <a:effectLst/>
                          <a:latin typeface="Arial" panose="020B0604020202020204" pitchFamily="34" charset="0"/>
                          <a:ea typeface="Times New Roman" panose="02020603050405020304" pitchFamily="18" charset="0"/>
                          <a:cs typeface="Times New Roman" panose="02020603050405020304" pitchFamily="18" charset="0"/>
                        </a:rPr>
                        <a:t>-11-cc.pp</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Ethernet per Section 5.7</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Arial" panose="020B0604020202020204" pitchFamily="34" charset="0"/>
                        </a:rPr>
                        <a:t>Ethernet per Section 5.7</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Arial" panose="020B0604020202020204" pitchFamily="34" charset="0"/>
                        </a:rPr>
                        <a:t>Ethernet per Section 5.7</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6451911"/>
                  </a:ext>
                </a:extLst>
              </a:tr>
              <a:tr h="338540">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MOD3-PAY-2F2T1Q-</a:t>
                      </a:r>
                      <a:r>
                        <a:rPr lang="en-US" sz="1000" b="1">
                          <a:effectLst/>
                          <a:latin typeface="Arial" panose="020B0604020202020204" pitchFamily="34" charset="0"/>
                          <a:ea typeface="Times New Roman" panose="02020603050405020304" pitchFamily="18" charset="0"/>
                          <a:cs typeface="Times New Roman" panose="02020603050405020304" pitchFamily="18" charset="0"/>
                        </a:rPr>
                        <a:t>16.2.1</a:t>
                      </a:r>
                      <a:r>
                        <a:rPr lang="en-US" sz="1000">
                          <a:effectLst/>
                          <a:latin typeface="Arial" panose="020B0604020202020204" pitchFamily="34" charset="0"/>
                          <a:ea typeface="Times New Roman" panose="02020603050405020304" pitchFamily="18" charset="0"/>
                          <a:cs typeface="Times New Roman" panose="02020603050405020304" pitchFamily="18" charset="0"/>
                        </a:rPr>
                        <a:t>-12-cc.pp</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Arial" panose="020B0604020202020204" pitchFamily="34" charset="0"/>
                        </a:rPr>
                        <a:t>Ethernet per Section 5.7</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Arial" panose="020B0604020202020204" pitchFamily="34" charset="0"/>
                        </a:rPr>
                        <a:t>SpaceWire per Section 5.4</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User Defined  DIFF Pins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9701830"/>
                  </a:ext>
                </a:extLst>
              </a:tr>
              <a:tr h="338540">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MOD3-PAY-2F2T1Q-</a:t>
                      </a:r>
                      <a:r>
                        <a:rPr lang="en-US" sz="1000" b="1">
                          <a:effectLst/>
                          <a:latin typeface="Arial" panose="020B0604020202020204" pitchFamily="34" charset="0"/>
                          <a:ea typeface="Times New Roman" panose="02020603050405020304" pitchFamily="18" charset="0"/>
                          <a:cs typeface="Times New Roman" panose="02020603050405020304" pitchFamily="18" charset="0"/>
                        </a:rPr>
                        <a:t>16.2.1</a:t>
                      </a:r>
                      <a:r>
                        <a:rPr lang="en-US" sz="1000">
                          <a:effectLst/>
                          <a:latin typeface="Arial" panose="020B0604020202020204" pitchFamily="34" charset="0"/>
                          <a:ea typeface="Times New Roman" panose="02020603050405020304" pitchFamily="18" charset="0"/>
                          <a:cs typeface="Times New Roman" panose="02020603050405020304" pitchFamily="18" charset="0"/>
                        </a:rPr>
                        <a:t>-13-cc.pp</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Arial" panose="020B0604020202020204" pitchFamily="34" charset="0"/>
                        </a:rPr>
                        <a:t>Ethernet per Section 5.7</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Arial" panose="020B0604020202020204" pitchFamily="34" charset="0"/>
                        </a:rPr>
                        <a:t>SpaceFibre per Section 5.5</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User Defined  DIFF Pins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4801659"/>
                  </a:ext>
                </a:extLst>
              </a:tr>
              <a:tr h="338540">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MOD3-PAY-2F2T1Q-</a:t>
                      </a:r>
                      <a:r>
                        <a:rPr lang="en-US" sz="1000" b="1">
                          <a:effectLst/>
                          <a:latin typeface="Arial" panose="020B0604020202020204" pitchFamily="34" charset="0"/>
                          <a:ea typeface="Times New Roman" panose="02020603050405020304" pitchFamily="18" charset="0"/>
                          <a:cs typeface="Times New Roman" panose="02020603050405020304" pitchFamily="18" charset="0"/>
                        </a:rPr>
                        <a:t>16.2.1</a:t>
                      </a:r>
                      <a:r>
                        <a:rPr lang="en-US" sz="1000">
                          <a:effectLst/>
                          <a:latin typeface="Arial" panose="020B0604020202020204" pitchFamily="34" charset="0"/>
                          <a:ea typeface="Times New Roman" panose="02020603050405020304" pitchFamily="18" charset="0"/>
                          <a:cs typeface="Times New Roman" panose="02020603050405020304" pitchFamily="18" charset="0"/>
                        </a:rPr>
                        <a:t>-14-cc.pp</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Arial" panose="020B0604020202020204" pitchFamily="34" charset="0"/>
                        </a:rPr>
                        <a:t>Ethernet per Section 5.7</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Arial" panose="020B0604020202020204" pitchFamily="34" charset="0"/>
                        </a:rPr>
                        <a:t>Ethernet per Section 5.7</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User Defined  DIFF Pins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9544121"/>
                  </a:ext>
                </a:extLst>
              </a:tr>
            </a:tbl>
          </a:graphicData>
        </a:graphic>
      </p:graphicFrame>
    </p:spTree>
    <p:extLst>
      <p:ext uri="{BB962C8B-B14F-4D97-AF65-F5344CB8AC3E}">
        <p14:creationId xmlns:p14="http://schemas.microsoft.com/office/powerpoint/2010/main" val="28995584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Slot Profiles – Example</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0377" y="1737360"/>
            <a:ext cx="3498442" cy="4588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2"/>
          <p:cNvSpPr txBox="1">
            <a:spLocks/>
          </p:cNvSpPr>
          <p:nvPr/>
        </p:nvSpPr>
        <p:spPr>
          <a:xfrm>
            <a:off x="5320787" y="1687932"/>
            <a:ext cx="6452113" cy="5181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t>Slot Profiles Define Pin Assignments for Both Plug-In Modules and Backplanes, independent of protocol</a:t>
            </a:r>
          </a:p>
          <a:p>
            <a:pPr lvl="1">
              <a:spcBef>
                <a:spcPts val="400"/>
              </a:spcBef>
            </a:pPr>
            <a:r>
              <a:rPr lang="en-US" sz="1400" dirty="0"/>
              <a:t>With 6U P0 thru P6 are Plug-In Module connectors</a:t>
            </a:r>
          </a:p>
          <a:p>
            <a:pPr lvl="1">
              <a:spcBef>
                <a:spcPts val="400"/>
              </a:spcBef>
            </a:pPr>
            <a:r>
              <a:rPr lang="en-US" sz="1400" dirty="0"/>
              <a:t>J0 thru J6 are backplane connectors</a:t>
            </a:r>
          </a:p>
          <a:p>
            <a:pPr>
              <a:spcBef>
                <a:spcPts val="1800"/>
              </a:spcBef>
            </a:pPr>
            <a:r>
              <a:rPr lang="en-US" sz="1600" dirty="0"/>
              <a:t>With most SpaceVPX Profiles P1/J1 thru P6/J6 are mostly differential pairs</a:t>
            </a:r>
          </a:p>
          <a:p>
            <a:pPr lvl="1">
              <a:spcBef>
                <a:spcPts val="400"/>
              </a:spcBef>
            </a:pPr>
            <a:r>
              <a:rPr lang="en-US" sz="1400" dirty="0"/>
              <a:t>32 differential pairs / connector – 16 lanes</a:t>
            </a:r>
          </a:p>
          <a:p>
            <a:pPr lvl="1">
              <a:spcBef>
                <a:spcPts val="400"/>
              </a:spcBef>
            </a:pPr>
            <a:r>
              <a:rPr lang="en-US" sz="1400" dirty="0"/>
              <a:t>  8 single-ended pins / connector</a:t>
            </a:r>
          </a:p>
          <a:p>
            <a:pPr lvl="1">
              <a:spcBef>
                <a:spcPts val="400"/>
              </a:spcBef>
            </a:pPr>
            <a:r>
              <a:rPr lang="en-US" sz="1400" dirty="0"/>
              <a:t>  6 connectors give a total of 192 pairs and 48 single-ended</a:t>
            </a:r>
          </a:p>
        </p:txBody>
      </p:sp>
      <p:sp>
        <p:nvSpPr>
          <p:cNvPr id="5" name="TextBox 4"/>
          <p:cNvSpPr txBox="1">
            <a:spLocks noChangeArrowheads="1"/>
          </p:cNvSpPr>
          <p:nvPr/>
        </p:nvSpPr>
        <p:spPr bwMode="auto">
          <a:xfrm>
            <a:off x="398236" y="3607790"/>
            <a:ext cx="26642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Calibri"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Calibri"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Calibri"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Calibri" pitchFamily="34" charset="0"/>
                <a:ea typeface="ＭＳ Ｐゴシック" pitchFamily="34" charset="-128"/>
              </a:defRPr>
            </a:lvl9pPr>
          </a:lstStyle>
          <a:p>
            <a:pPr defTabSz="457200" fontAlgn="base">
              <a:spcBef>
                <a:spcPct val="0"/>
              </a:spcBef>
              <a:spcAft>
                <a:spcPct val="0"/>
              </a:spcAft>
            </a:pPr>
            <a:r>
              <a:rPr lang="en-US" sz="1600" b="1" dirty="0"/>
              <a:t>SpaceVPX 6U Slot Profile: </a:t>
            </a:r>
          </a:p>
          <a:p>
            <a:pPr defTabSz="457200" fontAlgn="base">
              <a:spcBef>
                <a:spcPct val="0"/>
              </a:spcBef>
              <a:spcAft>
                <a:spcPct val="0"/>
              </a:spcAft>
            </a:pPr>
            <a:r>
              <a:rPr lang="en-US" sz="1600" b="1" dirty="0"/>
              <a:t>SLT6-PAY-4F1Q2T-10.2.1</a:t>
            </a:r>
          </a:p>
        </p:txBody>
      </p:sp>
      <p:sp>
        <p:nvSpPr>
          <p:cNvPr id="6" name="TextBox 5"/>
          <p:cNvSpPr txBox="1"/>
          <p:nvPr/>
        </p:nvSpPr>
        <p:spPr>
          <a:xfrm>
            <a:off x="2482520" y="5647857"/>
            <a:ext cx="698417" cy="646331"/>
          </a:xfrm>
          <a:prstGeom prst="rect">
            <a:avLst/>
          </a:prstGeom>
          <a:solidFill>
            <a:schemeClr val="bg1"/>
          </a:solidFill>
          <a:ln>
            <a:noFill/>
          </a:ln>
        </p:spPr>
        <p:txBody>
          <a:bodyPr wrap="square" lIns="91440" rIns="91440" rtlCol="0">
            <a:spAutoFit/>
          </a:bodyPr>
          <a:lstStyle/>
          <a:p>
            <a:pPr eaLnBrk="0" fontAlgn="base" hangingPunct="0">
              <a:spcBef>
                <a:spcPct val="0"/>
              </a:spcBef>
              <a:spcAft>
                <a:spcPct val="0"/>
              </a:spcAft>
            </a:pPr>
            <a:r>
              <a:rPr lang="en-US" sz="1200" b="1" dirty="0"/>
              <a:t>Single-Ended pins</a:t>
            </a:r>
          </a:p>
        </p:txBody>
      </p:sp>
      <p:cxnSp>
        <p:nvCxnSpPr>
          <p:cNvPr id="7" name="Straight Arrow Connector 6"/>
          <p:cNvCxnSpPr>
            <a:cxnSpLocks noChangeShapeType="1"/>
          </p:cNvCxnSpPr>
          <p:nvPr/>
        </p:nvCxnSpPr>
        <p:spPr bwMode="auto">
          <a:xfrm flipV="1">
            <a:off x="3188355" y="5680304"/>
            <a:ext cx="332232" cy="161512"/>
          </a:xfrm>
          <a:prstGeom prst="straightConnector1">
            <a:avLst/>
          </a:prstGeom>
          <a:noFill/>
          <a:ln w="19050" cap="rnd">
            <a:solidFill>
              <a:schemeClr val="tx1"/>
            </a:solidFill>
            <a:round/>
            <a:headEnd type="none" w="med" len="me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 name="TextBox 7"/>
          <p:cNvSpPr txBox="1"/>
          <p:nvPr/>
        </p:nvSpPr>
        <p:spPr>
          <a:xfrm>
            <a:off x="4330186" y="5740191"/>
            <a:ext cx="990601" cy="461665"/>
          </a:xfrm>
          <a:prstGeom prst="rect">
            <a:avLst/>
          </a:prstGeom>
          <a:solidFill>
            <a:schemeClr val="bg1"/>
          </a:solidFill>
          <a:ln>
            <a:noFill/>
          </a:ln>
        </p:spPr>
        <p:txBody>
          <a:bodyPr wrap="square" lIns="91440" rIns="91440" rtlCol="0">
            <a:spAutoFit/>
          </a:bodyPr>
          <a:lstStyle/>
          <a:p>
            <a:pPr eaLnBrk="0" fontAlgn="base" hangingPunct="0">
              <a:spcBef>
                <a:spcPct val="0"/>
              </a:spcBef>
              <a:spcAft>
                <a:spcPct val="0"/>
              </a:spcAft>
            </a:pPr>
            <a:r>
              <a:rPr lang="en-US" sz="1200" b="1" dirty="0"/>
              <a:t>Differential pins</a:t>
            </a:r>
          </a:p>
        </p:txBody>
      </p:sp>
      <p:cxnSp>
        <p:nvCxnSpPr>
          <p:cNvPr id="9" name="Straight Arrow Connector 8"/>
          <p:cNvCxnSpPr>
            <a:cxnSpLocks noChangeShapeType="1"/>
          </p:cNvCxnSpPr>
          <p:nvPr/>
        </p:nvCxnSpPr>
        <p:spPr bwMode="auto">
          <a:xfrm flipH="1" flipV="1">
            <a:off x="3746920" y="5709977"/>
            <a:ext cx="623316" cy="161512"/>
          </a:xfrm>
          <a:prstGeom prst="straightConnector1">
            <a:avLst/>
          </a:prstGeom>
          <a:noFill/>
          <a:ln w="19050" cap="rnd">
            <a:solidFill>
              <a:schemeClr val="tx1"/>
            </a:solidFill>
            <a:round/>
            <a:headEnd type="none" w="med" len="me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1" name="Picture 10">
            <a:extLst>
              <a:ext uri="{FF2B5EF4-FFF2-40B4-BE49-F238E27FC236}">
                <a16:creationId xmlns:a16="http://schemas.microsoft.com/office/drawing/2014/main" id="{7C60D471-3372-E0C8-C064-72F60C347A02}"/>
              </a:ext>
            </a:extLst>
          </p:cNvPr>
          <p:cNvPicPr>
            <a:picLocks noChangeAspect="1"/>
          </p:cNvPicPr>
          <p:nvPr/>
        </p:nvPicPr>
        <p:blipFill>
          <a:blip r:embed="rId3"/>
          <a:stretch>
            <a:fillRect/>
          </a:stretch>
        </p:blipFill>
        <p:spPr>
          <a:xfrm>
            <a:off x="6311388" y="4254018"/>
            <a:ext cx="3328704" cy="2139881"/>
          </a:xfrm>
          <a:prstGeom prst="rect">
            <a:avLst/>
          </a:prstGeom>
        </p:spPr>
      </p:pic>
    </p:spTree>
    <p:extLst>
      <p:ext uri="{BB962C8B-B14F-4D97-AF65-F5344CB8AC3E}">
        <p14:creationId xmlns:p14="http://schemas.microsoft.com/office/powerpoint/2010/main" val="24231182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Interfaces to SpaceVPX Slot Profiles</a:t>
            </a:r>
          </a:p>
        </p:txBody>
      </p:sp>
      <p:grpSp>
        <p:nvGrpSpPr>
          <p:cNvPr id="20" name="Group 19">
            <a:extLst>
              <a:ext uri="{FF2B5EF4-FFF2-40B4-BE49-F238E27FC236}">
                <a16:creationId xmlns:a16="http://schemas.microsoft.com/office/drawing/2014/main" id="{85D8D92F-EEAF-9955-CF65-5AA70181A615}"/>
              </a:ext>
            </a:extLst>
          </p:cNvPr>
          <p:cNvGrpSpPr/>
          <p:nvPr/>
        </p:nvGrpSpPr>
        <p:grpSpPr>
          <a:xfrm>
            <a:off x="-7171" y="1493616"/>
            <a:ext cx="12250060" cy="4817264"/>
            <a:chOff x="-7171" y="1493616"/>
            <a:chExt cx="12250060" cy="4817264"/>
          </a:xfrm>
        </p:grpSpPr>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6930" y="1737360"/>
              <a:ext cx="2621091" cy="4573520"/>
            </a:xfrm>
            <a:prstGeom prst="rect">
              <a:avLst/>
            </a:prstGeom>
            <a:noFill/>
            <a:ln>
              <a:noFill/>
            </a:ln>
          </p:spPr>
        </p:pic>
        <p:sp>
          <p:nvSpPr>
            <p:cNvPr id="4" name="TextBox 3"/>
            <p:cNvSpPr txBox="1"/>
            <p:nvPr/>
          </p:nvSpPr>
          <p:spPr>
            <a:xfrm>
              <a:off x="3868707" y="2896504"/>
              <a:ext cx="3877053" cy="830997"/>
            </a:xfrm>
            <a:prstGeom prst="rect">
              <a:avLst/>
            </a:prstGeom>
            <a:noFill/>
          </p:spPr>
          <p:txBody>
            <a:bodyPr wrap="square" rtlCol="0">
              <a:spAutoFit/>
            </a:bodyPr>
            <a:lstStyle/>
            <a:p>
              <a:pPr algn="ctr"/>
              <a:r>
                <a:rPr lang="en-US" sz="1200" b="1" i="1" dirty="0">
                  <a:solidFill>
                    <a:prstClr val="black"/>
                  </a:solidFill>
                  <a:latin typeface="Corbel"/>
                </a:rPr>
                <a:t>Ethernet, SRIO, or SpaceFibre is used for the data  plane</a:t>
              </a:r>
            </a:p>
            <a:p>
              <a:pPr algn="ctr"/>
              <a:r>
                <a:rPr lang="en-US" sz="1200" b="1" i="1" dirty="0">
                  <a:solidFill>
                    <a:prstClr val="black"/>
                  </a:solidFill>
                  <a:latin typeface="Corbel"/>
                </a:rPr>
                <a:t>x1 interface = 1 Ultra thin pipe (UTP)</a:t>
              </a:r>
            </a:p>
            <a:p>
              <a:pPr algn="ctr"/>
              <a:r>
                <a:rPr lang="en-US" sz="1200" b="1" i="1" dirty="0">
                  <a:solidFill>
                    <a:prstClr val="black"/>
                  </a:solidFill>
                  <a:latin typeface="Corbel"/>
                </a:rPr>
                <a:t>x2 interface = 1 Thin Pipe (TP)</a:t>
              </a:r>
            </a:p>
            <a:p>
              <a:pPr algn="ctr"/>
              <a:r>
                <a:rPr lang="en-US" sz="1200" b="1" i="1" dirty="0">
                  <a:solidFill>
                    <a:prstClr val="black"/>
                  </a:solidFill>
                  <a:latin typeface="Corbel"/>
                </a:rPr>
                <a:t>x4 interface = 1 Fat Pipe (FP)</a:t>
              </a:r>
            </a:p>
          </p:txBody>
        </p:sp>
        <p:sp>
          <p:nvSpPr>
            <p:cNvPr id="5" name="TextBox 4"/>
            <p:cNvSpPr txBox="1"/>
            <p:nvPr/>
          </p:nvSpPr>
          <p:spPr>
            <a:xfrm>
              <a:off x="4109325" y="1493616"/>
              <a:ext cx="3017120" cy="646331"/>
            </a:xfrm>
            <a:prstGeom prst="rect">
              <a:avLst/>
            </a:prstGeom>
            <a:noFill/>
          </p:spPr>
          <p:txBody>
            <a:bodyPr wrap="square" rtlCol="0">
              <a:spAutoFit/>
            </a:bodyPr>
            <a:lstStyle/>
            <a:p>
              <a:pPr algn="ctr"/>
              <a:r>
                <a:rPr lang="en-US" sz="1200" b="1" i="1" dirty="0">
                  <a:solidFill>
                    <a:prstClr val="black"/>
                  </a:solidFill>
                  <a:latin typeface="Corbel"/>
                </a:rPr>
                <a:t>Utility plane provides power, configuration, timing and management input signals using I2C, CMOS and LVDS levels</a:t>
              </a:r>
            </a:p>
          </p:txBody>
        </p:sp>
        <p:sp>
          <p:nvSpPr>
            <p:cNvPr id="11" name="TextBox 10"/>
            <p:cNvSpPr txBox="1"/>
            <p:nvPr/>
          </p:nvSpPr>
          <p:spPr>
            <a:xfrm>
              <a:off x="4366050" y="3816114"/>
              <a:ext cx="3017120" cy="646331"/>
            </a:xfrm>
            <a:prstGeom prst="rect">
              <a:avLst/>
            </a:prstGeom>
            <a:noFill/>
          </p:spPr>
          <p:txBody>
            <a:bodyPr wrap="square" rtlCol="0">
              <a:spAutoFit/>
            </a:bodyPr>
            <a:lstStyle/>
            <a:p>
              <a:pPr algn="ctr"/>
              <a:r>
                <a:rPr lang="en-US" sz="1200" b="1" i="1" dirty="0">
                  <a:solidFill>
                    <a:prstClr val="black"/>
                  </a:solidFill>
                  <a:latin typeface="Corbel"/>
                </a:rPr>
                <a:t>SpaceWire or Ethernet is used for the control plane</a:t>
              </a:r>
            </a:p>
            <a:p>
              <a:pPr algn="ctr"/>
              <a:r>
                <a:rPr lang="en-US" sz="1200" b="1" i="1" dirty="0">
                  <a:solidFill>
                    <a:prstClr val="black"/>
                  </a:solidFill>
                  <a:latin typeface="Corbel"/>
                </a:rPr>
                <a:t>1 interface = 1 Thin Pipe (TP)</a:t>
              </a:r>
            </a:p>
          </p:txBody>
        </p:sp>
        <p:sp>
          <p:nvSpPr>
            <p:cNvPr id="12" name="TextBox 11"/>
            <p:cNvSpPr txBox="1"/>
            <p:nvPr/>
          </p:nvSpPr>
          <p:spPr>
            <a:xfrm>
              <a:off x="-7171" y="5609550"/>
              <a:ext cx="2427428" cy="276999"/>
            </a:xfrm>
            <a:prstGeom prst="rect">
              <a:avLst/>
            </a:prstGeom>
            <a:noFill/>
          </p:spPr>
          <p:txBody>
            <a:bodyPr wrap="square" rtlCol="0">
              <a:spAutoFit/>
            </a:bodyPr>
            <a:lstStyle/>
            <a:p>
              <a:pPr algn="ctr"/>
              <a:r>
                <a:rPr lang="en-US" sz="1200" b="1" i="1" dirty="0">
                  <a:solidFill>
                    <a:prstClr val="black"/>
                  </a:solidFill>
                  <a:latin typeface="Corbel"/>
                </a:rPr>
                <a:t>Signals to and from the SpaceUM</a:t>
              </a:r>
            </a:p>
          </p:txBody>
        </p:sp>
        <p:sp>
          <p:nvSpPr>
            <p:cNvPr id="14" name="TextBox 13"/>
            <p:cNvSpPr txBox="1"/>
            <p:nvPr/>
          </p:nvSpPr>
          <p:spPr>
            <a:xfrm>
              <a:off x="9225769" y="2896504"/>
              <a:ext cx="3017120" cy="646331"/>
            </a:xfrm>
            <a:prstGeom prst="rect">
              <a:avLst/>
            </a:prstGeom>
            <a:noFill/>
          </p:spPr>
          <p:txBody>
            <a:bodyPr wrap="square" rtlCol="0">
              <a:spAutoFit/>
            </a:bodyPr>
            <a:lstStyle/>
            <a:p>
              <a:pPr algn="ctr"/>
              <a:r>
                <a:rPr lang="en-US" sz="1200" b="1" i="1" dirty="0">
                  <a:solidFill>
                    <a:prstClr val="black"/>
                  </a:solidFill>
                  <a:latin typeface="Corbel"/>
                </a:rPr>
                <a:t>Expansion Plane for additional Data FPs, Heritage I/Fs or</a:t>
              </a:r>
            </a:p>
            <a:p>
              <a:pPr algn="ctr"/>
              <a:r>
                <a:rPr lang="en-US" sz="1200" b="1" i="1" dirty="0">
                  <a:solidFill>
                    <a:prstClr val="black"/>
                  </a:solidFill>
                  <a:latin typeface="Corbel"/>
                </a:rPr>
                <a:t>User Defined Signals</a:t>
              </a:r>
            </a:p>
          </p:txBody>
        </p:sp>
      </p:grpSp>
      <p:pic>
        <p:nvPicPr>
          <p:cNvPr id="17" name="Picture 16">
            <a:extLst>
              <a:ext uri="{FF2B5EF4-FFF2-40B4-BE49-F238E27FC236}">
                <a16:creationId xmlns:a16="http://schemas.microsoft.com/office/drawing/2014/main" id="{F1CDA039-34B4-C43E-4CA0-391C44EAA8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0366" y="1809835"/>
            <a:ext cx="3486820" cy="457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Straight Arrow Connector 17">
            <a:extLst>
              <a:ext uri="{FF2B5EF4-FFF2-40B4-BE49-F238E27FC236}">
                <a16:creationId xmlns:a16="http://schemas.microsoft.com/office/drawing/2014/main" id="{35335896-445B-D78E-8EF4-A88A677D6895}"/>
              </a:ext>
            </a:extLst>
          </p:cNvPr>
          <p:cNvCxnSpPr>
            <a:stCxn id="12" idx="3"/>
          </p:cNvCxnSpPr>
          <p:nvPr/>
        </p:nvCxnSpPr>
        <p:spPr>
          <a:xfrm>
            <a:off x="2420257" y="5748050"/>
            <a:ext cx="631862" cy="905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DC850E8-BFAA-8D23-9478-B9325332F331}"/>
              </a:ext>
            </a:extLst>
          </p:cNvPr>
          <p:cNvCxnSpPr>
            <a:cxnSpLocks/>
          </p:cNvCxnSpPr>
          <p:nvPr/>
        </p:nvCxnSpPr>
        <p:spPr>
          <a:xfrm flipH="1">
            <a:off x="8452022" y="3033584"/>
            <a:ext cx="926756" cy="11121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40A3EF6-3E19-6181-0C44-DDDE987F943E}"/>
              </a:ext>
            </a:extLst>
          </p:cNvPr>
          <p:cNvCxnSpPr>
            <a:stCxn id="5" idx="3"/>
          </p:cNvCxnSpPr>
          <p:nvPr/>
        </p:nvCxnSpPr>
        <p:spPr>
          <a:xfrm>
            <a:off x="7126445" y="1816782"/>
            <a:ext cx="619315" cy="2097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F9D5377-85FB-EC7A-7654-001C30609DAD}"/>
              </a:ext>
            </a:extLst>
          </p:cNvPr>
          <p:cNvCxnSpPr>
            <a:stCxn id="5" idx="1"/>
          </p:cNvCxnSpPr>
          <p:nvPr/>
        </p:nvCxnSpPr>
        <p:spPr>
          <a:xfrm flipH="1">
            <a:off x="3589638" y="1816782"/>
            <a:ext cx="519687" cy="19399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2BEDB3F-844F-6919-978C-DAB8090B5D28}"/>
              </a:ext>
            </a:extLst>
          </p:cNvPr>
          <p:cNvCxnSpPr>
            <a:stCxn id="4" idx="0"/>
          </p:cNvCxnSpPr>
          <p:nvPr/>
        </p:nvCxnSpPr>
        <p:spPr>
          <a:xfrm flipH="1" flipV="1">
            <a:off x="3682314" y="2588741"/>
            <a:ext cx="2124920" cy="30776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2C4DFAC-64DB-592B-5CD5-56035F545DEA}"/>
              </a:ext>
            </a:extLst>
          </p:cNvPr>
          <p:cNvCxnSpPr>
            <a:stCxn id="4" idx="0"/>
          </p:cNvCxnSpPr>
          <p:nvPr/>
        </p:nvCxnSpPr>
        <p:spPr>
          <a:xfrm flipV="1">
            <a:off x="5807234" y="2428930"/>
            <a:ext cx="1804528" cy="4675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9121393-6C45-DAD3-C1F1-AE1C2930F0CA}"/>
              </a:ext>
            </a:extLst>
          </p:cNvPr>
          <p:cNvCxnSpPr>
            <a:stCxn id="11" idx="2"/>
          </p:cNvCxnSpPr>
          <p:nvPr/>
        </p:nvCxnSpPr>
        <p:spPr>
          <a:xfrm>
            <a:off x="5874610" y="4462445"/>
            <a:ext cx="1971931" cy="3505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B272D22-51A8-97C9-1F59-1C4548AC57F2}"/>
              </a:ext>
            </a:extLst>
          </p:cNvPr>
          <p:cNvCxnSpPr>
            <a:cxnSpLocks/>
          </p:cNvCxnSpPr>
          <p:nvPr/>
        </p:nvCxnSpPr>
        <p:spPr>
          <a:xfrm flipH="1">
            <a:off x="3682314" y="4096595"/>
            <a:ext cx="1062460" cy="3658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165C028-14A2-D968-D75A-6DBC1F27DD15}"/>
              </a:ext>
            </a:extLst>
          </p:cNvPr>
          <p:cNvSpPr txBox="1"/>
          <p:nvPr/>
        </p:nvSpPr>
        <p:spPr>
          <a:xfrm>
            <a:off x="4433147" y="5332551"/>
            <a:ext cx="2427428" cy="276999"/>
          </a:xfrm>
          <a:prstGeom prst="rect">
            <a:avLst/>
          </a:prstGeom>
          <a:noFill/>
        </p:spPr>
        <p:txBody>
          <a:bodyPr wrap="square" rtlCol="0">
            <a:spAutoFit/>
          </a:bodyPr>
          <a:lstStyle/>
          <a:p>
            <a:pPr algn="ctr"/>
            <a:r>
              <a:rPr lang="en-US" sz="1200" b="1" i="1" dirty="0">
                <a:solidFill>
                  <a:prstClr val="black"/>
                </a:solidFill>
                <a:latin typeface="Corbel"/>
              </a:rPr>
              <a:t>User Defined Space</a:t>
            </a:r>
          </a:p>
        </p:txBody>
      </p:sp>
      <p:cxnSp>
        <p:nvCxnSpPr>
          <p:cNvPr id="41" name="Straight Arrow Connector 40">
            <a:extLst>
              <a:ext uri="{FF2B5EF4-FFF2-40B4-BE49-F238E27FC236}">
                <a16:creationId xmlns:a16="http://schemas.microsoft.com/office/drawing/2014/main" id="{5F2F4304-3223-8E28-805D-EA88D55F51EF}"/>
              </a:ext>
            </a:extLst>
          </p:cNvPr>
          <p:cNvCxnSpPr>
            <a:cxnSpLocks/>
          </p:cNvCxnSpPr>
          <p:nvPr/>
        </p:nvCxnSpPr>
        <p:spPr>
          <a:xfrm flipH="1" flipV="1">
            <a:off x="3589638" y="5424616"/>
            <a:ext cx="1413077" cy="4643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5E842CF-48D9-8880-FC46-A0263CA5FC0A}"/>
              </a:ext>
            </a:extLst>
          </p:cNvPr>
          <p:cNvCxnSpPr>
            <a:cxnSpLocks/>
          </p:cNvCxnSpPr>
          <p:nvPr/>
        </p:nvCxnSpPr>
        <p:spPr>
          <a:xfrm flipV="1">
            <a:off x="6308124" y="5412259"/>
            <a:ext cx="1495168" cy="5879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8941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SpaceVPX 6U Slot Families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240" y="2251229"/>
            <a:ext cx="3104878" cy="372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3768" y="2179221"/>
            <a:ext cx="2801142" cy="3797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395664" y="1710828"/>
            <a:ext cx="4495799" cy="584775"/>
          </a:xfrm>
          <a:prstGeom prst="rect">
            <a:avLst/>
          </a:prstGeom>
          <a:noFill/>
        </p:spPr>
        <p:txBody>
          <a:bodyPr wrap="square" rtlCol="0">
            <a:spAutoFit/>
          </a:bodyPr>
          <a:lstStyle/>
          <a:p>
            <a:pPr algn="ctr"/>
            <a:r>
              <a:rPr lang="en-US" sz="1600" i="1" dirty="0">
                <a:solidFill>
                  <a:prstClr val="black"/>
                </a:solidFill>
              </a:rPr>
              <a:t>Payload Family:</a:t>
            </a:r>
          </a:p>
          <a:p>
            <a:pPr algn="ctr"/>
            <a:r>
              <a:rPr lang="en-US" sz="1600" i="1" dirty="0">
                <a:solidFill>
                  <a:prstClr val="black"/>
                </a:solidFill>
              </a:rPr>
              <a:t>Payload, Controller, Peripheral, Control Switch</a:t>
            </a:r>
          </a:p>
        </p:txBody>
      </p:sp>
      <p:sp>
        <p:nvSpPr>
          <p:cNvPr id="6" name="TextBox 5"/>
          <p:cNvSpPr txBox="1"/>
          <p:nvPr/>
        </p:nvSpPr>
        <p:spPr>
          <a:xfrm>
            <a:off x="5891464" y="1647531"/>
            <a:ext cx="4560736" cy="584775"/>
          </a:xfrm>
          <a:prstGeom prst="rect">
            <a:avLst/>
          </a:prstGeom>
          <a:noFill/>
        </p:spPr>
        <p:txBody>
          <a:bodyPr wrap="square" rtlCol="0">
            <a:spAutoFit/>
          </a:bodyPr>
          <a:lstStyle>
            <a:defPPr>
              <a:defRPr lang="en-US"/>
            </a:defPPr>
            <a:lvl1pPr algn="ctr">
              <a:defRPr sz="1600" i="1"/>
            </a:lvl1pPr>
          </a:lstStyle>
          <a:p>
            <a:r>
              <a:rPr lang="en-US" dirty="0">
                <a:solidFill>
                  <a:prstClr val="black"/>
                </a:solidFill>
              </a:rPr>
              <a:t>Switch Family:</a:t>
            </a:r>
          </a:p>
          <a:p>
            <a:r>
              <a:rPr lang="en-US" dirty="0">
                <a:solidFill>
                  <a:prstClr val="black"/>
                </a:solidFill>
              </a:rPr>
              <a:t>Data Switch, Switch &amp; Controller, Control Switch</a:t>
            </a:r>
          </a:p>
        </p:txBody>
      </p:sp>
      <p:sp>
        <p:nvSpPr>
          <p:cNvPr id="7" name="TextBox 6"/>
          <p:cNvSpPr txBox="1"/>
          <p:nvPr/>
        </p:nvSpPr>
        <p:spPr>
          <a:xfrm>
            <a:off x="2799312" y="6003851"/>
            <a:ext cx="6696744" cy="646331"/>
          </a:xfrm>
          <a:prstGeom prst="rect">
            <a:avLst/>
          </a:prstGeom>
          <a:solidFill>
            <a:srgbClr val="00B0F0"/>
          </a:solidFill>
          <a:scene3d>
            <a:camera prst="orthographicFront"/>
            <a:lightRig rig="threePt" dir="t"/>
          </a:scene3d>
          <a:sp3d>
            <a:bevelT/>
          </a:sp3d>
        </p:spPr>
        <p:txBody>
          <a:bodyPr wrap="square" rtlCol="0">
            <a:spAutoFit/>
          </a:bodyPr>
          <a:lstStyle>
            <a:defPPr>
              <a:defRPr lang="en-US"/>
            </a:defPPr>
            <a:lvl1pPr>
              <a:defRPr>
                <a:solidFill>
                  <a:prstClr val="black"/>
                </a:solidFill>
              </a:defRPr>
            </a:lvl1pPr>
          </a:lstStyle>
          <a:p>
            <a:pPr algn="ctr"/>
            <a:r>
              <a:rPr lang="en-US" dirty="0"/>
              <a:t>Pinouts are consistent throughout slot profile families enabling single design providing multiple slot types</a:t>
            </a:r>
          </a:p>
        </p:txBody>
      </p:sp>
      <p:sp>
        <p:nvSpPr>
          <p:cNvPr id="8" name="TextBox 7">
            <a:extLst>
              <a:ext uri="{FF2B5EF4-FFF2-40B4-BE49-F238E27FC236}">
                <a16:creationId xmlns:a16="http://schemas.microsoft.com/office/drawing/2014/main" id="{25FAAAB1-EDA8-D437-C07B-1C602D2B8FF6}"/>
              </a:ext>
            </a:extLst>
          </p:cNvPr>
          <p:cNvSpPr txBox="1"/>
          <p:nvPr/>
        </p:nvSpPr>
        <p:spPr>
          <a:xfrm>
            <a:off x="4602022" y="2772401"/>
            <a:ext cx="1345694" cy="338554"/>
          </a:xfrm>
          <a:prstGeom prst="rect">
            <a:avLst/>
          </a:prstGeom>
          <a:noFill/>
        </p:spPr>
        <p:txBody>
          <a:bodyPr wrap="square" rtlCol="0">
            <a:spAutoFit/>
          </a:bodyPr>
          <a:lstStyle/>
          <a:p>
            <a:r>
              <a:rPr lang="en-US" sz="1600" dirty="0"/>
              <a:t>Or Ethernet</a:t>
            </a:r>
          </a:p>
        </p:txBody>
      </p:sp>
      <p:sp>
        <p:nvSpPr>
          <p:cNvPr id="9" name="TextBox 8">
            <a:extLst>
              <a:ext uri="{FF2B5EF4-FFF2-40B4-BE49-F238E27FC236}">
                <a16:creationId xmlns:a16="http://schemas.microsoft.com/office/drawing/2014/main" id="{55CF935A-AA6C-C299-1423-7B468D2EF713}"/>
              </a:ext>
            </a:extLst>
          </p:cNvPr>
          <p:cNvSpPr txBox="1"/>
          <p:nvPr/>
        </p:nvSpPr>
        <p:spPr>
          <a:xfrm>
            <a:off x="9483699" y="2955206"/>
            <a:ext cx="1345694" cy="338554"/>
          </a:xfrm>
          <a:prstGeom prst="rect">
            <a:avLst/>
          </a:prstGeom>
          <a:noFill/>
        </p:spPr>
        <p:txBody>
          <a:bodyPr wrap="square" rtlCol="0">
            <a:spAutoFit/>
          </a:bodyPr>
          <a:lstStyle/>
          <a:p>
            <a:r>
              <a:rPr lang="en-US" sz="1600" dirty="0"/>
              <a:t>Or Ethernet</a:t>
            </a:r>
          </a:p>
        </p:txBody>
      </p:sp>
      <p:sp>
        <p:nvSpPr>
          <p:cNvPr id="10" name="TextBox 9">
            <a:extLst>
              <a:ext uri="{FF2B5EF4-FFF2-40B4-BE49-F238E27FC236}">
                <a16:creationId xmlns:a16="http://schemas.microsoft.com/office/drawing/2014/main" id="{DD6CAA58-60EF-C2ED-0EB1-E7D9FD176A52}"/>
              </a:ext>
            </a:extLst>
          </p:cNvPr>
          <p:cNvSpPr txBox="1"/>
          <p:nvPr/>
        </p:nvSpPr>
        <p:spPr>
          <a:xfrm>
            <a:off x="4777304" y="4183067"/>
            <a:ext cx="1345694" cy="338554"/>
          </a:xfrm>
          <a:prstGeom prst="rect">
            <a:avLst/>
          </a:prstGeom>
          <a:noFill/>
        </p:spPr>
        <p:txBody>
          <a:bodyPr wrap="square" rtlCol="0">
            <a:spAutoFit/>
          </a:bodyPr>
          <a:lstStyle/>
          <a:p>
            <a:r>
              <a:rPr lang="en-US" sz="1600" dirty="0"/>
              <a:t>Or Ethernet</a:t>
            </a:r>
          </a:p>
        </p:txBody>
      </p:sp>
      <p:sp>
        <p:nvSpPr>
          <p:cNvPr id="11" name="TextBox 10">
            <a:extLst>
              <a:ext uri="{FF2B5EF4-FFF2-40B4-BE49-F238E27FC236}">
                <a16:creationId xmlns:a16="http://schemas.microsoft.com/office/drawing/2014/main" id="{05A8D6B1-21B7-B840-A5FB-E7E9A4AFEAE3}"/>
              </a:ext>
            </a:extLst>
          </p:cNvPr>
          <p:cNvSpPr txBox="1"/>
          <p:nvPr/>
        </p:nvSpPr>
        <p:spPr>
          <a:xfrm>
            <a:off x="9265840" y="4492055"/>
            <a:ext cx="1345694" cy="338554"/>
          </a:xfrm>
          <a:prstGeom prst="rect">
            <a:avLst/>
          </a:prstGeom>
          <a:noFill/>
        </p:spPr>
        <p:txBody>
          <a:bodyPr wrap="square" rtlCol="0">
            <a:spAutoFit/>
          </a:bodyPr>
          <a:lstStyle/>
          <a:p>
            <a:r>
              <a:rPr lang="en-US" sz="1600" dirty="0"/>
              <a:t>Or Ethernet</a:t>
            </a:r>
          </a:p>
        </p:txBody>
      </p:sp>
    </p:spTree>
    <p:extLst>
      <p:ext uri="{BB962C8B-B14F-4D97-AF65-F5344CB8AC3E}">
        <p14:creationId xmlns:p14="http://schemas.microsoft.com/office/powerpoint/2010/main" val="1057566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6632-C7BC-83B9-0417-A7B102D9E1AD}"/>
              </a:ext>
            </a:extLst>
          </p:cNvPr>
          <p:cNvSpPr>
            <a:spLocks noGrp="1"/>
          </p:cNvSpPr>
          <p:nvPr>
            <p:ph type="title"/>
          </p:nvPr>
        </p:nvSpPr>
        <p:spPr>
          <a:xfrm>
            <a:off x="1097280" y="286603"/>
            <a:ext cx="10058400" cy="1450757"/>
          </a:xfrm>
        </p:spPr>
        <p:txBody>
          <a:bodyPr>
            <a:normAutofit/>
          </a:bodyPr>
          <a:lstStyle/>
          <a:p>
            <a:r>
              <a:rPr lang="en-US" dirty="0"/>
              <a:t>SpaceVPX Slot Profile Keying (3U)</a:t>
            </a:r>
          </a:p>
        </p:txBody>
      </p:sp>
      <p:graphicFrame>
        <p:nvGraphicFramePr>
          <p:cNvPr id="7" name="Content Placeholder 2">
            <a:extLst>
              <a:ext uri="{FF2B5EF4-FFF2-40B4-BE49-F238E27FC236}">
                <a16:creationId xmlns:a16="http://schemas.microsoft.com/office/drawing/2014/main" id="{3113E375-4619-F3E6-39DB-FD2345845B7F}"/>
              </a:ext>
            </a:extLst>
          </p:cNvPr>
          <p:cNvGraphicFramePr>
            <a:graphicFrameLocks noGrp="1"/>
          </p:cNvGraphicFramePr>
          <p:nvPr>
            <p:ph idx="1"/>
            <p:extLst>
              <p:ext uri="{D42A27DB-BD31-4B8C-83A1-F6EECF244321}">
                <p14:modId xmlns:p14="http://schemas.microsoft.com/office/powerpoint/2010/main" val="2143925342"/>
              </p:ext>
            </p:extLst>
          </p:nvPr>
        </p:nvGraphicFramePr>
        <p:xfrm>
          <a:off x="1673087" y="2098515"/>
          <a:ext cx="8906155" cy="3786093"/>
        </p:xfrm>
        <a:graphic>
          <a:graphicData uri="http://schemas.openxmlformats.org/drawingml/2006/table">
            <a:tbl>
              <a:tblPr firstRow="1" firstCol="1" bandRow="1">
                <a:tableStyleId>{5C22544A-7EE6-4342-B048-85BDC9FD1C3A}</a:tableStyleId>
              </a:tblPr>
              <a:tblGrid>
                <a:gridCol w="631283">
                  <a:extLst>
                    <a:ext uri="{9D8B030D-6E8A-4147-A177-3AD203B41FA5}">
                      <a16:colId xmlns:a16="http://schemas.microsoft.com/office/drawing/2014/main" val="3901684913"/>
                    </a:ext>
                  </a:extLst>
                </a:gridCol>
                <a:gridCol w="595586">
                  <a:extLst>
                    <a:ext uri="{9D8B030D-6E8A-4147-A177-3AD203B41FA5}">
                      <a16:colId xmlns:a16="http://schemas.microsoft.com/office/drawing/2014/main" val="1832563005"/>
                    </a:ext>
                  </a:extLst>
                </a:gridCol>
                <a:gridCol w="2144496">
                  <a:extLst>
                    <a:ext uri="{9D8B030D-6E8A-4147-A177-3AD203B41FA5}">
                      <a16:colId xmlns:a16="http://schemas.microsoft.com/office/drawing/2014/main" val="2054213211"/>
                    </a:ext>
                  </a:extLst>
                </a:gridCol>
                <a:gridCol w="1496033">
                  <a:extLst>
                    <a:ext uri="{9D8B030D-6E8A-4147-A177-3AD203B41FA5}">
                      <a16:colId xmlns:a16="http://schemas.microsoft.com/office/drawing/2014/main" val="716251867"/>
                    </a:ext>
                  </a:extLst>
                </a:gridCol>
                <a:gridCol w="1496033">
                  <a:extLst>
                    <a:ext uri="{9D8B030D-6E8A-4147-A177-3AD203B41FA5}">
                      <a16:colId xmlns:a16="http://schemas.microsoft.com/office/drawing/2014/main" val="1539479223"/>
                    </a:ext>
                  </a:extLst>
                </a:gridCol>
                <a:gridCol w="1496033">
                  <a:extLst>
                    <a:ext uri="{9D8B030D-6E8A-4147-A177-3AD203B41FA5}">
                      <a16:colId xmlns:a16="http://schemas.microsoft.com/office/drawing/2014/main" val="4146729288"/>
                    </a:ext>
                  </a:extLst>
                </a:gridCol>
                <a:gridCol w="1046691">
                  <a:extLst>
                    <a:ext uri="{9D8B030D-6E8A-4147-A177-3AD203B41FA5}">
                      <a16:colId xmlns:a16="http://schemas.microsoft.com/office/drawing/2014/main" val="2331799145"/>
                    </a:ext>
                  </a:extLst>
                </a:gridCol>
              </a:tblGrid>
              <a:tr h="146528">
                <a:tc rowSpan="2">
                  <a:txBody>
                    <a:bodyPr/>
                    <a:lstStyle/>
                    <a:p>
                      <a:pPr marL="0" marR="0" algn="ctr">
                        <a:spcBef>
                          <a:spcPts val="0"/>
                        </a:spcBef>
                        <a:spcAft>
                          <a:spcPts val="0"/>
                        </a:spcAft>
                      </a:pPr>
                      <a:r>
                        <a:rPr lang="en-US" sz="800">
                          <a:effectLst/>
                        </a:rPr>
                        <a:t>Key 1</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rowSpan="2">
                  <a:txBody>
                    <a:bodyPr/>
                    <a:lstStyle/>
                    <a:p>
                      <a:pPr marL="0" marR="0" algn="ctr">
                        <a:spcBef>
                          <a:spcPts val="0"/>
                        </a:spcBef>
                        <a:spcAft>
                          <a:spcPts val="0"/>
                        </a:spcAft>
                      </a:pPr>
                      <a:r>
                        <a:rPr lang="en-US" sz="800">
                          <a:effectLst/>
                        </a:rPr>
                        <a:t>Key 2</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rowSpan="2">
                  <a:txBody>
                    <a:bodyPr/>
                    <a:lstStyle/>
                    <a:p>
                      <a:pPr marL="0" marR="0" algn="ctr">
                        <a:spcBef>
                          <a:spcPts val="0"/>
                        </a:spcBef>
                        <a:spcAft>
                          <a:spcPts val="0"/>
                        </a:spcAft>
                      </a:pPr>
                      <a:r>
                        <a:rPr lang="en-US" sz="800">
                          <a:effectLst/>
                        </a:rPr>
                        <a:t>Module Type</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gridSpan="4">
                  <a:txBody>
                    <a:bodyPr/>
                    <a:lstStyle/>
                    <a:p>
                      <a:pPr marL="0" marR="0" algn="ctr">
                        <a:spcBef>
                          <a:spcPts val="0"/>
                        </a:spcBef>
                        <a:spcAft>
                          <a:spcPts val="0"/>
                        </a:spcAft>
                      </a:pPr>
                      <a:r>
                        <a:rPr lang="en-US" sz="800">
                          <a:effectLst/>
                        </a:rPr>
                        <a:t>Power Feeds (SpaceUM Only)</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76793416"/>
                  </a:ext>
                </a:extLst>
              </a:tr>
              <a:tr h="14652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800">
                          <a:effectLst/>
                        </a:rPr>
                        <a:t>PF1 - PF4</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PF5 - PF7</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PF8</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Power Profile</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extLst>
                  <a:ext uri="{0D108BD9-81ED-4DB2-BD59-A6C34878D82A}">
                    <a16:rowId xmlns:a16="http://schemas.microsoft.com/office/drawing/2014/main" val="2410015997"/>
                  </a:ext>
                </a:extLst>
              </a:tr>
              <a:tr h="146528">
                <a:tc>
                  <a:txBody>
                    <a:bodyPr/>
                    <a:lstStyle/>
                    <a:p>
                      <a:pPr marL="0" marR="0" algn="ctr">
                        <a:spcBef>
                          <a:spcPts val="0"/>
                        </a:spcBef>
                        <a:spcAft>
                          <a:spcPts val="0"/>
                        </a:spcAft>
                      </a:pPr>
                      <a:r>
                        <a:rPr lang="en-US" sz="800">
                          <a:effectLst/>
                        </a:rPr>
                        <a:t>0</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0</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Power Supply Switch (3U Power)</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 </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extLst>
                  <a:ext uri="{0D108BD9-81ED-4DB2-BD59-A6C34878D82A}">
                    <a16:rowId xmlns:a16="http://schemas.microsoft.com/office/drawing/2014/main" val="456584814"/>
                  </a:ext>
                </a:extLst>
              </a:tr>
              <a:tr h="146528">
                <a:tc>
                  <a:txBody>
                    <a:bodyPr/>
                    <a:lstStyle/>
                    <a:p>
                      <a:pPr marL="0" marR="0" algn="ctr">
                        <a:spcBef>
                          <a:spcPts val="0"/>
                        </a:spcBef>
                        <a:spcAft>
                          <a:spcPts val="0"/>
                        </a:spcAft>
                      </a:pPr>
                      <a:r>
                        <a:rPr lang="en-US" sz="800">
                          <a:effectLst/>
                        </a:rPr>
                        <a:t>270</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45</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Switch (3U Power)</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endParaRPr lang="en-US" sz="700">
                        <a:effectLst/>
                        <a:latin typeface="Times New Roman" panose="02020603050405020304" pitchFamily="18" charset="0"/>
                      </a:endParaRPr>
                    </a:p>
                  </a:txBody>
                  <a:tcPr marL="33261" marR="33261" marT="0" marB="0" anchor="ctr"/>
                </a:tc>
                <a:extLst>
                  <a:ext uri="{0D108BD9-81ED-4DB2-BD59-A6C34878D82A}">
                    <a16:rowId xmlns:a16="http://schemas.microsoft.com/office/drawing/2014/main" val="1272413684"/>
                  </a:ext>
                </a:extLst>
              </a:tr>
              <a:tr h="146528">
                <a:tc>
                  <a:txBody>
                    <a:bodyPr/>
                    <a:lstStyle/>
                    <a:p>
                      <a:pPr marL="0" marR="0" algn="ctr">
                        <a:spcBef>
                          <a:spcPts val="0"/>
                        </a:spcBef>
                        <a:spcAft>
                          <a:spcPts val="0"/>
                        </a:spcAft>
                      </a:pPr>
                      <a:r>
                        <a:rPr lang="en-US" sz="800">
                          <a:effectLst/>
                        </a:rPr>
                        <a:t>270</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90</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Payload (3U Power)</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endParaRPr lang="en-US" sz="700">
                        <a:effectLst/>
                        <a:latin typeface="Times New Roman" panose="02020603050405020304" pitchFamily="18" charset="0"/>
                      </a:endParaRPr>
                    </a:p>
                  </a:txBody>
                  <a:tcPr marL="33261" marR="33261" marT="0" marB="0" anchor="ctr"/>
                </a:tc>
                <a:extLst>
                  <a:ext uri="{0D108BD9-81ED-4DB2-BD59-A6C34878D82A}">
                    <a16:rowId xmlns:a16="http://schemas.microsoft.com/office/drawing/2014/main" val="2117841150"/>
                  </a:ext>
                </a:extLst>
              </a:tr>
              <a:tr h="146528">
                <a:tc>
                  <a:txBody>
                    <a:bodyPr/>
                    <a:lstStyle/>
                    <a:p>
                      <a:pPr marL="0" marR="0" algn="ctr">
                        <a:spcBef>
                          <a:spcPts val="0"/>
                        </a:spcBef>
                        <a:spcAft>
                          <a:spcPts val="0"/>
                        </a:spcAft>
                      </a:pPr>
                      <a:r>
                        <a:rPr lang="en-US" sz="800">
                          <a:effectLst/>
                        </a:rPr>
                        <a:t> </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 </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 </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 </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 </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 </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 </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extLst>
                  <a:ext uri="{0D108BD9-81ED-4DB2-BD59-A6C34878D82A}">
                    <a16:rowId xmlns:a16="http://schemas.microsoft.com/office/drawing/2014/main" val="1964072959"/>
                  </a:ext>
                </a:extLst>
              </a:tr>
              <a:tr h="146528">
                <a:tc>
                  <a:txBody>
                    <a:bodyPr/>
                    <a:lstStyle/>
                    <a:p>
                      <a:pPr marL="0" marR="0" algn="ctr">
                        <a:spcBef>
                          <a:spcPts val="0"/>
                        </a:spcBef>
                        <a:spcAft>
                          <a:spcPts val="0"/>
                        </a:spcAft>
                      </a:pPr>
                      <a:r>
                        <a:rPr lang="en-US" sz="800">
                          <a:effectLst/>
                        </a:rPr>
                        <a:t>270</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0</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Utility Switch (3U Power)</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 </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extLst>
                  <a:ext uri="{0D108BD9-81ED-4DB2-BD59-A6C34878D82A}">
                    <a16:rowId xmlns:a16="http://schemas.microsoft.com/office/drawing/2014/main" val="1499380675"/>
                  </a:ext>
                </a:extLst>
              </a:tr>
              <a:tr h="382863">
                <a:tc>
                  <a:txBody>
                    <a:bodyPr/>
                    <a:lstStyle/>
                    <a:p>
                      <a:pPr marL="0" marR="0" algn="ctr">
                        <a:spcBef>
                          <a:spcPts val="0"/>
                        </a:spcBef>
                        <a:spcAft>
                          <a:spcPts val="0"/>
                        </a:spcAft>
                      </a:pPr>
                      <a:r>
                        <a:rPr lang="en-US" sz="800">
                          <a:effectLst/>
                        </a:rPr>
                        <a:t>45</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90</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SpaceUM 5 Slot</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+12V</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PF5 = +3.3V</a:t>
                      </a:r>
                      <a:endParaRPr lang="en-US" sz="700">
                        <a:effectLst/>
                      </a:endParaRPr>
                    </a:p>
                    <a:p>
                      <a:pPr marL="0" marR="0" algn="ctr">
                        <a:spcBef>
                          <a:spcPts val="0"/>
                        </a:spcBef>
                        <a:spcAft>
                          <a:spcPts val="0"/>
                        </a:spcAft>
                      </a:pPr>
                      <a:r>
                        <a:rPr lang="en-US" sz="800">
                          <a:effectLst/>
                        </a:rPr>
                        <a:t>PF6 = -12V</a:t>
                      </a:r>
                      <a:endParaRPr lang="en-US" sz="700">
                        <a:effectLst/>
                      </a:endParaRPr>
                    </a:p>
                    <a:p>
                      <a:pPr marL="0" marR="0" algn="ctr">
                        <a:spcBef>
                          <a:spcPts val="0"/>
                        </a:spcBef>
                        <a:spcAft>
                          <a:spcPts val="0"/>
                        </a:spcAft>
                      </a:pPr>
                      <a:r>
                        <a:rPr lang="en-US" sz="800">
                          <a:effectLst/>
                        </a:rPr>
                        <a:t>PF7 = N/A</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N/A</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5 Slot 12V</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extLst>
                  <a:ext uri="{0D108BD9-81ED-4DB2-BD59-A6C34878D82A}">
                    <a16:rowId xmlns:a16="http://schemas.microsoft.com/office/drawing/2014/main" val="1202978802"/>
                  </a:ext>
                </a:extLst>
              </a:tr>
              <a:tr h="382863">
                <a:tc>
                  <a:txBody>
                    <a:bodyPr/>
                    <a:lstStyle/>
                    <a:p>
                      <a:pPr marL="0" marR="0" algn="ctr">
                        <a:spcBef>
                          <a:spcPts val="0"/>
                        </a:spcBef>
                        <a:spcAft>
                          <a:spcPts val="0"/>
                        </a:spcAft>
                      </a:pPr>
                      <a:r>
                        <a:rPr lang="en-US" sz="800">
                          <a:effectLst/>
                        </a:rPr>
                        <a:t>45</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270</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SpaceUM 5 Slot</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PF1-3 = +5V</a:t>
                      </a:r>
                      <a:endParaRPr lang="en-US" sz="700">
                        <a:effectLst/>
                      </a:endParaRPr>
                    </a:p>
                    <a:p>
                      <a:pPr marL="0" marR="0" algn="ctr">
                        <a:spcBef>
                          <a:spcPts val="0"/>
                        </a:spcBef>
                        <a:spcAft>
                          <a:spcPts val="0"/>
                        </a:spcAft>
                      </a:pPr>
                      <a:r>
                        <a:rPr lang="en-US" sz="800">
                          <a:effectLst/>
                        </a:rPr>
                        <a:t>PF4 = +3.3V</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PF5 = +12V</a:t>
                      </a:r>
                      <a:endParaRPr lang="en-US" sz="700">
                        <a:effectLst/>
                      </a:endParaRPr>
                    </a:p>
                    <a:p>
                      <a:pPr marL="0" marR="0" algn="ctr">
                        <a:spcBef>
                          <a:spcPts val="0"/>
                        </a:spcBef>
                        <a:spcAft>
                          <a:spcPts val="0"/>
                        </a:spcAft>
                      </a:pPr>
                      <a:r>
                        <a:rPr lang="en-US" sz="800">
                          <a:effectLst/>
                        </a:rPr>
                        <a:t>PF6 = -12V</a:t>
                      </a:r>
                      <a:endParaRPr lang="en-US" sz="700">
                        <a:effectLst/>
                      </a:endParaRPr>
                    </a:p>
                    <a:p>
                      <a:pPr marL="0" marR="0" algn="ctr">
                        <a:spcBef>
                          <a:spcPts val="0"/>
                        </a:spcBef>
                        <a:spcAft>
                          <a:spcPts val="0"/>
                        </a:spcAft>
                      </a:pPr>
                      <a:r>
                        <a:rPr lang="en-US" sz="800">
                          <a:effectLst/>
                        </a:rPr>
                        <a:t>PF7 =  N/A</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N/A</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5 Slot 5V</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extLst>
                  <a:ext uri="{0D108BD9-81ED-4DB2-BD59-A6C34878D82A}">
                    <a16:rowId xmlns:a16="http://schemas.microsoft.com/office/drawing/2014/main" val="866769882"/>
                  </a:ext>
                </a:extLst>
              </a:tr>
              <a:tr h="382863">
                <a:tc>
                  <a:txBody>
                    <a:bodyPr/>
                    <a:lstStyle/>
                    <a:p>
                      <a:pPr marL="0" marR="0" algn="ctr">
                        <a:spcBef>
                          <a:spcPts val="0"/>
                        </a:spcBef>
                        <a:spcAft>
                          <a:spcPts val="0"/>
                        </a:spcAft>
                      </a:pPr>
                      <a:r>
                        <a:rPr lang="en-US" sz="800">
                          <a:effectLst/>
                        </a:rPr>
                        <a:t>45</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315</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SpaceUM 5 Slot</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+3.3V</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PF5=+12V</a:t>
                      </a:r>
                      <a:endParaRPr lang="en-US" sz="700">
                        <a:effectLst/>
                      </a:endParaRPr>
                    </a:p>
                    <a:p>
                      <a:pPr marL="0" marR="0" algn="ctr">
                        <a:spcBef>
                          <a:spcPts val="0"/>
                        </a:spcBef>
                        <a:spcAft>
                          <a:spcPts val="0"/>
                        </a:spcAft>
                      </a:pPr>
                      <a:r>
                        <a:rPr lang="en-US" sz="800">
                          <a:effectLst/>
                        </a:rPr>
                        <a:t>PF6=-12V</a:t>
                      </a:r>
                      <a:endParaRPr lang="en-US" sz="700">
                        <a:effectLst/>
                      </a:endParaRPr>
                    </a:p>
                    <a:p>
                      <a:pPr marL="0" marR="0" algn="ctr">
                        <a:spcBef>
                          <a:spcPts val="0"/>
                        </a:spcBef>
                        <a:spcAft>
                          <a:spcPts val="0"/>
                        </a:spcAft>
                      </a:pPr>
                      <a:r>
                        <a:rPr lang="en-US" sz="800">
                          <a:effectLst/>
                        </a:rPr>
                        <a:t>PF7 – N/A</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N/A</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5 Slot 3.3V</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extLst>
                  <a:ext uri="{0D108BD9-81ED-4DB2-BD59-A6C34878D82A}">
                    <a16:rowId xmlns:a16="http://schemas.microsoft.com/office/drawing/2014/main" val="1148678711"/>
                  </a:ext>
                </a:extLst>
              </a:tr>
              <a:tr h="146528">
                <a:tc>
                  <a:txBody>
                    <a:bodyPr/>
                    <a:lstStyle/>
                    <a:p>
                      <a:pPr marL="0" marR="0" algn="ctr">
                        <a:spcBef>
                          <a:spcPts val="0"/>
                        </a:spcBef>
                        <a:spcAft>
                          <a:spcPts val="0"/>
                        </a:spcAft>
                      </a:pPr>
                      <a:r>
                        <a:rPr lang="en-US" sz="800">
                          <a:effectLst/>
                        </a:rPr>
                        <a:t>90</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0</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SpaceUM 2 Slot</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12</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12</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-12</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12V</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extLst>
                  <a:ext uri="{0D108BD9-81ED-4DB2-BD59-A6C34878D82A}">
                    <a16:rowId xmlns:a16="http://schemas.microsoft.com/office/drawing/2014/main" val="1408797231"/>
                  </a:ext>
                </a:extLst>
              </a:tr>
              <a:tr h="146528">
                <a:tc>
                  <a:txBody>
                    <a:bodyPr/>
                    <a:lstStyle/>
                    <a:p>
                      <a:pPr marL="0" marR="0" algn="ctr">
                        <a:spcBef>
                          <a:spcPts val="0"/>
                        </a:spcBef>
                        <a:spcAft>
                          <a:spcPts val="0"/>
                        </a:spcAft>
                      </a:pPr>
                      <a:r>
                        <a:rPr lang="en-US" sz="800">
                          <a:effectLst/>
                        </a:rPr>
                        <a:t>90</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45</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SpaceUM 2 Slot</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12</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3.3</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-12</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12V_3.3V</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extLst>
                  <a:ext uri="{0D108BD9-81ED-4DB2-BD59-A6C34878D82A}">
                    <a16:rowId xmlns:a16="http://schemas.microsoft.com/office/drawing/2014/main" val="857110002"/>
                  </a:ext>
                </a:extLst>
              </a:tr>
              <a:tr h="146528">
                <a:tc>
                  <a:txBody>
                    <a:bodyPr/>
                    <a:lstStyle/>
                    <a:p>
                      <a:pPr marL="0" marR="0" algn="ctr">
                        <a:spcBef>
                          <a:spcPts val="0"/>
                        </a:spcBef>
                        <a:spcAft>
                          <a:spcPts val="0"/>
                        </a:spcAft>
                      </a:pPr>
                      <a:r>
                        <a:rPr lang="en-US" sz="800">
                          <a:effectLst/>
                        </a:rPr>
                        <a:t>90</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90</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SpaceUM 2 Slot</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12</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5</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-12</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12V_5V</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extLst>
                  <a:ext uri="{0D108BD9-81ED-4DB2-BD59-A6C34878D82A}">
                    <a16:rowId xmlns:a16="http://schemas.microsoft.com/office/drawing/2014/main" val="3513372800"/>
                  </a:ext>
                </a:extLst>
              </a:tr>
              <a:tr h="146528">
                <a:tc>
                  <a:txBody>
                    <a:bodyPr/>
                    <a:lstStyle/>
                    <a:p>
                      <a:pPr marL="0" marR="0" algn="ctr">
                        <a:spcBef>
                          <a:spcPts val="0"/>
                        </a:spcBef>
                        <a:spcAft>
                          <a:spcPts val="0"/>
                        </a:spcAft>
                      </a:pPr>
                      <a:r>
                        <a:rPr lang="en-US" sz="800">
                          <a:effectLst/>
                        </a:rPr>
                        <a:t>90</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270</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SpaceUM 2 Slot</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3.3</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12</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-12</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3.3V_12V</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extLst>
                  <a:ext uri="{0D108BD9-81ED-4DB2-BD59-A6C34878D82A}">
                    <a16:rowId xmlns:a16="http://schemas.microsoft.com/office/drawing/2014/main" val="1968861969"/>
                  </a:ext>
                </a:extLst>
              </a:tr>
              <a:tr h="146528">
                <a:tc>
                  <a:txBody>
                    <a:bodyPr/>
                    <a:lstStyle/>
                    <a:p>
                      <a:pPr marL="0" marR="0" algn="ctr">
                        <a:spcBef>
                          <a:spcPts val="0"/>
                        </a:spcBef>
                        <a:spcAft>
                          <a:spcPts val="0"/>
                        </a:spcAft>
                      </a:pPr>
                      <a:r>
                        <a:rPr lang="en-US" sz="800">
                          <a:effectLst/>
                        </a:rPr>
                        <a:t>90</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315</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SpaceUM 2 Slot</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3.3</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3.3</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-12</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3.3V</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extLst>
                  <a:ext uri="{0D108BD9-81ED-4DB2-BD59-A6C34878D82A}">
                    <a16:rowId xmlns:a16="http://schemas.microsoft.com/office/drawing/2014/main" val="1987071385"/>
                  </a:ext>
                </a:extLst>
              </a:tr>
              <a:tr h="146528">
                <a:tc>
                  <a:txBody>
                    <a:bodyPr/>
                    <a:lstStyle/>
                    <a:p>
                      <a:pPr marL="0" marR="0" algn="ctr">
                        <a:spcBef>
                          <a:spcPts val="0"/>
                        </a:spcBef>
                        <a:spcAft>
                          <a:spcPts val="0"/>
                        </a:spcAft>
                      </a:pPr>
                      <a:r>
                        <a:rPr lang="en-US" sz="800">
                          <a:effectLst/>
                        </a:rPr>
                        <a:t>315</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0</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SpaceUM 2 Slot</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3.3</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5</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-12</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3.3V_5V</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extLst>
                  <a:ext uri="{0D108BD9-81ED-4DB2-BD59-A6C34878D82A}">
                    <a16:rowId xmlns:a16="http://schemas.microsoft.com/office/drawing/2014/main" val="3683586995"/>
                  </a:ext>
                </a:extLst>
              </a:tr>
              <a:tr h="146528">
                <a:tc>
                  <a:txBody>
                    <a:bodyPr/>
                    <a:lstStyle/>
                    <a:p>
                      <a:pPr marL="0" marR="0" algn="ctr">
                        <a:spcBef>
                          <a:spcPts val="0"/>
                        </a:spcBef>
                        <a:spcAft>
                          <a:spcPts val="0"/>
                        </a:spcAft>
                      </a:pPr>
                      <a:r>
                        <a:rPr lang="en-US" sz="800">
                          <a:effectLst/>
                        </a:rPr>
                        <a:t>315</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45</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SpaceUM 2 Slot</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5</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12</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-12</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5V_12V</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extLst>
                  <a:ext uri="{0D108BD9-81ED-4DB2-BD59-A6C34878D82A}">
                    <a16:rowId xmlns:a16="http://schemas.microsoft.com/office/drawing/2014/main" val="4222526805"/>
                  </a:ext>
                </a:extLst>
              </a:tr>
              <a:tr h="146528">
                <a:tc>
                  <a:txBody>
                    <a:bodyPr/>
                    <a:lstStyle/>
                    <a:p>
                      <a:pPr marL="0" marR="0" algn="ctr">
                        <a:spcBef>
                          <a:spcPts val="0"/>
                        </a:spcBef>
                        <a:spcAft>
                          <a:spcPts val="0"/>
                        </a:spcAft>
                      </a:pPr>
                      <a:r>
                        <a:rPr lang="en-US" sz="800">
                          <a:effectLst/>
                        </a:rPr>
                        <a:t>315</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90</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SpaceUM 2 Slot</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5</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3.3</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-12</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5V_3.3V</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extLst>
                  <a:ext uri="{0D108BD9-81ED-4DB2-BD59-A6C34878D82A}">
                    <a16:rowId xmlns:a16="http://schemas.microsoft.com/office/drawing/2014/main" val="2171006016"/>
                  </a:ext>
                </a:extLst>
              </a:tr>
              <a:tr h="146528">
                <a:tc>
                  <a:txBody>
                    <a:bodyPr/>
                    <a:lstStyle/>
                    <a:p>
                      <a:pPr marL="0" marR="0" algn="ctr">
                        <a:spcBef>
                          <a:spcPts val="0"/>
                        </a:spcBef>
                        <a:spcAft>
                          <a:spcPts val="0"/>
                        </a:spcAft>
                      </a:pPr>
                      <a:r>
                        <a:rPr lang="en-US" sz="800">
                          <a:effectLst/>
                        </a:rPr>
                        <a:t>315</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270</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SpaceUM 2 Slot</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5</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5</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-12</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5V</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extLst>
                  <a:ext uri="{0D108BD9-81ED-4DB2-BD59-A6C34878D82A}">
                    <a16:rowId xmlns:a16="http://schemas.microsoft.com/office/drawing/2014/main" val="1708182177"/>
                  </a:ext>
                </a:extLst>
              </a:tr>
              <a:tr h="146528">
                <a:tc>
                  <a:txBody>
                    <a:bodyPr/>
                    <a:lstStyle/>
                    <a:p>
                      <a:pPr marL="0" marR="0" algn="ctr">
                        <a:spcBef>
                          <a:spcPts val="0"/>
                        </a:spcBef>
                        <a:spcAft>
                          <a:spcPts val="0"/>
                        </a:spcAft>
                      </a:pPr>
                      <a:r>
                        <a:rPr lang="en-US" sz="800">
                          <a:effectLst/>
                        </a:rPr>
                        <a:t>315</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315</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SpaceUM 2 Slot</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Intermediate Power*</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Intermediate Power*</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Intermediate Power*</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a:txBody>
                    <a:bodyPr/>
                    <a:lstStyle/>
                    <a:p>
                      <a:pPr marL="0" marR="0" algn="ctr">
                        <a:spcBef>
                          <a:spcPts val="0"/>
                        </a:spcBef>
                        <a:spcAft>
                          <a:spcPts val="0"/>
                        </a:spcAft>
                      </a:pPr>
                      <a:r>
                        <a:rPr lang="en-US" sz="800">
                          <a:effectLst/>
                        </a:rPr>
                        <a:t>0-18VDC</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extLst>
                  <a:ext uri="{0D108BD9-81ED-4DB2-BD59-A6C34878D82A}">
                    <a16:rowId xmlns:a16="http://schemas.microsoft.com/office/drawing/2014/main" val="3084880221"/>
                  </a:ext>
                </a:extLst>
              </a:tr>
              <a:tr h="146528">
                <a:tc gridSpan="7">
                  <a:txBody>
                    <a:bodyPr/>
                    <a:lstStyle/>
                    <a:p>
                      <a:pPr marL="0" marR="0">
                        <a:spcBef>
                          <a:spcPts val="0"/>
                        </a:spcBef>
                        <a:spcAft>
                          <a:spcPts val="0"/>
                        </a:spcAft>
                      </a:pPr>
                      <a:r>
                        <a:rPr lang="en-US" sz="800">
                          <a:effectLst/>
                        </a:rPr>
                        <a:t>* See section 16.7.1.1.1.1 for the allocation of PF1-PF8 between positive and negative intermediate power inputs.</a:t>
                      </a:r>
                      <a:endParaRPr lang="en-US" sz="700">
                        <a:effectLst/>
                        <a:latin typeface="Arial" panose="020B0604020202020204" pitchFamily="34" charset="0"/>
                        <a:ea typeface="Times New Roman" panose="02020603050405020304" pitchFamily="18" charset="0"/>
                        <a:cs typeface="Times New Roman" panose="02020603050405020304" pitchFamily="18" charset="0"/>
                      </a:endParaRPr>
                    </a:p>
                  </a:txBody>
                  <a:tcPr marL="33261" marR="3326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87788972"/>
                  </a:ext>
                </a:extLst>
              </a:tr>
            </a:tbl>
          </a:graphicData>
        </a:graphic>
      </p:graphicFrame>
    </p:spTree>
    <p:extLst>
      <p:ext uri="{BB962C8B-B14F-4D97-AF65-F5344CB8AC3E}">
        <p14:creationId xmlns:p14="http://schemas.microsoft.com/office/powerpoint/2010/main" val="4398495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138AF-5A94-683A-7BFC-36EBA5AFCDC9}"/>
              </a:ext>
            </a:extLst>
          </p:cNvPr>
          <p:cNvSpPr>
            <a:spLocks noGrp="1"/>
          </p:cNvSpPr>
          <p:nvPr>
            <p:ph type="title"/>
          </p:nvPr>
        </p:nvSpPr>
        <p:spPr/>
        <p:txBody>
          <a:bodyPr/>
          <a:lstStyle/>
          <a:p>
            <a:r>
              <a:rPr lang="en-US" dirty="0"/>
              <a:t>SpaceVPX Slot Profile Keying (6U)</a:t>
            </a:r>
          </a:p>
        </p:txBody>
      </p:sp>
      <p:graphicFrame>
        <p:nvGraphicFramePr>
          <p:cNvPr id="11" name="Table 10">
            <a:extLst>
              <a:ext uri="{FF2B5EF4-FFF2-40B4-BE49-F238E27FC236}">
                <a16:creationId xmlns:a16="http://schemas.microsoft.com/office/drawing/2014/main" id="{A6739D03-6669-2F19-8635-948DD2C3F515}"/>
              </a:ext>
            </a:extLst>
          </p:cNvPr>
          <p:cNvGraphicFramePr>
            <a:graphicFrameLocks noGrp="1"/>
          </p:cNvGraphicFramePr>
          <p:nvPr>
            <p:extLst>
              <p:ext uri="{D42A27DB-BD31-4B8C-83A1-F6EECF244321}">
                <p14:modId xmlns:p14="http://schemas.microsoft.com/office/powerpoint/2010/main" val="1743410505"/>
              </p:ext>
            </p:extLst>
          </p:nvPr>
        </p:nvGraphicFramePr>
        <p:xfrm>
          <a:off x="579406" y="1867329"/>
          <a:ext cx="5062664" cy="4042195"/>
        </p:xfrm>
        <a:graphic>
          <a:graphicData uri="http://schemas.openxmlformats.org/drawingml/2006/table">
            <a:tbl>
              <a:tblPr firstRow="1" firstCol="1" bandRow="1">
                <a:tableStyleId>{5C22544A-7EE6-4342-B048-85BDC9FD1C3A}</a:tableStyleId>
              </a:tblPr>
              <a:tblGrid>
                <a:gridCol w="662041">
                  <a:extLst>
                    <a:ext uri="{9D8B030D-6E8A-4147-A177-3AD203B41FA5}">
                      <a16:colId xmlns:a16="http://schemas.microsoft.com/office/drawing/2014/main" val="3922524204"/>
                    </a:ext>
                  </a:extLst>
                </a:gridCol>
                <a:gridCol w="233661">
                  <a:extLst>
                    <a:ext uri="{9D8B030D-6E8A-4147-A177-3AD203B41FA5}">
                      <a16:colId xmlns:a16="http://schemas.microsoft.com/office/drawing/2014/main" val="1239286736"/>
                    </a:ext>
                  </a:extLst>
                </a:gridCol>
                <a:gridCol w="265682">
                  <a:extLst>
                    <a:ext uri="{9D8B030D-6E8A-4147-A177-3AD203B41FA5}">
                      <a16:colId xmlns:a16="http://schemas.microsoft.com/office/drawing/2014/main" val="1131988985"/>
                    </a:ext>
                  </a:extLst>
                </a:gridCol>
                <a:gridCol w="668964">
                  <a:extLst>
                    <a:ext uri="{9D8B030D-6E8A-4147-A177-3AD203B41FA5}">
                      <a16:colId xmlns:a16="http://schemas.microsoft.com/office/drawing/2014/main" val="3134711536"/>
                    </a:ext>
                  </a:extLst>
                </a:gridCol>
                <a:gridCol w="662041">
                  <a:extLst>
                    <a:ext uri="{9D8B030D-6E8A-4147-A177-3AD203B41FA5}">
                      <a16:colId xmlns:a16="http://schemas.microsoft.com/office/drawing/2014/main" val="715745687"/>
                    </a:ext>
                  </a:extLst>
                </a:gridCol>
                <a:gridCol w="623097">
                  <a:extLst>
                    <a:ext uri="{9D8B030D-6E8A-4147-A177-3AD203B41FA5}">
                      <a16:colId xmlns:a16="http://schemas.microsoft.com/office/drawing/2014/main" val="1888676433"/>
                    </a:ext>
                  </a:extLst>
                </a:gridCol>
                <a:gridCol w="545210">
                  <a:extLst>
                    <a:ext uri="{9D8B030D-6E8A-4147-A177-3AD203B41FA5}">
                      <a16:colId xmlns:a16="http://schemas.microsoft.com/office/drawing/2014/main" val="1810388729"/>
                    </a:ext>
                  </a:extLst>
                </a:gridCol>
                <a:gridCol w="700984">
                  <a:extLst>
                    <a:ext uri="{9D8B030D-6E8A-4147-A177-3AD203B41FA5}">
                      <a16:colId xmlns:a16="http://schemas.microsoft.com/office/drawing/2014/main" val="2194846547"/>
                    </a:ext>
                  </a:extLst>
                </a:gridCol>
                <a:gridCol w="700984">
                  <a:extLst>
                    <a:ext uri="{9D8B030D-6E8A-4147-A177-3AD203B41FA5}">
                      <a16:colId xmlns:a16="http://schemas.microsoft.com/office/drawing/2014/main" val="732148808"/>
                    </a:ext>
                  </a:extLst>
                </a:gridCol>
              </a:tblGrid>
              <a:tr h="146815">
                <a:tc rowSpan="2">
                  <a:txBody>
                    <a:bodyPr/>
                    <a:lstStyle/>
                    <a:p>
                      <a:pPr marL="0" marR="0" algn="ctr">
                        <a:spcBef>
                          <a:spcPts val="0"/>
                        </a:spcBef>
                        <a:spcAft>
                          <a:spcPts val="0"/>
                        </a:spcAft>
                      </a:pPr>
                      <a:r>
                        <a:rPr lang="en-US" sz="700">
                          <a:effectLst/>
                        </a:rPr>
                        <a:t>Key 1</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rowSpan="2">
                  <a:txBody>
                    <a:bodyPr/>
                    <a:lstStyle/>
                    <a:p>
                      <a:pPr marL="0" marR="0" algn="ctr">
                        <a:spcBef>
                          <a:spcPts val="0"/>
                        </a:spcBef>
                        <a:spcAft>
                          <a:spcPts val="0"/>
                        </a:spcAft>
                      </a:pPr>
                      <a:r>
                        <a:rPr lang="en-US" sz="700">
                          <a:effectLst/>
                        </a:rPr>
                        <a:t>Key 2</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rowSpan="2">
                  <a:txBody>
                    <a:bodyPr/>
                    <a:lstStyle/>
                    <a:p>
                      <a:pPr marL="0" marR="0" algn="ctr">
                        <a:spcBef>
                          <a:spcPts val="0"/>
                        </a:spcBef>
                        <a:spcAft>
                          <a:spcPts val="0"/>
                        </a:spcAft>
                      </a:pPr>
                      <a:r>
                        <a:rPr lang="en-US" sz="700">
                          <a:effectLst/>
                        </a:rPr>
                        <a:t>Key 3</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rowSpan="2">
                  <a:txBody>
                    <a:bodyPr/>
                    <a:lstStyle/>
                    <a:p>
                      <a:pPr marL="0" marR="0" algn="ctr">
                        <a:spcBef>
                          <a:spcPts val="0"/>
                        </a:spcBef>
                        <a:spcAft>
                          <a:spcPts val="0"/>
                        </a:spcAft>
                      </a:pPr>
                      <a:r>
                        <a:rPr lang="en-US" sz="700">
                          <a:effectLst/>
                        </a:rPr>
                        <a:t>Module Type</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gridSpan="5">
                  <a:txBody>
                    <a:bodyPr/>
                    <a:lstStyle/>
                    <a:p>
                      <a:pPr marL="0" marR="0" algn="ctr">
                        <a:spcBef>
                          <a:spcPts val="0"/>
                        </a:spcBef>
                        <a:spcAft>
                          <a:spcPts val="0"/>
                        </a:spcAft>
                      </a:pPr>
                      <a:r>
                        <a:rPr lang="en-US" sz="700">
                          <a:effectLst/>
                        </a:rPr>
                        <a:t>Power Feeds (SpaceUM and PSC Only)</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05774979"/>
                  </a:ext>
                </a:extLst>
              </a:tr>
              <a:tr h="42282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700">
                          <a:effectLst/>
                        </a:rPr>
                        <a:t>Both: PF1-PF8, SpaceUM: PF17</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Both: PF9-PF16, SpaceUM: PF18</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SpaceUM:  PF19</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SpaceUM:  PF20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Power Profile</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extLst>
                  <a:ext uri="{0D108BD9-81ED-4DB2-BD59-A6C34878D82A}">
                    <a16:rowId xmlns:a16="http://schemas.microsoft.com/office/drawing/2014/main" val="861933773"/>
                  </a:ext>
                </a:extLst>
              </a:tr>
              <a:tr h="211413">
                <a:tc>
                  <a:txBody>
                    <a:bodyPr/>
                    <a:lstStyle/>
                    <a:p>
                      <a:pPr marL="0" marR="0" algn="ctr">
                        <a:spcBef>
                          <a:spcPts val="0"/>
                        </a:spcBef>
                        <a:spcAft>
                          <a:spcPts val="0"/>
                        </a:spcAft>
                      </a:pPr>
                      <a:r>
                        <a:rPr lang="en-US" sz="700">
                          <a:effectLst/>
                        </a:rPr>
                        <a:t>270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270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Open</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Switch</a:t>
                      </a:r>
                      <a:br>
                        <a:rPr lang="en-US" sz="700">
                          <a:effectLst/>
                        </a:rPr>
                      </a:br>
                      <a:r>
                        <a:rPr lang="en-US" sz="700">
                          <a:effectLst/>
                        </a:rPr>
                        <a:t>(3U Power)</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endParaRPr lang="en-US" sz="800">
                        <a:effectLst/>
                        <a:latin typeface="Times New Roman" panose="02020603050405020304" pitchFamily="18" charset="0"/>
                      </a:endParaRPr>
                    </a:p>
                  </a:txBody>
                  <a:tcPr marL="52853" marR="52853" marT="0" marB="0" anchor="ctr"/>
                </a:tc>
                <a:extLst>
                  <a:ext uri="{0D108BD9-81ED-4DB2-BD59-A6C34878D82A}">
                    <a16:rowId xmlns:a16="http://schemas.microsoft.com/office/drawing/2014/main" val="441595370"/>
                  </a:ext>
                </a:extLst>
              </a:tr>
              <a:tr h="211413">
                <a:tc>
                  <a:txBody>
                    <a:bodyPr/>
                    <a:lstStyle/>
                    <a:p>
                      <a:pPr marL="0" marR="0" algn="ctr">
                        <a:spcBef>
                          <a:spcPts val="0"/>
                        </a:spcBef>
                        <a:spcAft>
                          <a:spcPts val="0"/>
                        </a:spcAft>
                      </a:pPr>
                      <a:r>
                        <a:rPr lang="en-US" sz="700">
                          <a:effectLst/>
                        </a:rPr>
                        <a:t>270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315</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Open</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Payload</a:t>
                      </a:r>
                      <a:br>
                        <a:rPr lang="en-US" sz="700">
                          <a:effectLst/>
                        </a:rPr>
                      </a:br>
                      <a:r>
                        <a:rPr lang="en-US" sz="700">
                          <a:effectLst/>
                        </a:rPr>
                        <a:t>(3U Power)</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endParaRPr lang="en-US" sz="800">
                        <a:effectLst/>
                        <a:latin typeface="Times New Roman" panose="02020603050405020304" pitchFamily="18" charset="0"/>
                      </a:endParaRPr>
                    </a:p>
                  </a:txBody>
                  <a:tcPr marL="52853" marR="52853" marT="0" marB="0" anchor="ctr"/>
                </a:tc>
                <a:extLst>
                  <a:ext uri="{0D108BD9-81ED-4DB2-BD59-A6C34878D82A}">
                    <a16:rowId xmlns:a16="http://schemas.microsoft.com/office/drawing/2014/main" val="161933713"/>
                  </a:ext>
                </a:extLst>
              </a:tr>
              <a:tr h="211413">
                <a:tc>
                  <a:txBody>
                    <a:bodyPr/>
                    <a:lstStyle/>
                    <a:p>
                      <a:pPr marL="0" marR="0" algn="ctr">
                        <a:spcBef>
                          <a:spcPts val="0"/>
                        </a:spcBef>
                        <a:spcAft>
                          <a:spcPts val="0"/>
                        </a:spcAft>
                      </a:pPr>
                      <a:r>
                        <a:rPr lang="en-US" sz="700">
                          <a:effectLst/>
                        </a:rPr>
                        <a:t>315</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270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Open</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Switch</a:t>
                      </a:r>
                      <a:br>
                        <a:rPr lang="en-US" sz="700">
                          <a:effectLst/>
                        </a:rPr>
                      </a:br>
                      <a:r>
                        <a:rPr lang="en-US" sz="700">
                          <a:effectLst/>
                        </a:rPr>
                        <a:t>(6U Std Power)</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endParaRPr lang="en-US" sz="800">
                        <a:effectLst/>
                        <a:latin typeface="Times New Roman" panose="02020603050405020304" pitchFamily="18" charset="0"/>
                      </a:endParaRPr>
                    </a:p>
                  </a:txBody>
                  <a:tcPr marL="52853" marR="52853" marT="0" marB="0" anchor="ctr"/>
                </a:tc>
                <a:extLst>
                  <a:ext uri="{0D108BD9-81ED-4DB2-BD59-A6C34878D82A}">
                    <a16:rowId xmlns:a16="http://schemas.microsoft.com/office/drawing/2014/main" val="1732420868"/>
                  </a:ext>
                </a:extLst>
              </a:tr>
              <a:tr h="211413">
                <a:tc>
                  <a:txBody>
                    <a:bodyPr/>
                    <a:lstStyle/>
                    <a:p>
                      <a:pPr marL="0" marR="0" algn="ctr">
                        <a:spcBef>
                          <a:spcPts val="0"/>
                        </a:spcBef>
                        <a:spcAft>
                          <a:spcPts val="0"/>
                        </a:spcAft>
                      </a:pPr>
                      <a:r>
                        <a:rPr lang="en-US" sz="700">
                          <a:effectLst/>
                        </a:rPr>
                        <a:t>315</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315</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Open</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Payload</a:t>
                      </a:r>
                      <a:br>
                        <a:rPr lang="en-US" sz="700">
                          <a:effectLst/>
                        </a:rPr>
                      </a:br>
                      <a:r>
                        <a:rPr lang="en-US" sz="700">
                          <a:effectLst/>
                        </a:rPr>
                        <a:t>(6U Std Power)</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endParaRPr lang="en-US" sz="800">
                        <a:effectLst/>
                        <a:latin typeface="Times New Roman" panose="02020603050405020304" pitchFamily="18" charset="0"/>
                      </a:endParaRPr>
                    </a:p>
                  </a:txBody>
                  <a:tcPr marL="52853" marR="52853" marT="0" marB="0" anchor="ctr"/>
                </a:tc>
                <a:extLst>
                  <a:ext uri="{0D108BD9-81ED-4DB2-BD59-A6C34878D82A}">
                    <a16:rowId xmlns:a16="http://schemas.microsoft.com/office/drawing/2014/main" val="2131505847"/>
                  </a:ext>
                </a:extLst>
              </a:tr>
              <a:tr h="146815">
                <a:tc>
                  <a:txBody>
                    <a:bodyPr/>
                    <a:lstStyle/>
                    <a:p>
                      <a:pPr marL="0" marR="0" algn="ctr">
                        <a:spcBef>
                          <a:spcPts val="0"/>
                        </a:spcBef>
                        <a:spcAft>
                          <a:spcPts val="0"/>
                        </a:spcAft>
                      </a:pPr>
                      <a:r>
                        <a:rPr lang="en-US" sz="700">
                          <a:effectLst/>
                        </a:rPr>
                        <a:t>90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SpaceUM</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12</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12</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12</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-12</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12V</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extLst>
                  <a:ext uri="{0D108BD9-81ED-4DB2-BD59-A6C34878D82A}">
                    <a16:rowId xmlns:a16="http://schemas.microsoft.com/office/drawing/2014/main" val="490815816"/>
                  </a:ext>
                </a:extLst>
              </a:tr>
              <a:tr h="146815">
                <a:tc>
                  <a:txBody>
                    <a:bodyPr/>
                    <a:lstStyle/>
                    <a:p>
                      <a:pPr marL="0" marR="0" algn="ctr">
                        <a:spcBef>
                          <a:spcPts val="0"/>
                        </a:spcBef>
                        <a:spcAft>
                          <a:spcPts val="0"/>
                        </a:spcAft>
                      </a:pPr>
                      <a:r>
                        <a:rPr lang="en-US" sz="700">
                          <a:effectLst/>
                        </a:rPr>
                        <a:t>90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45</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SpaceUM</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12</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12</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3.3</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-12</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12V_3.3V</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extLst>
                  <a:ext uri="{0D108BD9-81ED-4DB2-BD59-A6C34878D82A}">
                    <a16:rowId xmlns:a16="http://schemas.microsoft.com/office/drawing/2014/main" val="593906203"/>
                  </a:ext>
                </a:extLst>
              </a:tr>
              <a:tr h="146815">
                <a:tc>
                  <a:txBody>
                    <a:bodyPr/>
                    <a:lstStyle/>
                    <a:p>
                      <a:pPr marL="0" marR="0" algn="ctr">
                        <a:spcBef>
                          <a:spcPts val="0"/>
                        </a:spcBef>
                        <a:spcAft>
                          <a:spcPts val="0"/>
                        </a:spcAft>
                      </a:pPr>
                      <a:r>
                        <a:rPr lang="en-US" sz="700">
                          <a:effectLst/>
                        </a:rPr>
                        <a:t>90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90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SpaceUM</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12</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12</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5</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-12</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12V_5V</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extLst>
                  <a:ext uri="{0D108BD9-81ED-4DB2-BD59-A6C34878D82A}">
                    <a16:rowId xmlns:a16="http://schemas.microsoft.com/office/drawing/2014/main" val="462009437"/>
                  </a:ext>
                </a:extLst>
              </a:tr>
              <a:tr h="146815">
                <a:tc>
                  <a:txBody>
                    <a:bodyPr/>
                    <a:lstStyle/>
                    <a:p>
                      <a:pPr marL="0" marR="0" algn="ctr">
                        <a:spcBef>
                          <a:spcPts val="0"/>
                        </a:spcBef>
                        <a:spcAft>
                          <a:spcPts val="0"/>
                        </a:spcAft>
                      </a:pPr>
                      <a:r>
                        <a:rPr lang="en-US" sz="700">
                          <a:effectLst/>
                        </a:rPr>
                        <a:t>90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270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SpaceUM</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12</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5</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3.3</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-12</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12V_5V_3.3V</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extLst>
                  <a:ext uri="{0D108BD9-81ED-4DB2-BD59-A6C34878D82A}">
                    <a16:rowId xmlns:a16="http://schemas.microsoft.com/office/drawing/2014/main" val="1112153572"/>
                  </a:ext>
                </a:extLst>
              </a:tr>
              <a:tr h="146815">
                <a:tc>
                  <a:txBody>
                    <a:bodyPr/>
                    <a:lstStyle/>
                    <a:p>
                      <a:pPr marL="0" marR="0" algn="ctr">
                        <a:spcBef>
                          <a:spcPts val="0"/>
                        </a:spcBef>
                        <a:spcAft>
                          <a:spcPts val="0"/>
                        </a:spcAft>
                      </a:pPr>
                      <a:r>
                        <a:rPr lang="en-US" sz="700">
                          <a:effectLst/>
                        </a:rPr>
                        <a:t>90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45</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SpaceUM</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5</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5</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12</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-12</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5V_12V</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extLst>
                  <a:ext uri="{0D108BD9-81ED-4DB2-BD59-A6C34878D82A}">
                    <a16:rowId xmlns:a16="http://schemas.microsoft.com/office/drawing/2014/main" val="2358933550"/>
                  </a:ext>
                </a:extLst>
              </a:tr>
              <a:tr h="146815">
                <a:tc>
                  <a:txBody>
                    <a:bodyPr/>
                    <a:lstStyle/>
                    <a:p>
                      <a:pPr marL="0" marR="0" algn="ctr">
                        <a:spcBef>
                          <a:spcPts val="0"/>
                        </a:spcBef>
                        <a:spcAft>
                          <a:spcPts val="0"/>
                        </a:spcAft>
                      </a:pPr>
                      <a:r>
                        <a:rPr lang="en-US" sz="700">
                          <a:effectLst/>
                        </a:rPr>
                        <a:t>90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45</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45</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SpaceUM</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5</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5</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3.3</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-12</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5V_3.3V</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extLst>
                  <a:ext uri="{0D108BD9-81ED-4DB2-BD59-A6C34878D82A}">
                    <a16:rowId xmlns:a16="http://schemas.microsoft.com/office/drawing/2014/main" val="2919252558"/>
                  </a:ext>
                </a:extLst>
              </a:tr>
              <a:tr h="146815">
                <a:tc>
                  <a:txBody>
                    <a:bodyPr/>
                    <a:lstStyle/>
                    <a:p>
                      <a:pPr marL="0" marR="0" algn="ctr">
                        <a:spcBef>
                          <a:spcPts val="0"/>
                        </a:spcBef>
                        <a:spcAft>
                          <a:spcPts val="0"/>
                        </a:spcAft>
                      </a:pPr>
                      <a:r>
                        <a:rPr lang="en-US" sz="700">
                          <a:effectLst/>
                        </a:rPr>
                        <a:t>90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45</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90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SpaceUM</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5</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5</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5</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-12</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5V</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extLst>
                  <a:ext uri="{0D108BD9-81ED-4DB2-BD59-A6C34878D82A}">
                    <a16:rowId xmlns:a16="http://schemas.microsoft.com/office/drawing/2014/main" val="800776934"/>
                  </a:ext>
                </a:extLst>
              </a:tr>
              <a:tr h="146815">
                <a:tc>
                  <a:txBody>
                    <a:bodyPr/>
                    <a:lstStyle/>
                    <a:p>
                      <a:pPr marL="0" marR="0" algn="ctr">
                        <a:spcBef>
                          <a:spcPts val="0"/>
                        </a:spcBef>
                        <a:spcAft>
                          <a:spcPts val="0"/>
                        </a:spcAft>
                      </a:pPr>
                      <a:r>
                        <a:rPr lang="en-US" sz="700">
                          <a:effectLst/>
                        </a:rPr>
                        <a:t>90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45</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270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SpaceUM</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5</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3.3</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12</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-12</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5V_3.3V_12V</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extLst>
                  <a:ext uri="{0D108BD9-81ED-4DB2-BD59-A6C34878D82A}">
                    <a16:rowId xmlns:a16="http://schemas.microsoft.com/office/drawing/2014/main" val="927881823"/>
                  </a:ext>
                </a:extLst>
              </a:tr>
              <a:tr h="146815">
                <a:tc>
                  <a:txBody>
                    <a:bodyPr/>
                    <a:lstStyle/>
                    <a:p>
                      <a:pPr marL="0" marR="0" algn="ctr">
                        <a:spcBef>
                          <a:spcPts val="0"/>
                        </a:spcBef>
                        <a:spcAft>
                          <a:spcPts val="0"/>
                        </a:spcAft>
                      </a:pPr>
                      <a:r>
                        <a:rPr lang="en-US" sz="700">
                          <a:effectLst/>
                        </a:rPr>
                        <a:t>90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90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SpaceUM</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3.3</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3.3</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12</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-12</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3.3V_12V</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extLst>
                  <a:ext uri="{0D108BD9-81ED-4DB2-BD59-A6C34878D82A}">
                    <a16:rowId xmlns:a16="http://schemas.microsoft.com/office/drawing/2014/main" val="1750064997"/>
                  </a:ext>
                </a:extLst>
              </a:tr>
              <a:tr h="146815">
                <a:tc>
                  <a:txBody>
                    <a:bodyPr/>
                    <a:lstStyle/>
                    <a:p>
                      <a:pPr marL="0" marR="0" algn="ctr">
                        <a:spcBef>
                          <a:spcPts val="0"/>
                        </a:spcBef>
                        <a:spcAft>
                          <a:spcPts val="0"/>
                        </a:spcAft>
                      </a:pPr>
                      <a:r>
                        <a:rPr lang="en-US" sz="700">
                          <a:effectLst/>
                        </a:rPr>
                        <a:t>90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90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45</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SpaceUM</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3.3</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3.3</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3.3</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-12</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3.3V</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extLst>
                  <a:ext uri="{0D108BD9-81ED-4DB2-BD59-A6C34878D82A}">
                    <a16:rowId xmlns:a16="http://schemas.microsoft.com/office/drawing/2014/main" val="798555488"/>
                  </a:ext>
                </a:extLst>
              </a:tr>
              <a:tr h="146815">
                <a:tc>
                  <a:txBody>
                    <a:bodyPr/>
                    <a:lstStyle/>
                    <a:p>
                      <a:pPr marL="0" marR="0" algn="ctr">
                        <a:spcBef>
                          <a:spcPts val="0"/>
                        </a:spcBef>
                        <a:spcAft>
                          <a:spcPts val="0"/>
                        </a:spcAft>
                      </a:pPr>
                      <a:r>
                        <a:rPr lang="en-US" sz="700">
                          <a:effectLst/>
                        </a:rPr>
                        <a:t>90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90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90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SpaceUM</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3.3</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3.3</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5</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-12</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3.3V_5V</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extLst>
                  <a:ext uri="{0D108BD9-81ED-4DB2-BD59-A6C34878D82A}">
                    <a16:rowId xmlns:a16="http://schemas.microsoft.com/office/drawing/2014/main" val="3945197899"/>
                  </a:ext>
                </a:extLst>
              </a:tr>
              <a:tr h="146815">
                <a:tc>
                  <a:txBody>
                    <a:bodyPr/>
                    <a:lstStyle/>
                    <a:p>
                      <a:pPr marL="0" marR="0" algn="ctr">
                        <a:spcBef>
                          <a:spcPts val="0"/>
                        </a:spcBef>
                        <a:spcAft>
                          <a:spcPts val="0"/>
                        </a:spcAft>
                      </a:pPr>
                      <a:r>
                        <a:rPr lang="en-US" sz="700">
                          <a:effectLst/>
                        </a:rPr>
                        <a:t>90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90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270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SpaceUM</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3.3</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12</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5</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-12</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3.3V_12V_5V</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extLst>
                  <a:ext uri="{0D108BD9-81ED-4DB2-BD59-A6C34878D82A}">
                    <a16:rowId xmlns:a16="http://schemas.microsoft.com/office/drawing/2014/main" val="1276425119"/>
                  </a:ext>
                </a:extLst>
              </a:tr>
              <a:tr h="211413">
                <a:tc>
                  <a:txBody>
                    <a:bodyPr/>
                    <a:lstStyle/>
                    <a:p>
                      <a:pPr marL="0" marR="0" algn="ctr">
                        <a:spcBef>
                          <a:spcPts val="0"/>
                        </a:spcBef>
                        <a:spcAft>
                          <a:spcPts val="0"/>
                        </a:spcAft>
                      </a:pPr>
                      <a:r>
                        <a:rPr lang="en-US" sz="700">
                          <a:effectLst/>
                        </a:rPr>
                        <a:t>90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270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SpaceUM</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12</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12</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12</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12</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12V_max</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extLst>
                  <a:ext uri="{0D108BD9-81ED-4DB2-BD59-A6C34878D82A}">
                    <a16:rowId xmlns:a16="http://schemas.microsoft.com/office/drawing/2014/main" val="4091123129"/>
                  </a:ext>
                </a:extLst>
              </a:tr>
              <a:tr h="211413">
                <a:tc>
                  <a:txBody>
                    <a:bodyPr/>
                    <a:lstStyle/>
                    <a:p>
                      <a:pPr marL="0" marR="0" algn="ctr">
                        <a:spcBef>
                          <a:spcPts val="0"/>
                        </a:spcBef>
                        <a:spcAft>
                          <a:spcPts val="0"/>
                        </a:spcAft>
                      </a:pPr>
                      <a:r>
                        <a:rPr lang="en-US" sz="700">
                          <a:effectLst/>
                        </a:rPr>
                        <a:t>90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270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45</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SpaceUM</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3.3</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3.3</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3.3</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3.3</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3.3V_max</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extLst>
                  <a:ext uri="{0D108BD9-81ED-4DB2-BD59-A6C34878D82A}">
                    <a16:rowId xmlns:a16="http://schemas.microsoft.com/office/drawing/2014/main" val="4147604527"/>
                  </a:ext>
                </a:extLst>
              </a:tr>
              <a:tr h="211413">
                <a:tc>
                  <a:txBody>
                    <a:bodyPr/>
                    <a:lstStyle/>
                    <a:p>
                      <a:pPr marL="0" marR="0" algn="ctr">
                        <a:spcBef>
                          <a:spcPts val="0"/>
                        </a:spcBef>
                        <a:spcAft>
                          <a:spcPts val="0"/>
                        </a:spcAft>
                      </a:pPr>
                      <a:r>
                        <a:rPr lang="en-US" sz="700">
                          <a:effectLst/>
                        </a:rPr>
                        <a:t>90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270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90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SpaceUM</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5</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5</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5</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5</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5V_max</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extLst>
                  <a:ext uri="{0D108BD9-81ED-4DB2-BD59-A6C34878D82A}">
                    <a16:rowId xmlns:a16="http://schemas.microsoft.com/office/drawing/2014/main" val="529950261"/>
                  </a:ext>
                </a:extLst>
              </a:tr>
              <a:tr h="211413">
                <a:tc>
                  <a:txBody>
                    <a:bodyPr/>
                    <a:lstStyle/>
                    <a:p>
                      <a:pPr marL="0" marR="0" algn="ctr">
                        <a:spcBef>
                          <a:spcPts val="0"/>
                        </a:spcBef>
                        <a:spcAft>
                          <a:spcPts val="0"/>
                        </a:spcAft>
                      </a:pPr>
                      <a:r>
                        <a:rPr lang="en-US" sz="700">
                          <a:effectLst/>
                        </a:rPr>
                        <a:t>90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270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270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SpaceUM</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NA</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NA</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NA</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pPr marL="0" marR="0" algn="ctr">
                        <a:spcBef>
                          <a:spcPts val="0"/>
                        </a:spcBef>
                        <a:spcAft>
                          <a:spcPts val="0"/>
                        </a:spcAft>
                      </a:pPr>
                      <a:r>
                        <a:rPr lang="en-US" sz="700">
                          <a:effectLst/>
                        </a:rPr>
                        <a:t>NA</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2853" marR="52853" marT="0" marB="0" anchor="ctr"/>
                </a:tc>
                <a:tc>
                  <a:txBody>
                    <a:bodyPr/>
                    <a:lstStyle/>
                    <a:p>
                      <a:endParaRPr lang="en-US" sz="800" dirty="0">
                        <a:effectLst/>
                        <a:latin typeface="Times New Roman" panose="02020603050405020304" pitchFamily="18" charset="0"/>
                      </a:endParaRPr>
                    </a:p>
                  </a:txBody>
                  <a:tcPr marL="52853" marR="52853" marT="0" marB="0" anchor="ctr"/>
                </a:tc>
                <a:extLst>
                  <a:ext uri="{0D108BD9-81ED-4DB2-BD59-A6C34878D82A}">
                    <a16:rowId xmlns:a16="http://schemas.microsoft.com/office/drawing/2014/main" val="560462829"/>
                  </a:ext>
                </a:extLst>
              </a:tr>
            </a:tbl>
          </a:graphicData>
        </a:graphic>
      </p:graphicFrame>
      <p:graphicFrame>
        <p:nvGraphicFramePr>
          <p:cNvPr id="12" name="Table 11">
            <a:extLst>
              <a:ext uri="{FF2B5EF4-FFF2-40B4-BE49-F238E27FC236}">
                <a16:creationId xmlns:a16="http://schemas.microsoft.com/office/drawing/2014/main" id="{A35E8BD5-7472-036F-C4AE-8D27893E3C58}"/>
              </a:ext>
            </a:extLst>
          </p:cNvPr>
          <p:cNvGraphicFramePr>
            <a:graphicFrameLocks noGrp="1"/>
          </p:cNvGraphicFramePr>
          <p:nvPr>
            <p:extLst>
              <p:ext uri="{D42A27DB-BD31-4B8C-83A1-F6EECF244321}">
                <p14:modId xmlns:p14="http://schemas.microsoft.com/office/powerpoint/2010/main" val="3443592248"/>
              </p:ext>
            </p:extLst>
          </p:nvPr>
        </p:nvGraphicFramePr>
        <p:xfrm>
          <a:off x="6003310" y="1864448"/>
          <a:ext cx="5732106" cy="4045076"/>
        </p:xfrm>
        <a:graphic>
          <a:graphicData uri="http://schemas.openxmlformats.org/drawingml/2006/table">
            <a:tbl>
              <a:tblPr firstRow="1" firstCol="1" bandRow="1">
                <a:tableStyleId>{5C22544A-7EE6-4342-B048-85BDC9FD1C3A}</a:tableStyleId>
              </a:tblPr>
              <a:tblGrid>
                <a:gridCol w="296440">
                  <a:extLst>
                    <a:ext uri="{9D8B030D-6E8A-4147-A177-3AD203B41FA5}">
                      <a16:colId xmlns:a16="http://schemas.microsoft.com/office/drawing/2014/main" val="3107237382"/>
                    </a:ext>
                  </a:extLst>
                </a:gridCol>
                <a:gridCol w="299211">
                  <a:extLst>
                    <a:ext uri="{9D8B030D-6E8A-4147-A177-3AD203B41FA5}">
                      <a16:colId xmlns:a16="http://schemas.microsoft.com/office/drawing/2014/main" val="3579109540"/>
                    </a:ext>
                  </a:extLst>
                </a:gridCol>
                <a:gridCol w="340214">
                  <a:extLst>
                    <a:ext uri="{9D8B030D-6E8A-4147-A177-3AD203B41FA5}">
                      <a16:colId xmlns:a16="http://schemas.microsoft.com/office/drawing/2014/main" val="59980681"/>
                    </a:ext>
                  </a:extLst>
                </a:gridCol>
                <a:gridCol w="856630">
                  <a:extLst>
                    <a:ext uri="{9D8B030D-6E8A-4147-A177-3AD203B41FA5}">
                      <a16:colId xmlns:a16="http://schemas.microsoft.com/office/drawing/2014/main" val="1099482675"/>
                    </a:ext>
                  </a:extLst>
                </a:gridCol>
                <a:gridCol w="847764">
                  <a:extLst>
                    <a:ext uri="{9D8B030D-6E8A-4147-A177-3AD203B41FA5}">
                      <a16:colId xmlns:a16="http://schemas.microsoft.com/office/drawing/2014/main" val="3482328619"/>
                    </a:ext>
                  </a:extLst>
                </a:gridCol>
                <a:gridCol w="797896">
                  <a:extLst>
                    <a:ext uri="{9D8B030D-6E8A-4147-A177-3AD203B41FA5}">
                      <a16:colId xmlns:a16="http://schemas.microsoft.com/office/drawing/2014/main" val="699579700"/>
                    </a:ext>
                  </a:extLst>
                </a:gridCol>
                <a:gridCol w="698159">
                  <a:extLst>
                    <a:ext uri="{9D8B030D-6E8A-4147-A177-3AD203B41FA5}">
                      <a16:colId xmlns:a16="http://schemas.microsoft.com/office/drawing/2014/main" val="2649574621"/>
                    </a:ext>
                  </a:extLst>
                </a:gridCol>
                <a:gridCol w="698159">
                  <a:extLst>
                    <a:ext uri="{9D8B030D-6E8A-4147-A177-3AD203B41FA5}">
                      <a16:colId xmlns:a16="http://schemas.microsoft.com/office/drawing/2014/main" val="714382772"/>
                    </a:ext>
                  </a:extLst>
                </a:gridCol>
                <a:gridCol w="897633">
                  <a:extLst>
                    <a:ext uri="{9D8B030D-6E8A-4147-A177-3AD203B41FA5}">
                      <a16:colId xmlns:a16="http://schemas.microsoft.com/office/drawing/2014/main" val="2484281253"/>
                    </a:ext>
                  </a:extLst>
                </a:gridCol>
              </a:tblGrid>
              <a:tr h="239369">
                <a:tc>
                  <a:txBody>
                    <a:bodyPr/>
                    <a:lstStyle/>
                    <a:p>
                      <a:pPr marL="0" marR="0" algn="ctr">
                        <a:spcBef>
                          <a:spcPts val="0"/>
                        </a:spcBef>
                        <a:spcAft>
                          <a:spcPts val="0"/>
                        </a:spcAft>
                      </a:pPr>
                      <a:r>
                        <a:rPr lang="en-US" sz="800">
                          <a:effectLst/>
                        </a:rPr>
                        <a:t>90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315</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270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SpaceUM</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Intermediate Power*</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Intermediate Power*</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Intermediate Power*</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Intermediate Power*</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0-18VDC</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extLst>
                  <a:ext uri="{0D108BD9-81ED-4DB2-BD59-A6C34878D82A}">
                    <a16:rowId xmlns:a16="http://schemas.microsoft.com/office/drawing/2014/main" val="3735937667"/>
                  </a:ext>
                </a:extLst>
              </a:tr>
              <a:tr h="239369">
                <a:tc>
                  <a:txBody>
                    <a:bodyPr/>
                    <a:lstStyle/>
                    <a:p>
                      <a:pPr marL="0" marR="0" algn="ctr">
                        <a:spcBef>
                          <a:spcPts val="0"/>
                        </a:spcBef>
                        <a:spcAft>
                          <a:spcPts val="0"/>
                        </a:spcAft>
                      </a:pPr>
                      <a:r>
                        <a:rPr lang="en-US" sz="800">
                          <a:effectLst/>
                        </a:rPr>
                        <a:t>90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315</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315</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SpaceUM</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Intermediate Power*</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Intermediate Power*</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Intermediate Power*</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Intermediate Power*</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18VDC-36VDC</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extLst>
                  <a:ext uri="{0D108BD9-81ED-4DB2-BD59-A6C34878D82A}">
                    <a16:rowId xmlns:a16="http://schemas.microsoft.com/office/drawing/2014/main" val="1908727307"/>
                  </a:ext>
                </a:extLst>
              </a:tr>
              <a:tr h="166228">
                <a:tc>
                  <a:txBody>
                    <a:bodyPr/>
                    <a:lstStyle/>
                    <a:p>
                      <a:pPr marL="0" marR="0" algn="ctr">
                        <a:spcBef>
                          <a:spcPts val="0"/>
                        </a:spcBef>
                        <a:spcAft>
                          <a:spcPts val="0"/>
                        </a:spcAft>
                      </a:pPr>
                      <a:r>
                        <a:rPr lang="en-US" sz="800">
                          <a:effectLst/>
                        </a:rPr>
                        <a:t>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PSC 18-36V Input</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12</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12</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N/A</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N/A</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12V</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extLst>
                  <a:ext uri="{0D108BD9-81ED-4DB2-BD59-A6C34878D82A}">
                    <a16:rowId xmlns:a16="http://schemas.microsoft.com/office/drawing/2014/main" val="3167220955"/>
                  </a:ext>
                </a:extLst>
              </a:tr>
              <a:tr h="166228">
                <a:tc>
                  <a:txBody>
                    <a:bodyPr/>
                    <a:lstStyle/>
                    <a:p>
                      <a:pPr marL="0" marR="0" algn="ctr">
                        <a:spcBef>
                          <a:spcPts val="0"/>
                        </a:spcBef>
                        <a:spcAft>
                          <a:spcPts val="0"/>
                        </a:spcAft>
                      </a:pPr>
                      <a:r>
                        <a:rPr lang="en-US" sz="800">
                          <a:effectLst/>
                        </a:rPr>
                        <a:t>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45</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PSC 18-36V Input</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12</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12</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N/A</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N/A</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12V_n3.3V</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extLst>
                  <a:ext uri="{0D108BD9-81ED-4DB2-BD59-A6C34878D82A}">
                    <a16:rowId xmlns:a16="http://schemas.microsoft.com/office/drawing/2014/main" val="2451632154"/>
                  </a:ext>
                </a:extLst>
              </a:tr>
              <a:tr h="166228">
                <a:tc>
                  <a:txBody>
                    <a:bodyPr/>
                    <a:lstStyle/>
                    <a:p>
                      <a:pPr marL="0" marR="0" algn="ctr">
                        <a:spcBef>
                          <a:spcPts val="0"/>
                        </a:spcBef>
                        <a:spcAft>
                          <a:spcPts val="0"/>
                        </a:spcAft>
                      </a:pPr>
                      <a:r>
                        <a:rPr lang="en-US" sz="800">
                          <a:effectLst/>
                        </a:rPr>
                        <a:t>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90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PSC 18-36V Input</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12</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12</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N/A</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N/A</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12V_n5V</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extLst>
                  <a:ext uri="{0D108BD9-81ED-4DB2-BD59-A6C34878D82A}">
                    <a16:rowId xmlns:a16="http://schemas.microsoft.com/office/drawing/2014/main" val="2581330260"/>
                  </a:ext>
                </a:extLst>
              </a:tr>
              <a:tr h="166228">
                <a:tc>
                  <a:txBody>
                    <a:bodyPr/>
                    <a:lstStyle/>
                    <a:p>
                      <a:pPr marL="0" marR="0" algn="ctr">
                        <a:spcBef>
                          <a:spcPts val="0"/>
                        </a:spcBef>
                        <a:spcAft>
                          <a:spcPts val="0"/>
                        </a:spcAft>
                      </a:pPr>
                      <a:r>
                        <a:rPr lang="en-US" sz="800">
                          <a:effectLst/>
                        </a:rPr>
                        <a:t>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270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PSC 18-36V Input</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12</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5</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N/A</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N/A</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12V_5V_n3.3V</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extLst>
                  <a:ext uri="{0D108BD9-81ED-4DB2-BD59-A6C34878D82A}">
                    <a16:rowId xmlns:a16="http://schemas.microsoft.com/office/drawing/2014/main" val="3359034200"/>
                  </a:ext>
                </a:extLst>
              </a:tr>
              <a:tr h="166228">
                <a:tc>
                  <a:txBody>
                    <a:bodyPr/>
                    <a:lstStyle/>
                    <a:p>
                      <a:pPr marL="0" marR="0" algn="ctr">
                        <a:spcBef>
                          <a:spcPts val="0"/>
                        </a:spcBef>
                        <a:spcAft>
                          <a:spcPts val="0"/>
                        </a:spcAft>
                      </a:pPr>
                      <a:r>
                        <a:rPr lang="en-US" sz="800">
                          <a:effectLst/>
                        </a:rPr>
                        <a:t>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45</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PSC 18-36V Input</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5</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5</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N/A</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N/A</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5V_n12V</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extLst>
                  <a:ext uri="{0D108BD9-81ED-4DB2-BD59-A6C34878D82A}">
                    <a16:rowId xmlns:a16="http://schemas.microsoft.com/office/drawing/2014/main" val="4011280580"/>
                  </a:ext>
                </a:extLst>
              </a:tr>
              <a:tr h="166228">
                <a:tc>
                  <a:txBody>
                    <a:bodyPr/>
                    <a:lstStyle/>
                    <a:p>
                      <a:pPr marL="0" marR="0" algn="ctr">
                        <a:spcBef>
                          <a:spcPts val="0"/>
                        </a:spcBef>
                        <a:spcAft>
                          <a:spcPts val="0"/>
                        </a:spcAft>
                      </a:pPr>
                      <a:r>
                        <a:rPr lang="en-US" sz="800">
                          <a:effectLst/>
                        </a:rPr>
                        <a:t>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45</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45</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PSC 18-36V Input</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5</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5</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N/A</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N/A</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5V_n3.3V</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extLst>
                  <a:ext uri="{0D108BD9-81ED-4DB2-BD59-A6C34878D82A}">
                    <a16:rowId xmlns:a16="http://schemas.microsoft.com/office/drawing/2014/main" val="881938692"/>
                  </a:ext>
                </a:extLst>
              </a:tr>
              <a:tr h="166228">
                <a:tc>
                  <a:txBody>
                    <a:bodyPr/>
                    <a:lstStyle/>
                    <a:p>
                      <a:pPr marL="0" marR="0" algn="ctr">
                        <a:spcBef>
                          <a:spcPts val="0"/>
                        </a:spcBef>
                        <a:spcAft>
                          <a:spcPts val="0"/>
                        </a:spcAft>
                      </a:pPr>
                      <a:r>
                        <a:rPr lang="en-US" sz="800">
                          <a:effectLst/>
                        </a:rPr>
                        <a:t>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45</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90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PSC 18-36V Input</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5</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5</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N/A</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N/A</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5V</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extLst>
                  <a:ext uri="{0D108BD9-81ED-4DB2-BD59-A6C34878D82A}">
                    <a16:rowId xmlns:a16="http://schemas.microsoft.com/office/drawing/2014/main" val="3180151031"/>
                  </a:ext>
                </a:extLst>
              </a:tr>
              <a:tr h="166228">
                <a:tc>
                  <a:txBody>
                    <a:bodyPr/>
                    <a:lstStyle/>
                    <a:p>
                      <a:pPr marL="0" marR="0" algn="ctr">
                        <a:spcBef>
                          <a:spcPts val="0"/>
                        </a:spcBef>
                        <a:spcAft>
                          <a:spcPts val="0"/>
                        </a:spcAft>
                      </a:pPr>
                      <a:r>
                        <a:rPr lang="en-US" sz="800">
                          <a:effectLst/>
                        </a:rPr>
                        <a:t>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45</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270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PSC 18-36V Input</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5</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3.3</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N/A</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N/A</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5V_3.3V_n12V</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extLst>
                  <a:ext uri="{0D108BD9-81ED-4DB2-BD59-A6C34878D82A}">
                    <a16:rowId xmlns:a16="http://schemas.microsoft.com/office/drawing/2014/main" val="2250694980"/>
                  </a:ext>
                </a:extLst>
              </a:tr>
              <a:tr h="166228">
                <a:tc>
                  <a:txBody>
                    <a:bodyPr/>
                    <a:lstStyle/>
                    <a:p>
                      <a:pPr marL="0" marR="0" algn="ctr">
                        <a:spcBef>
                          <a:spcPts val="0"/>
                        </a:spcBef>
                        <a:spcAft>
                          <a:spcPts val="0"/>
                        </a:spcAft>
                      </a:pPr>
                      <a:r>
                        <a:rPr lang="en-US" sz="800">
                          <a:effectLst/>
                        </a:rPr>
                        <a:t>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90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PSC 18-36V Input</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3.3</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3.3</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N/A</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N/A</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3.3V_n12V</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extLst>
                  <a:ext uri="{0D108BD9-81ED-4DB2-BD59-A6C34878D82A}">
                    <a16:rowId xmlns:a16="http://schemas.microsoft.com/office/drawing/2014/main" val="3400354539"/>
                  </a:ext>
                </a:extLst>
              </a:tr>
              <a:tr h="166228">
                <a:tc>
                  <a:txBody>
                    <a:bodyPr/>
                    <a:lstStyle/>
                    <a:p>
                      <a:pPr marL="0" marR="0" algn="ctr">
                        <a:spcBef>
                          <a:spcPts val="0"/>
                        </a:spcBef>
                        <a:spcAft>
                          <a:spcPts val="0"/>
                        </a:spcAft>
                      </a:pPr>
                      <a:r>
                        <a:rPr lang="en-US" sz="800">
                          <a:effectLst/>
                        </a:rPr>
                        <a:t>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90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45</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PSC 18-36V Input</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3.3</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3.3</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N/A</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N/A</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3.3V</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extLst>
                  <a:ext uri="{0D108BD9-81ED-4DB2-BD59-A6C34878D82A}">
                    <a16:rowId xmlns:a16="http://schemas.microsoft.com/office/drawing/2014/main" val="3693569799"/>
                  </a:ext>
                </a:extLst>
              </a:tr>
              <a:tr h="166228">
                <a:tc>
                  <a:txBody>
                    <a:bodyPr/>
                    <a:lstStyle/>
                    <a:p>
                      <a:pPr marL="0" marR="0" algn="ctr">
                        <a:spcBef>
                          <a:spcPts val="0"/>
                        </a:spcBef>
                        <a:spcAft>
                          <a:spcPts val="0"/>
                        </a:spcAft>
                      </a:pPr>
                      <a:r>
                        <a:rPr lang="en-US" sz="800">
                          <a:effectLst/>
                        </a:rPr>
                        <a:t>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90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90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PSC 18-36V Input</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3.3</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3.3</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N/A</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N/A</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3.3V_n5V</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extLst>
                  <a:ext uri="{0D108BD9-81ED-4DB2-BD59-A6C34878D82A}">
                    <a16:rowId xmlns:a16="http://schemas.microsoft.com/office/drawing/2014/main" val="2551957783"/>
                  </a:ext>
                </a:extLst>
              </a:tr>
              <a:tr h="166228">
                <a:tc>
                  <a:txBody>
                    <a:bodyPr/>
                    <a:lstStyle/>
                    <a:p>
                      <a:pPr marL="0" marR="0" algn="ctr">
                        <a:spcBef>
                          <a:spcPts val="0"/>
                        </a:spcBef>
                        <a:spcAft>
                          <a:spcPts val="0"/>
                        </a:spcAft>
                      </a:pPr>
                      <a:r>
                        <a:rPr lang="en-US" sz="800">
                          <a:effectLst/>
                        </a:rPr>
                        <a:t>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90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270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PSC 18-36V Input</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3.3</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12</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N/A</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N/A</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3.3V_12V_n5V</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extLst>
                  <a:ext uri="{0D108BD9-81ED-4DB2-BD59-A6C34878D82A}">
                    <a16:rowId xmlns:a16="http://schemas.microsoft.com/office/drawing/2014/main" val="1270483983"/>
                  </a:ext>
                </a:extLst>
              </a:tr>
              <a:tr h="166228">
                <a:tc>
                  <a:txBody>
                    <a:bodyPr/>
                    <a:lstStyle/>
                    <a:p>
                      <a:pPr marL="0" marR="0" algn="ctr">
                        <a:spcBef>
                          <a:spcPts val="0"/>
                        </a:spcBef>
                        <a:spcAft>
                          <a:spcPts val="0"/>
                        </a:spcAft>
                      </a:pPr>
                      <a:r>
                        <a:rPr lang="en-US" sz="800">
                          <a:effectLst/>
                        </a:rPr>
                        <a:t>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270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PSC 18-36V Input</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12</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12</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N/A</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N/A</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12V_MAX</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extLst>
                  <a:ext uri="{0D108BD9-81ED-4DB2-BD59-A6C34878D82A}">
                    <a16:rowId xmlns:a16="http://schemas.microsoft.com/office/drawing/2014/main" val="1087600995"/>
                  </a:ext>
                </a:extLst>
              </a:tr>
              <a:tr h="166228">
                <a:tc>
                  <a:txBody>
                    <a:bodyPr/>
                    <a:lstStyle/>
                    <a:p>
                      <a:pPr marL="0" marR="0" algn="ctr">
                        <a:spcBef>
                          <a:spcPts val="0"/>
                        </a:spcBef>
                        <a:spcAft>
                          <a:spcPts val="0"/>
                        </a:spcAft>
                      </a:pPr>
                      <a:r>
                        <a:rPr lang="en-US" sz="800">
                          <a:effectLst/>
                        </a:rPr>
                        <a:t>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270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45</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PSC 18-36V Input</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3.3</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3.3</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N/A</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N/A</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3.3V_MAX</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extLst>
                  <a:ext uri="{0D108BD9-81ED-4DB2-BD59-A6C34878D82A}">
                    <a16:rowId xmlns:a16="http://schemas.microsoft.com/office/drawing/2014/main" val="2206732562"/>
                  </a:ext>
                </a:extLst>
              </a:tr>
              <a:tr h="166228">
                <a:tc>
                  <a:txBody>
                    <a:bodyPr/>
                    <a:lstStyle/>
                    <a:p>
                      <a:pPr marL="0" marR="0" algn="ctr">
                        <a:spcBef>
                          <a:spcPts val="0"/>
                        </a:spcBef>
                        <a:spcAft>
                          <a:spcPts val="0"/>
                        </a:spcAft>
                      </a:pPr>
                      <a:r>
                        <a:rPr lang="en-US" sz="800">
                          <a:effectLst/>
                        </a:rPr>
                        <a:t>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270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90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PSC 18-36V Input</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5</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5</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N/A</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N/A</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5V_MAX</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extLst>
                  <a:ext uri="{0D108BD9-81ED-4DB2-BD59-A6C34878D82A}">
                    <a16:rowId xmlns:a16="http://schemas.microsoft.com/office/drawing/2014/main" val="1790211560"/>
                  </a:ext>
                </a:extLst>
              </a:tr>
              <a:tr h="166228">
                <a:tc>
                  <a:txBody>
                    <a:bodyPr/>
                    <a:lstStyle/>
                    <a:p>
                      <a:pPr marL="0" marR="0" algn="ctr">
                        <a:spcBef>
                          <a:spcPts val="0"/>
                        </a:spcBef>
                        <a:spcAft>
                          <a:spcPts val="0"/>
                        </a:spcAft>
                      </a:pPr>
                      <a:r>
                        <a:rPr lang="en-US" sz="800">
                          <a:effectLst/>
                        </a:rPr>
                        <a:t>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270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270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PSC 18-36V Input</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NA</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NA</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NA</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NA</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extLst>
                  <a:ext uri="{0D108BD9-81ED-4DB2-BD59-A6C34878D82A}">
                    <a16:rowId xmlns:a16="http://schemas.microsoft.com/office/drawing/2014/main" val="917819607"/>
                  </a:ext>
                </a:extLst>
              </a:tr>
              <a:tr h="239369">
                <a:tc>
                  <a:txBody>
                    <a:bodyPr/>
                    <a:lstStyle/>
                    <a:p>
                      <a:pPr marL="0" marR="0" algn="ctr">
                        <a:spcBef>
                          <a:spcPts val="0"/>
                        </a:spcBef>
                        <a:spcAft>
                          <a:spcPts val="0"/>
                        </a:spcAft>
                      </a:pPr>
                      <a:r>
                        <a:rPr lang="en-US" sz="800">
                          <a:effectLst/>
                        </a:rPr>
                        <a:t>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315</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270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PSC 18-36V Input</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Intermediate Power**</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Intermediate Power**</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N/A</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N/A</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0-18VDC</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extLst>
                  <a:ext uri="{0D108BD9-81ED-4DB2-BD59-A6C34878D82A}">
                    <a16:rowId xmlns:a16="http://schemas.microsoft.com/office/drawing/2014/main" val="3494690276"/>
                  </a:ext>
                </a:extLst>
              </a:tr>
              <a:tr h="239369">
                <a:tc>
                  <a:txBody>
                    <a:bodyPr/>
                    <a:lstStyle/>
                    <a:p>
                      <a:pPr marL="0" marR="0" algn="ctr">
                        <a:spcBef>
                          <a:spcPts val="0"/>
                        </a:spcBef>
                        <a:spcAft>
                          <a:spcPts val="0"/>
                        </a:spcAft>
                      </a:pPr>
                      <a:r>
                        <a:rPr lang="en-US" sz="800">
                          <a:effectLst/>
                        </a:rPr>
                        <a:t>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315</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315</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PSC 18-36V Input</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Intermediate Power**</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Intermediate Power**</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N/A</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N/A</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18VDC-36VDC</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extLst>
                  <a:ext uri="{0D108BD9-81ED-4DB2-BD59-A6C34878D82A}">
                    <a16:rowId xmlns:a16="http://schemas.microsoft.com/office/drawing/2014/main" val="1186221264"/>
                  </a:ext>
                </a:extLst>
              </a:tr>
              <a:tr h="166228">
                <a:tc>
                  <a:txBody>
                    <a:bodyPr/>
                    <a:lstStyle/>
                    <a:p>
                      <a:pPr marL="0" marR="0" algn="ctr">
                        <a:spcBef>
                          <a:spcPts val="0"/>
                        </a:spcBef>
                        <a:spcAft>
                          <a:spcPts val="0"/>
                        </a:spcAft>
                      </a:pPr>
                      <a:r>
                        <a:rPr lang="en-US" sz="800">
                          <a:effectLst/>
                        </a:rPr>
                        <a:t>45</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Reserved</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pPr marL="0" marR="0" algn="ctr">
                        <a:spcBef>
                          <a:spcPts val="0"/>
                        </a:spcBef>
                        <a:spcAft>
                          <a:spcPts val="0"/>
                        </a:spcAft>
                      </a:pPr>
                      <a:r>
                        <a:rPr lang="en-US" sz="800">
                          <a:effectLst/>
                        </a:rPr>
                        <a:t>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a:txBody>
                    <a:bodyPr/>
                    <a:lstStyle/>
                    <a:p>
                      <a:endParaRPr lang="en-US" sz="900">
                        <a:effectLst/>
                        <a:latin typeface="Times New Roman" panose="02020603050405020304" pitchFamily="18" charset="0"/>
                      </a:endParaRPr>
                    </a:p>
                  </a:txBody>
                  <a:tcPr marL="59842" marR="59842" marT="0" marB="0" anchor="ctr"/>
                </a:tc>
                <a:extLst>
                  <a:ext uri="{0D108BD9-81ED-4DB2-BD59-A6C34878D82A}">
                    <a16:rowId xmlns:a16="http://schemas.microsoft.com/office/drawing/2014/main" val="371154298"/>
                  </a:ext>
                </a:extLst>
              </a:tr>
              <a:tr h="239369">
                <a:tc gridSpan="9">
                  <a:txBody>
                    <a:bodyPr/>
                    <a:lstStyle/>
                    <a:p>
                      <a:pPr marL="0" marR="0">
                        <a:spcBef>
                          <a:spcPts val="0"/>
                        </a:spcBef>
                        <a:spcAft>
                          <a:spcPts val="0"/>
                        </a:spcAft>
                      </a:pPr>
                      <a:r>
                        <a:rPr lang="en-US" sz="800" dirty="0">
                          <a:effectLst/>
                        </a:rPr>
                        <a:t>* See section 12.8.1.2.1.1 for the allocation of PF1-PF20 between positive and negative intermediate power inputs.</a:t>
                      </a:r>
                      <a:endParaRPr lang="en-US" sz="900" dirty="0">
                        <a:effectLst/>
                      </a:endParaRPr>
                    </a:p>
                    <a:p>
                      <a:pPr marL="0" marR="0">
                        <a:spcBef>
                          <a:spcPts val="0"/>
                        </a:spcBef>
                        <a:spcAft>
                          <a:spcPts val="0"/>
                        </a:spcAft>
                      </a:pPr>
                      <a:r>
                        <a:rPr lang="en-US" sz="800" dirty="0">
                          <a:effectLst/>
                        </a:rPr>
                        <a:t>** See Section 10.7.1.1.2.1 for the PSC allocation of PF1-PF16 between positive and negative intermediate power inputs.</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842" marR="59842"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62756843"/>
                  </a:ext>
                </a:extLst>
              </a:tr>
            </a:tbl>
          </a:graphicData>
        </a:graphic>
      </p:graphicFrame>
    </p:spTree>
    <p:extLst>
      <p:ext uri="{BB962C8B-B14F-4D97-AF65-F5344CB8AC3E}">
        <p14:creationId xmlns:p14="http://schemas.microsoft.com/office/powerpoint/2010/main" val="19990306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475DA3-5569-4B14-8090-BA5BF06BE88A}"/>
              </a:ext>
            </a:extLst>
          </p:cNvPr>
          <p:cNvSpPr>
            <a:spLocks noGrp="1"/>
          </p:cNvSpPr>
          <p:nvPr>
            <p:ph type="title"/>
          </p:nvPr>
        </p:nvSpPr>
        <p:spPr/>
        <p:txBody>
          <a:bodyPr/>
          <a:lstStyle/>
          <a:p>
            <a:r>
              <a:rPr lang="en-US" dirty="0"/>
              <a:t>Existing VITA 78/VITA 78.1 Profiles</a:t>
            </a:r>
          </a:p>
        </p:txBody>
      </p:sp>
    </p:spTree>
    <p:extLst>
      <p:ext uri="{BB962C8B-B14F-4D97-AF65-F5344CB8AC3E}">
        <p14:creationId xmlns:p14="http://schemas.microsoft.com/office/powerpoint/2010/main" val="3687655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VITA 78 - 6U Slot Profiles</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989" y="2297248"/>
            <a:ext cx="2955961" cy="3877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8428" y="2309021"/>
            <a:ext cx="2955962" cy="3877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6050" y="2297248"/>
            <a:ext cx="2610209" cy="388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33555" y="2309021"/>
            <a:ext cx="2881958" cy="3888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371443" y="1939689"/>
            <a:ext cx="954107" cy="369332"/>
          </a:xfrm>
          <a:prstGeom prst="rect">
            <a:avLst/>
          </a:prstGeom>
          <a:noFill/>
        </p:spPr>
        <p:txBody>
          <a:bodyPr wrap="none" rtlCol="0">
            <a:spAutoFit/>
          </a:bodyPr>
          <a:lstStyle/>
          <a:p>
            <a:r>
              <a:rPr lang="en-US" dirty="0">
                <a:solidFill>
                  <a:prstClr val="black"/>
                </a:solidFill>
                <a:latin typeface="Corbel"/>
              </a:rPr>
              <a:t>Payload</a:t>
            </a:r>
          </a:p>
        </p:txBody>
      </p:sp>
      <p:sp>
        <p:nvSpPr>
          <p:cNvPr id="13" name="TextBox 12"/>
          <p:cNvSpPr txBox="1"/>
          <p:nvPr/>
        </p:nvSpPr>
        <p:spPr>
          <a:xfrm>
            <a:off x="3792543" y="1973547"/>
            <a:ext cx="954107" cy="369332"/>
          </a:xfrm>
          <a:prstGeom prst="rect">
            <a:avLst/>
          </a:prstGeom>
          <a:noFill/>
        </p:spPr>
        <p:txBody>
          <a:bodyPr wrap="none" rtlCol="0">
            <a:spAutoFit/>
          </a:bodyPr>
          <a:lstStyle/>
          <a:p>
            <a:r>
              <a:rPr lang="en-US" dirty="0">
                <a:solidFill>
                  <a:prstClr val="black"/>
                </a:solidFill>
                <a:latin typeface="Corbel"/>
              </a:rPr>
              <a:t>Payload</a:t>
            </a:r>
          </a:p>
        </p:txBody>
      </p:sp>
      <p:sp>
        <p:nvSpPr>
          <p:cNvPr id="14" name="TextBox 13"/>
          <p:cNvSpPr txBox="1"/>
          <p:nvPr/>
        </p:nvSpPr>
        <p:spPr>
          <a:xfrm>
            <a:off x="9530107" y="1991907"/>
            <a:ext cx="1155573" cy="369332"/>
          </a:xfrm>
          <a:prstGeom prst="rect">
            <a:avLst/>
          </a:prstGeom>
          <a:noFill/>
        </p:spPr>
        <p:txBody>
          <a:bodyPr wrap="none" rtlCol="0">
            <a:spAutoFit/>
          </a:bodyPr>
          <a:lstStyle/>
          <a:p>
            <a:r>
              <a:rPr lang="en-US" dirty="0">
                <a:solidFill>
                  <a:prstClr val="black"/>
                </a:solidFill>
                <a:latin typeface="Corbel"/>
              </a:rPr>
              <a:t>Peripheral</a:t>
            </a:r>
          </a:p>
        </p:txBody>
      </p:sp>
      <p:sp>
        <p:nvSpPr>
          <p:cNvPr id="19" name="TextBox 18"/>
          <p:cNvSpPr txBox="1"/>
          <p:nvPr/>
        </p:nvSpPr>
        <p:spPr>
          <a:xfrm>
            <a:off x="6369281" y="1991907"/>
            <a:ext cx="1155573" cy="369332"/>
          </a:xfrm>
          <a:prstGeom prst="rect">
            <a:avLst/>
          </a:prstGeom>
          <a:noFill/>
        </p:spPr>
        <p:txBody>
          <a:bodyPr wrap="none" rtlCol="0">
            <a:spAutoFit/>
          </a:bodyPr>
          <a:lstStyle/>
          <a:p>
            <a:r>
              <a:rPr lang="en-US" dirty="0">
                <a:solidFill>
                  <a:prstClr val="black"/>
                </a:solidFill>
                <a:latin typeface="Corbel"/>
              </a:rPr>
              <a:t>Peripheral</a:t>
            </a:r>
          </a:p>
        </p:txBody>
      </p:sp>
    </p:spTree>
    <p:extLst>
      <p:ext uri="{BB962C8B-B14F-4D97-AF65-F5344CB8AC3E}">
        <p14:creationId xmlns:p14="http://schemas.microsoft.com/office/powerpoint/2010/main" val="16923889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6U Slot Profiles</a:t>
            </a: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63735"/>
            <a:ext cx="2437723" cy="422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2291" y="2139920"/>
            <a:ext cx="3285749" cy="422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8049" y="2124859"/>
            <a:ext cx="2972335" cy="422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02986" y="2139866"/>
            <a:ext cx="2447090" cy="4142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28849" y="2139920"/>
            <a:ext cx="2447091" cy="415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9457531" y="1879069"/>
            <a:ext cx="2495940" cy="369332"/>
          </a:xfrm>
          <a:prstGeom prst="rect">
            <a:avLst/>
          </a:prstGeom>
          <a:noFill/>
        </p:spPr>
        <p:txBody>
          <a:bodyPr wrap="none" rtlCol="0">
            <a:spAutoFit/>
          </a:bodyPr>
          <a:lstStyle/>
          <a:p>
            <a:r>
              <a:rPr lang="en-US" dirty="0">
                <a:solidFill>
                  <a:prstClr val="black"/>
                </a:solidFill>
                <a:latin typeface="Corbel"/>
              </a:rPr>
              <a:t>Data and Control Switch</a:t>
            </a:r>
          </a:p>
        </p:txBody>
      </p:sp>
      <p:sp>
        <p:nvSpPr>
          <p:cNvPr id="16" name="TextBox 15"/>
          <p:cNvSpPr txBox="1"/>
          <p:nvPr/>
        </p:nvSpPr>
        <p:spPr>
          <a:xfrm>
            <a:off x="3074886" y="1817082"/>
            <a:ext cx="1337995" cy="369332"/>
          </a:xfrm>
          <a:prstGeom prst="rect">
            <a:avLst/>
          </a:prstGeom>
          <a:noFill/>
        </p:spPr>
        <p:txBody>
          <a:bodyPr wrap="none" rtlCol="0">
            <a:spAutoFit/>
          </a:bodyPr>
          <a:lstStyle/>
          <a:p>
            <a:r>
              <a:rPr lang="en-US" dirty="0">
                <a:solidFill>
                  <a:prstClr val="black"/>
                </a:solidFill>
                <a:latin typeface="Corbel"/>
              </a:rPr>
              <a:t>Data Switch</a:t>
            </a:r>
          </a:p>
        </p:txBody>
      </p:sp>
      <p:sp>
        <p:nvSpPr>
          <p:cNvPr id="17" name="TextBox 16"/>
          <p:cNvSpPr txBox="1"/>
          <p:nvPr/>
        </p:nvSpPr>
        <p:spPr>
          <a:xfrm>
            <a:off x="6519185" y="1955200"/>
            <a:ext cx="1144865" cy="369332"/>
          </a:xfrm>
          <a:prstGeom prst="rect">
            <a:avLst/>
          </a:prstGeom>
          <a:noFill/>
        </p:spPr>
        <p:txBody>
          <a:bodyPr wrap="none" rtlCol="0">
            <a:spAutoFit/>
          </a:bodyPr>
          <a:lstStyle/>
          <a:p>
            <a:r>
              <a:rPr lang="en-US" dirty="0">
                <a:solidFill>
                  <a:prstClr val="black"/>
                </a:solidFill>
                <a:latin typeface="Corbel"/>
              </a:rPr>
              <a:t>Controller</a:t>
            </a:r>
          </a:p>
        </p:txBody>
      </p:sp>
      <p:sp>
        <p:nvSpPr>
          <p:cNvPr id="20" name="TextBox 19"/>
          <p:cNvSpPr txBox="1"/>
          <p:nvPr/>
        </p:nvSpPr>
        <p:spPr>
          <a:xfrm>
            <a:off x="238529" y="1755527"/>
            <a:ext cx="2237087" cy="369332"/>
          </a:xfrm>
          <a:prstGeom prst="rect">
            <a:avLst/>
          </a:prstGeom>
          <a:noFill/>
        </p:spPr>
        <p:txBody>
          <a:bodyPr wrap="none" rtlCol="0">
            <a:spAutoFit/>
          </a:bodyPr>
          <a:lstStyle/>
          <a:p>
            <a:r>
              <a:rPr lang="en-US" dirty="0">
                <a:solidFill>
                  <a:prstClr val="black"/>
                </a:solidFill>
                <a:latin typeface="Corbel"/>
              </a:rPr>
              <a:t>Switch and Controller</a:t>
            </a:r>
          </a:p>
        </p:txBody>
      </p:sp>
    </p:spTree>
    <p:extLst>
      <p:ext uri="{BB962C8B-B14F-4D97-AF65-F5344CB8AC3E}">
        <p14:creationId xmlns:p14="http://schemas.microsoft.com/office/powerpoint/2010/main" val="2107118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CBA71-32DA-4537-9989-1447A75B69E1}"/>
              </a:ext>
            </a:extLst>
          </p:cNvPr>
          <p:cNvSpPr>
            <a:spLocks noGrp="1"/>
          </p:cNvSpPr>
          <p:nvPr>
            <p:ph type="title"/>
          </p:nvPr>
        </p:nvSpPr>
        <p:spPr>
          <a:xfrm>
            <a:off x="1097280" y="286604"/>
            <a:ext cx="10058400" cy="1465996"/>
          </a:xfrm>
        </p:spPr>
        <p:txBody>
          <a:bodyPr>
            <a:normAutofit/>
          </a:bodyPr>
          <a:lstStyle/>
          <a:p>
            <a:r>
              <a:rPr lang="en-US" sz="4000" dirty="0"/>
              <a:t>Updates to VITA 78 – 6U Slot Profiles</a:t>
            </a:r>
            <a:endParaRPr lang="en-US" sz="4400" dirty="0"/>
          </a:p>
        </p:txBody>
      </p:sp>
      <p:pic>
        <p:nvPicPr>
          <p:cNvPr id="3" name="Picture 2">
            <a:extLst>
              <a:ext uri="{FF2B5EF4-FFF2-40B4-BE49-F238E27FC236}">
                <a16:creationId xmlns:a16="http://schemas.microsoft.com/office/drawing/2014/main" id="{E94DC4C2-8396-499D-8BB2-B2C984EE0F29}"/>
              </a:ext>
            </a:extLst>
          </p:cNvPr>
          <p:cNvPicPr>
            <a:picLocks noChangeAspect="1"/>
          </p:cNvPicPr>
          <p:nvPr/>
        </p:nvPicPr>
        <p:blipFill>
          <a:blip r:embed="rId2"/>
          <a:stretch>
            <a:fillRect/>
          </a:stretch>
        </p:blipFill>
        <p:spPr>
          <a:xfrm>
            <a:off x="190322" y="1901593"/>
            <a:ext cx="2771954" cy="3658979"/>
          </a:xfrm>
          <a:prstGeom prst="rect">
            <a:avLst/>
          </a:prstGeom>
        </p:spPr>
      </p:pic>
      <p:sp>
        <p:nvSpPr>
          <p:cNvPr id="4" name="TextBox 3">
            <a:extLst>
              <a:ext uri="{FF2B5EF4-FFF2-40B4-BE49-F238E27FC236}">
                <a16:creationId xmlns:a16="http://schemas.microsoft.com/office/drawing/2014/main" id="{E9426C6D-01E2-4BCB-A236-606A759B9CF4}"/>
              </a:ext>
            </a:extLst>
          </p:cNvPr>
          <p:cNvSpPr txBox="1"/>
          <p:nvPr/>
        </p:nvSpPr>
        <p:spPr>
          <a:xfrm>
            <a:off x="297180" y="5560572"/>
            <a:ext cx="2283638" cy="369332"/>
          </a:xfrm>
          <a:prstGeom prst="rect">
            <a:avLst/>
          </a:prstGeom>
          <a:noFill/>
        </p:spPr>
        <p:txBody>
          <a:bodyPr wrap="none" rtlCol="0">
            <a:spAutoFit/>
          </a:bodyPr>
          <a:lstStyle/>
          <a:p>
            <a:r>
              <a:rPr lang="en-US" dirty="0"/>
              <a:t>10.2.3/10.2.6(SE/cPCI)</a:t>
            </a:r>
          </a:p>
        </p:txBody>
      </p:sp>
      <p:pic>
        <p:nvPicPr>
          <p:cNvPr id="5" name="Picture 4">
            <a:extLst>
              <a:ext uri="{FF2B5EF4-FFF2-40B4-BE49-F238E27FC236}">
                <a16:creationId xmlns:a16="http://schemas.microsoft.com/office/drawing/2014/main" id="{EF98C7F7-3CCB-4FD1-A6D9-76D45920E0AD}"/>
              </a:ext>
            </a:extLst>
          </p:cNvPr>
          <p:cNvPicPr>
            <a:picLocks noChangeAspect="1"/>
          </p:cNvPicPr>
          <p:nvPr/>
        </p:nvPicPr>
        <p:blipFill>
          <a:blip r:embed="rId3"/>
          <a:stretch>
            <a:fillRect/>
          </a:stretch>
        </p:blipFill>
        <p:spPr>
          <a:xfrm>
            <a:off x="2883982" y="1898588"/>
            <a:ext cx="2885443" cy="3807972"/>
          </a:xfrm>
          <a:prstGeom prst="rect">
            <a:avLst/>
          </a:prstGeom>
        </p:spPr>
      </p:pic>
      <p:sp>
        <p:nvSpPr>
          <p:cNvPr id="13" name="TextBox 12">
            <a:extLst>
              <a:ext uri="{FF2B5EF4-FFF2-40B4-BE49-F238E27FC236}">
                <a16:creationId xmlns:a16="http://schemas.microsoft.com/office/drawing/2014/main" id="{4B55BBAE-5E58-4EB7-8A0E-0F9F94838EB4}"/>
              </a:ext>
            </a:extLst>
          </p:cNvPr>
          <p:cNvSpPr txBox="1"/>
          <p:nvPr/>
        </p:nvSpPr>
        <p:spPr>
          <a:xfrm>
            <a:off x="3754755" y="5673894"/>
            <a:ext cx="768159" cy="369332"/>
          </a:xfrm>
          <a:prstGeom prst="rect">
            <a:avLst/>
          </a:prstGeom>
          <a:noFill/>
        </p:spPr>
        <p:txBody>
          <a:bodyPr wrap="none" rtlCol="0">
            <a:spAutoFit/>
          </a:bodyPr>
          <a:lstStyle/>
          <a:p>
            <a:r>
              <a:rPr lang="en-US" dirty="0"/>
              <a:t>10.2.4</a:t>
            </a:r>
          </a:p>
        </p:txBody>
      </p:sp>
      <p:pic>
        <p:nvPicPr>
          <p:cNvPr id="6" name="Picture 5">
            <a:extLst>
              <a:ext uri="{FF2B5EF4-FFF2-40B4-BE49-F238E27FC236}">
                <a16:creationId xmlns:a16="http://schemas.microsoft.com/office/drawing/2014/main" id="{F189D262-634E-4AAD-BF25-9F51C7B959DC}"/>
              </a:ext>
            </a:extLst>
          </p:cNvPr>
          <p:cNvPicPr>
            <a:picLocks noChangeAspect="1"/>
          </p:cNvPicPr>
          <p:nvPr/>
        </p:nvPicPr>
        <p:blipFill>
          <a:blip r:embed="rId4"/>
          <a:stretch>
            <a:fillRect/>
          </a:stretch>
        </p:blipFill>
        <p:spPr>
          <a:xfrm>
            <a:off x="5655936" y="1920751"/>
            <a:ext cx="2878723" cy="3807972"/>
          </a:xfrm>
          <a:prstGeom prst="rect">
            <a:avLst/>
          </a:prstGeom>
        </p:spPr>
      </p:pic>
      <p:sp>
        <p:nvSpPr>
          <p:cNvPr id="19" name="TextBox 18">
            <a:extLst>
              <a:ext uri="{FF2B5EF4-FFF2-40B4-BE49-F238E27FC236}">
                <a16:creationId xmlns:a16="http://schemas.microsoft.com/office/drawing/2014/main" id="{98EB19A8-ED28-4492-BE0F-F158A0A466D2}"/>
              </a:ext>
            </a:extLst>
          </p:cNvPr>
          <p:cNvSpPr txBox="1"/>
          <p:nvPr/>
        </p:nvSpPr>
        <p:spPr>
          <a:xfrm>
            <a:off x="6544119" y="5673894"/>
            <a:ext cx="768159" cy="369332"/>
          </a:xfrm>
          <a:prstGeom prst="rect">
            <a:avLst/>
          </a:prstGeom>
          <a:noFill/>
        </p:spPr>
        <p:txBody>
          <a:bodyPr wrap="none" rtlCol="0">
            <a:spAutoFit/>
          </a:bodyPr>
          <a:lstStyle/>
          <a:p>
            <a:r>
              <a:rPr lang="en-US" dirty="0"/>
              <a:t>10.2.5</a:t>
            </a:r>
          </a:p>
        </p:txBody>
      </p:sp>
      <p:pic>
        <p:nvPicPr>
          <p:cNvPr id="7" name="Picture 6">
            <a:extLst>
              <a:ext uri="{FF2B5EF4-FFF2-40B4-BE49-F238E27FC236}">
                <a16:creationId xmlns:a16="http://schemas.microsoft.com/office/drawing/2014/main" id="{312B838F-0B61-40D3-B752-8EE76CD097C2}"/>
              </a:ext>
            </a:extLst>
          </p:cNvPr>
          <p:cNvPicPr>
            <a:picLocks noChangeAspect="1"/>
          </p:cNvPicPr>
          <p:nvPr/>
        </p:nvPicPr>
        <p:blipFill>
          <a:blip r:embed="rId5"/>
          <a:stretch>
            <a:fillRect/>
          </a:stretch>
        </p:blipFill>
        <p:spPr>
          <a:xfrm>
            <a:off x="8905055" y="1898587"/>
            <a:ext cx="2639245" cy="3915437"/>
          </a:xfrm>
          <a:prstGeom prst="rect">
            <a:avLst/>
          </a:prstGeom>
        </p:spPr>
      </p:pic>
      <p:sp>
        <p:nvSpPr>
          <p:cNvPr id="20" name="TextBox 19">
            <a:extLst>
              <a:ext uri="{FF2B5EF4-FFF2-40B4-BE49-F238E27FC236}">
                <a16:creationId xmlns:a16="http://schemas.microsoft.com/office/drawing/2014/main" id="{1DCAA74C-89EC-43F3-9039-AA42692ED85B}"/>
              </a:ext>
            </a:extLst>
          </p:cNvPr>
          <p:cNvSpPr txBox="1"/>
          <p:nvPr/>
        </p:nvSpPr>
        <p:spPr>
          <a:xfrm>
            <a:off x="9510746" y="5775345"/>
            <a:ext cx="768159" cy="369332"/>
          </a:xfrm>
          <a:prstGeom prst="rect">
            <a:avLst/>
          </a:prstGeom>
          <a:noFill/>
        </p:spPr>
        <p:txBody>
          <a:bodyPr wrap="none" rtlCol="0">
            <a:spAutoFit/>
          </a:bodyPr>
          <a:lstStyle/>
          <a:p>
            <a:r>
              <a:rPr lang="en-US" dirty="0"/>
              <a:t>10.3.2</a:t>
            </a:r>
          </a:p>
        </p:txBody>
      </p:sp>
    </p:spTree>
    <p:extLst>
      <p:ext uri="{BB962C8B-B14F-4D97-AF65-F5344CB8AC3E}">
        <p14:creationId xmlns:p14="http://schemas.microsoft.com/office/powerpoint/2010/main" val="22640765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3U Slot Profiles</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864" y="2073216"/>
            <a:ext cx="3283670" cy="183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0852" y="2172835"/>
            <a:ext cx="3110817" cy="1740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0015" y="2126341"/>
            <a:ext cx="3028560" cy="1740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28759" y="2079847"/>
            <a:ext cx="2908183" cy="1740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877" y="4525305"/>
            <a:ext cx="3090125" cy="183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5295" y="4525304"/>
            <a:ext cx="3074656" cy="183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96244" y="4508533"/>
            <a:ext cx="3074656" cy="183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514791" y="1834281"/>
            <a:ext cx="869149" cy="338554"/>
          </a:xfrm>
          <a:prstGeom prst="rect">
            <a:avLst/>
          </a:prstGeom>
          <a:noFill/>
        </p:spPr>
        <p:txBody>
          <a:bodyPr wrap="none" rtlCol="0">
            <a:spAutoFit/>
          </a:bodyPr>
          <a:lstStyle/>
          <a:p>
            <a:r>
              <a:rPr lang="en-US" sz="1600" dirty="0">
                <a:solidFill>
                  <a:prstClr val="black"/>
                </a:solidFill>
                <a:latin typeface="Corbel"/>
              </a:rPr>
              <a:t>Payload</a:t>
            </a:r>
          </a:p>
        </p:txBody>
      </p:sp>
      <p:sp>
        <p:nvSpPr>
          <p:cNvPr id="11" name="TextBox 10"/>
          <p:cNvSpPr txBox="1"/>
          <p:nvPr/>
        </p:nvSpPr>
        <p:spPr>
          <a:xfrm>
            <a:off x="4256372" y="1874872"/>
            <a:ext cx="869149" cy="338554"/>
          </a:xfrm>
          <a:prstGeom prst="rect">
            <a:avLst/>
          </a:prstGeom>
          <a:noFill/>
        </p:spPr>
        <p:txBody>
          <a:bodyPr wrap="none" rtlCol="0">
            <a:spAutoFit/>
          </a:bodyPr>
          <a:lstStyle/>
          <a:p>
            <a:r>
              <a:rPr lang="en-US" sz="1600" dirty="0">
                <a:solidFill>
                  <a:prstClr val="black"/>
                </a:solidFill>
                <a:latin typeface="Corbel"/>
              </a:rPr>
              <a:t>Payload</a:t>
            </a:r>
          </a:p>
        </p:txBody>
      </p:sp>
      <p:sp>
        <p:nvSpPr>
          <p:cNvPr id="12" name="TextBox 11"/>
          <p:cNvSpPr txBox="1"/>
          <p:nvPr/>
        </p:nvSpPr>
        <p:spPr>
          <a:xfrm>
            <a:off x="6703148" y="1879802"/>
            <a:ext cx="1050865" cy="338554"/>
          </a:xfrm>
          <a:prstGeom prst="rect">
            <a:avLst/>
          </a:prstGeom>
          <a:noFill/>
        </p:spPr>
        <p:txBody>
          <a:bodyPr wrap="none" rtlCol="0">
            <a:spAutoFit/>
          </a:bodyPr>
          <a:lstStyle/>
          <a:p>
            <a:r>
              <a:rPr lang="en-US" sz="1600" dirty="0">
                <a:solidFill>
                  <a:prstClr val="black"/>
                </a:solidFill>
                <a:latin typeface="Corbel"/>
              </a:rPr>
              <a:t>Peripheral</a:t>
            </a:r>
            <a:endParaRPr lang="en-US" sz="1400" dirty="0">
              <a:solidFill>
                <a:prstClr val="black"/>
              </a:solidFill>
              <a:latin typeface="Corbel"/>
            </a:endParaRPr>
          </a:p>
        </p:txBody>
      </p:sp>
      <p:sp>
        <p:nvSpPr>
          <p:cNvPr id="13" name="TextBox 12"/>
          <p:cNvSpPr txBox="1"/>
          <p:nvPr/>
        </p:nvSpPr>
        <p:spPr>
          <a:xfrm>
            <a:off x="9250548" y="1834281"/>
            <a:ext cx="1864421" cy="338554"/>
          </a:xfrm>
          <a:prstGeom prst="rect">
            <a:avLst/>
          </a:prstGeom>
          <a:noFill/>
        </p:spPr>
        <p:txBody>
          <a:bodyPr wrap="none" rtlCol="0">
            <a:spAutoFit/>
          </a:bodyPr>
          <a:lstStyle/>
          <a:p>
            <a:r>
              <a:rPr lang="en-US" sz="1600" dirty="0">
                <a:solidFill>
                  <a:prstClr val="black"/>
                </a:solidFill>
                <a:latin typeface="Corbel"/>
              </a:rPr>
              <a:t>Switch or Mesh Slot</a:t>
            </a:r>
          </a:p>
        </p:txBody>
      </p:sp>
      <p:sp>
        <p:nvSpPr>
          <p:cNvPr id="14" name="TextBox 13"/>
          <p:cNvSpPr txBox="1"/>
          <p:nvPr/>
        </p:nvSpPr>
        <p:spPr>
          <a:xfrm>
            <a:off x="1526969" y="4270722"/>
            <a:ext cx="2012089" cy="338554"/>
          </a:xfrm>
          <a:prstGeom prst="rect">
            <a:avLst/>
          </a:prstGeom>
          <a:noFill/>
        </p:spPr>
        <p:txBody>
          <a:bodyPr wrap="none" rtlCol="0">
            <a:spAutoFit/>
          </a:bodyPr>
          <a:lstStyle/>
          <a:p>
            <a:r>
              <a:rPr lang="en-US" sz="1600" dirty="0">
                <a:solidFill>
                  <a:prstClr val="black"/>
                </a:solidFill>
                <a:latin typeface="Corbel"/>
              </a:rPr>
              <a:t>Switch and Controller</a:t>
            </a:r>
          </a:p>
        </p:txBody>
      </p:sp>
      <p:sp>
        <p:nvSpPr>
          <p:cNvPr id="15" name="TextBox 14"/>
          <p:cNvSpPr txBox="1"/>
          <p:nvPr/>
        </p:nvSpPr>
        <p:spPr>
          <a:xfrm>
            <a:off x="5477555" y="4278666"/>
            <a:ext cx="1039067" cy="338554"/>
          </a:xfrm>
          <a:prstGeom prst="rect">
            <a:avLst/>
          </a:prstGeom>
          <a:noFill/>
        </p:spPr>
        <p:txBody>
          <a:bodyPr wrap="none" rtlCol="0">
            <a:spAutoFit/>
          </a:bodyPr>
          <a:lstStyle/>
          <a:p>
            <a:r>
              <a:rPr lang="en-US" sz="1600" dirty="0">
                <a:solidFill>
                  <a:prstClr val="black"/>
                </a:solidFill>
                <a:latin typeface="Corbel"/>
              </a:rPr>
              <a:t>Controller</a:t>
            </a:r>
          </a:p>
        </p:txBody>
      </p:sp>
      <p:sp>
        <p:nvSpPr>
          <p:cNvPr id="16" name="TextBox 15"/>
          <p:cNvSpPr txBox="1"/>
          <p:nvPr/>
        </p:nvSpPr>
        <p:spPr>
          <a:xfrm>
            <a:off x="9066136" y="4225080"/>
            <a:ext cx="1039067" cy="338554"/>
          </a:xfrm>
          <a:prstGeom prst="rect">
            <a:avLst/>
          </a:prstGeom>
          <a:noFill/>
        </p:spPr>
        <p:txBody>
          <a:bodyPr wrap="none" rtlCol="0">
            <a:spAutoFit/>
          </a:bodyPr>
          <a:lstStyle/>
          <a:p>
            <a:r>
              <a:rPr lang="en-US" sz="1600" dirty="0">
                <a:solidFill>
                  <a:prstClr val="black"/>
                </a:solidFill>
                <a:latin typeface="Corbel"/>
              </a:rPr>
              <a:t>Controller</a:t>
            </a:r>
          </a:p>
        </p:txBody>
      </p:sp>
    </p:spTree>
    <p:extLst>
      <p:ext uri="{BB962C8B-B14F-4D97-AF65-F5344CB8AC3E}">
        <p14:creationId xmlns:p14="http://schemas.microsoft.com/office/powerpoint/2010/main" val="29928945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SpaceVPXLite Slot Profiles (Subset)</a:t>
            </a:r>
          </a:p>
        </p:txBody>
      </p:sp>
      <p:sp>
        <p:nvSpPr>
          <p:cNvPr id="3" name="Rectangle 2"/>
          <p:cNvSpPr>
            <a:spLocks noChangeArrowheads="1"/>
          </p:cNvSpPr>
          <p:nvPr/>
        </p:nvSpPr>
        <p:spPr bwMode="auto">
          <a:xfrm>
            <a:off x="7572895" y="4372494"/>
            <a:ext cx="80954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nvGraphicFramePr>
        <p:xfrm>
          <a:off x="5592904" y="3584518"/>
          <a:ext cx="2701636" cy="1680221"/>
        </p:xfrm>
        <a:graphic>
          <a:graphicData uri="http://schemas.openxmlformats.org/presentationml/2006/ole">
            <mc:AlternateContent xmlns:mc="http://schemas.openxmlformats.org/markup-compatibility/2006">
              <mc:Choice xmlns:v="urn:schemas-microsoft-com:vml" Requires="v">
                <p:oleObj r:id="rId2" imgW="4062367" imgH="2532816" progId="Visio.Drawing.11">
                  <p:embed/>
                </p:oleObj>
              </mc:Choice>
              <mc:Fallback>
                <p:oleObj r:id="rId2" imgW="4062367" imgH="2532816" progId="Visio.Drawing.11">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2904" y="3584518"/>
                        <a:ext cx="2701636" cy="1680221"/>
                      </a:xfrm>
                      <a:prstGeom prst="rect">
                        <a:avLst/>
                      </a:prstGeom>
                      <a:noFill/>
                    </p:spPr>
                  </p:pic>
                </p:oleObj>
              </mc:Fallback>
            </mc:AlternateContent>
          </a:graphicData>
        </a:graphic>
      </p:graphicFrame>
      <p:sp>
        <p:nvSpPr>
          <p:cNvPr id="5" name="Rectangle 4"/>
          <p:cNvSpPr>
            <a:spLocks noChangeArrowheads="1"/>
          </p:cNvSpPr>
          <p:nvPr/>
        </p:nvSpPr>
        <p:spPr bwMode="auto">
          <a:xfrm>
            <a:off x="7514705" y="2745882"/>
            <a:ext cx="60154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nvGraphicFramePr>
        <p:xfrm>
          <a:off x="128847" y="1847768"/>
          <a:ext cx="2643448" cy="1626611"/>
        </p:xfrm>
        <a:graphic>
          <a:graphicData uri="http://schemas.openxmlformats.org/presentationml/2006/ole">
            <mc:AlternateContent xmlns:mc="http://schemas.openxmlformats.org/markup-compatibility/2006">
              <mc:Choice xmlns:v="urn:schemas-microsoft-com:vml" Requires="v">
                <p:oleObj r:id="rId4" imgW="4110883" imgH="2532974" progId="Visio.Drawing.11">
                  <p:embed/>
                </p:oleObj>
              </mc:Choice>
              <mc:Fallback>
                <p:oleObj r:id="rId4" imgW="4110883" imgH="2532974" progId="Visio.Drawing.11">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847" y="1847768"/>
                        <a:ext cx="2643448" cy="1626611"/>
                      </a:xfrm>
                      <a:prstGeom prst="rect">
                        <a:avLst/>
                      </a:prstGeom>
                      <a:noFill/>
                    </p:spPr>
                  </p:pic>
                </p:oleObj>
              </mc:Fallback>
            </mc:AlternateContent>
          </a:graphicData>
        </a:graphic>
      </p:graphicFrame>
      <p:sp>
        <p:nvSpPr>
          <p:cNvPr id="7" name="Rectangle 6"/>
          <p:cNvSpPr>
            <a:spLocks noChangeArrowheads="1"/>
          </p:cNvSpPr>
          <p:nvPr/>
        </p:nvSpPr>
        <p:spPr bwMode="auto">
          <a:xfrm>
            <a:off x="4530436" y="2745882"/>
            <a:ext cx="71073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nvGraphicFramePr>
        <p:xfrm>
          <a:off x="5520880" y="1847768"/>
          <a:ext cx="2842953" cy="1678749"/>
        </p:xfrm>
        <a:graphic>
          <a:graphicData uri="http://schemas.openxmlformats.org/presentationml/2006/ole">
            <mc:AlternateContent xmlns:mc="http://schemas.openxmlformats.org/markup-compatibility/2006">
              <mc:Choice xmlns:v="urn:schemas-microsoft-com:vml" Requires="v">
                <p:oleObj r:id="rId6" imgW="4291872" imgH="2532974" progId="Visio.Drawing.11">
                  <p:embed/>
                </p:oleObj>
              </mc:Choice>
              <mc:Fallback>
                <p:oleObj r:id="rId6" imgW="4291872" imgH="2532974" progId="Visio.Drawing.11">
                  <p:embed/>
                  <p:pic>
                    <p:nvPicPr>
                      <p:cNvPr id="8"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0880" y="1847768"/>
                        <a:ext cx="2842953" cy="1678749"/>
                      </a:xfrm>
                      <a:prstGeom prst="rect">
                        <a:avLst/>
                      </a:prstGeom>
                      <a:noFill/>
                    </p:spPr>
                  </p:pic>
                </p:oleObj>
              </mc:Fallback>
            </mc:AlternateContent>
          </a:graphicData>
        </a:graphic>
      </p:graphicFrame>
      <p:sp>
        <p:nvSpPr>
          <p:cNvPr id="9" name="Rectangle 8"/>
          <p:cNvSpPr>
            <a:spLocks noChangeArrowheads="1"/>
          </p:cNvSpPr>
          <p:nvPr/>
        </p:nvSpPr>
        <p:spPr bwMode="auto">
          <a:xfrm>
            <a:off x="1521229" y="2745880"/>
            <a:ext cx="65749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nvGraphicFramePr>
        <p:xfrm>
          <a:off x="2835874" y="1847987"/>
          <a:ext cx="2621427" cy="1680556"/>
        </p:xfrm>
        <a:graphic>
          <a:graphicData uri="http://schemas.openxmlformats.org/presentationml/2006/ole">
            <mc:AlternateContent xmlns:mc="http://schemas.openxmlformats.org/markup-compatibility/2006">
              <mc:Choice xmlns:v="urn:schemas-microsoft-com:vml" Requires="v">
                <p:oleObj r:id="rId8" imgW="3957718" imgH="2532974" progId="Visio.Drawing.11">
                  <p:embed/>
                </p:oleObj>
              </mc:Choice>
              <mc:Fallback>
                <p:oleObj r:id="rId8" imgW="3957718" imgH="2532974" progId="Visio.Drawing.11">
                  <p:embed/>
                  <p:pic>
                    <p:nvPicPr>
                      <p:cNvPr id="1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35874" y="1847987"/>
                        <a:ext cx="2621427" cy="1680556"/>
                      </a:xfrm>
                      <a:prstGeom prst="rect">
                        <a:avLst/>
                      </a:prstGeom>
                      <a:noFill/>
                    </p:spPr>
                  </p:pic>
                </p:oleObj>
              </mc:Fallback>
            </mc:AlternateContent>
          </a:graphicData>
        </a:graphic>
      </p:graphicFrame>
      <p:sp>
        <p:nvSpPr>
          <p:cNvPr id="11" name="Rectangle 10"/>
          <p:cNvSpPr>
            <a:spLocks noChangeArrowheads="1"/>
          </p:cNvSpPr>
          <p:nvPr/>
        </p:nvSpPr>
        <p:spPr bwMode="auto">
          <a:xfrm>
            <a:off x="1391143" y="2953208"/>
            <a:ext cx="64366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nvGraphicFramePr>
        <p:xfrm>
          <a:off x="8415075" y="1831765"/>
          <a:ext cx="2751513" cy="1693819"/>
        </p:xfrm>
        <a:graphic>
          <a:graphicData uri="http://schemas.openxmlformats.org/presentationml/2006/ole">
            <mc:AlternateContent xmlns:mc="http://schemas.openxmlformats.org/markup-compatibility/2006">
              <mc:Choice xmlns:v="urn:schemas-microsoft-com:vml" Requires="v">
                <p:oleObj r:id="rId10" imgW="4110775" imgH="2532816" progId="Visio.Drawing.11">
                  <p:embed/>
                </p:oleObj>
              </mc:Choice>
              <mc:Fallback>
                <p:oleObj r:id="rId10" imgW="4110775" imgH="2532816" progId="Visio.Drawing.11">
                  <p:embed/>
                  <p:pic>
                    <p:nvPicPr>
                      <p:cNvPr id="12"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15075" y="1831765"/>
                        <a:ext cx="2751513" cy="1693819"/>
                      </a:xfrm>
                      <a:prstGeom prst="rect">
                        <a:avLst/>
                      </a:prstGeom>
                      <a:noFill/>
                    </p:spPr>
                  </p:pic>
                </p:oleObj>
              </mc:Fallback>
            </mc:AlternateContent>
          </a:graphicData>
        </a:graphic>
      </p:graphicFrame>
      <p:sp>
        <p:nvSpPr>
          <p:cNvPr id="13" name="Rectangle 12"/>
          <p:cNvSpPr>
            <a:spLocks noChangeArrowheads="1"/>
          </p:cNvSpPr>
          <p:nvPr/>
        </p:nvSpPr>
        <p:spPr bwMode="auto">
          <a:xfrm>
            <a:off x="4438996" y="2953206"/>
            <a:ext cx="629325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128847" y="3548550"/>
          <a:ext cx="2784627" cy="1563777"/>
        </p:xfrm>
        <a:graphic>
          <a:graphicData uri="http://schemas.openxmlformats.org/presentationml/2006/ole">
            <mc:AlternateContent xmlns:mc="http://schemas.openxmlformats.org/markup-compatibility/2006">
              <mc:Choice xmlns:v="urn:schemas-microsoft-com:vml" Requires="v">
                <p:oleObj r:id="rId12" imgW="4517163" imgH="2532974" progId="Visio.Drawing.11">
                  <p:embed/>
                </p:oleObj>
              </mc:Choice>
              <mc:Fallback>
                <p:oleObj r:id="rId12" imgW="4517163" imgH="2532974" progId="Visio.Drawing.11">
                  <p:embed/>
                  <p:pic>
                    <p:nvPicPr>
                      <p:cNvPr id="14"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847" y="3548550"/>
                        <a:ext cx="2784627" cy="1563777"/>
                      </a:xfrm>
                      <a:prstGeom prst="rect">
                        <a:avLst/>
                      </a:prstGeom>
                      <a:noFill/>
                    </p:spPr>
                  </p:pic>
                </p:oleObj>
              </mc:Fallback>
            </mc:AlternateContent>
          </a:graphicData>
        </a:graphic>
      </p:graphicFrame>
      <p:sp>
        <p:nvSpPr>
          <p:cNvPr id="15" name="Rectangle 14"/>
          <p:cNvSpPr>
            <a:spLocks noChangeArrowheads="1"/>
          </p:cNvSpPr>
          <p:nvPr/>
        </p:nvSpPr>
        <p:spPr bwMode="auto">
          <a:xfrm>
            <a:off x="1521227" y="2399511"/>
            <a:ext cx="63591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6" name="Object 15"/>
          <p:cNvGraphicFramePr>
            <a:graphicFrameLocks noChangeAspect="1"/>
          </p:cNvGraphicFramePr>
          <p:nvPr/>
        </p:nvGraphicFramePr>
        <p:xfrm>
          <a:off x="2985498" y="3548550"/>
          <a:ext cx="2535382" cy="2018701"/>
        </p:xfrm>
        <a:graphic>
          <a:graphicData uri="http://schemas.openxmlformats.org/presentationml/2006/ole">
            <mc:AlternateContent xmlns:mc="http://schemas.openxmlformats.org/markup-compatibility/2006">
              <mc:Choice xmlns:v="urn:schemas-microsoft-com:vml" Requires="v">
                <p:oleObj r:id="rId14" imgW="3196429" imgH="2532816" progId="Visio.Drawing.11">
                  <p:embed/>
                </p:oleObj>
              </mc:Choice>
              <mc:Fallback>
                <p:oleObj r:id="rId14" imgW="3196429" imgH="2532816" progId="Visio.Drawing.11">
                  <p:embed/>
                  <p:pic>
                    <p:nvPicPr>
                      <p:cNvPr id="16"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85498" y="3548550"/>
                        <a:ext cx="2535382" cy="2018701"/>
                      </a:xfrm>
                      <a:prstGeom prst="rect">
                        <a:avLst/>
                      </a:prstGeom>
                      <a:noFill/>
                    </p:spPr>
                  </p:pic>
                </p:oleObj>
              </mc:Fallback>
            </mc:AlternateContent>
          </a:graphicData>
        </a:graphic>
      </p:graphicFrame>
      <p:sp>
        <p:nvSpPr>
          <p:cNvPr id="17" name="Rectangle 16"/>
          <p:cNvSpPr>
            <a:spLocks noChangeArrowheads="1"/>
          </p:cNvSpPr>
          <p:nvPr/>
        </p:nvSpPr>
        <p:spPr bwMode="auto">
          <a:xfrm>
            <a:off x="4438995" y="3160528"/>
            <a:ext cx="7119580" cy="47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nvGraphicFramePr>
        <p:xfrm>
          <a:off x="8390137" y="3576906"/>
          <a:ext cx="2776451" cy="1753012"/>
        </p:xfrm>
        <a:graphic>
          <a:graphicData uri="http://schemas.openxmlformats.org/presentationml/2006/ole">
            <mc:AlternateContent xmlns:mc="http://schemas.openxmlformats.org/markup-compatibility/2006">
              <mc:Choice xmlns:v="urn:schemas-microsoft-com:vml" Requires="v">
                <p:oleObj r:id="rId16" imgW="4011582" imgH="2532816" progId="Visio.Drawing.11">
                  <p:embed/>
                </p:oleObj>
              </mc:Choice>
              <mc:Fallback>
                <p:oleObj r:id="rId16" imgW="4011582" imgH="2532816" progId="Visio.Drawing.11">
                  <p:embed/>
                  <p:pic>
                    <p:nvPicPr>
                      <p:cNvPr id="18" name="Object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90137" y="3576906"/>
                        <a:ext cx="2776451" cy="1753012"/>
                      </a:xfrm>
                      <a:prstGeom prst="rect">
                        <a:avLst/>
                      </a:prstGeom>
                      <a:noFill/>
                    </p:spPr>
                  </p:pic>
                </p:oleObj>
              </mc:Fallback>
            </mc:AlternateContent>
          </a:graphicData>
        </a:graphic>
      </p:graphicFrame>
      <p:sp>
        <p:nvSpPr>
          <p:cNvPr id="19" name="TextBox 18"/>
          <p:cNvSpPr txBox="1"/>
          <p:nvPr/>
        </p:nvSpPr>
        <p:spPr>
          <a:xfrm>
            <a:off x="103771" y="5907822"/>
            <a:ext cx="4451603" cy="369332"/>
          </a:xfrm>
          <a:prstGeom prst="rect">
            <a:avLst/>
          </a:prstGeom>
          <a:noFill/>
        </p:spPr>
        <p:txBody>
          <a:bodyPr wrap="none" rtlCol="0">
            <a:spAutoFit/>
          </a:bodyPr>
          <a:lstStyle/>
          <a:p>
            <a:r>
              <a:rPr lang="en-US" b="1" dirty="0"/>
              <a:t>Note</a:t>
            </a:r>
            <a:r>
              <a:rPr lang="en-US" dirty="0"/>
              <a:t>:  This is not the complete set of profiles.</a:t>
            </a:r>
          </a:p>
        </p:txBody>
      </p:sp>
    </p:spTree>
    <p:extLst>
      <p:ext uri="{BB962C8B-B14F-4D97-AF65-F5344CB8AC3E}">
        <p14:creationId xmlns:p14="http://schemas.microsoft.com/office/powerpoint/2010/main" val="18776882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6U Connector Guidelines</a:t>
            </a:r>
          </a:p>
        </p:txBody>
      </p:sp>
      <p:sp>
        <p:nvSpPr>
          <p:cNvPr id="3" name="Content Placeholder 2"/>
          <p:cNvSpPr txBox="1">
            <a:spLocks/>
          </p:cNvSpPr>
          <p:nvPr/>
        </p:nvSpPr>
        <p:spPr>
          <a:xfrm>
            <a:off x="739832" y="1795549"/>
            <a:ext cx="8395855" cy="4674520"/>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8872" indent="0">
              <a:buFont typeface="Arial" pitchFamily="34" charset="0"/>
              <a:buNone/>
            </a:pPr>
            <a:r>
              <a:rPr lang="en-US" sz="2000" b="1" dirty="0"/>
              <a:t>All:  J0 &amp; J1 Row G:  </a:t>
            </a:r>
            <a:r>
              <a:rPr lang="en-US" sz="1900" dirty="0"/>
              <a:t>Utility Plane </a:t>
            </a:r>
            <a:endParaRPr lang="en-US" sz="2000" dirty="0"/>
          </a:p>
          <a:p>
            <a:pPr marL="118872" indent="0">
              <a:buFont typeface="Arial" pitchFamily="34" charset="0"/>
              <a:buNone/>
            </a:pPr>
            <a:r>
              <a:rPr lang="en-US" sz="2000" b="1" dirty="0"/>
              <a:t>Data Switch: </a:t>
            </a:r>
          </a:p>
          <a:p>
            <a:pPr lvl="1"/>
            <a:r>
              <a:rPr lang="en-US" sz="1600" dirty="0"/>
              <a:t>J1AB: Up to 4 TP Control</a:t>
            </a:r>
          </a:p>
          <a:p>
            <a:pPr lvl="1"/>
            <a:r>
              <a:rPr lang="en-US" sz="1600" dirty="0"/>
              <a:t>J2, J3, J4, J5, J6, J1CD:  Up to 22 FP Data</a:t>
            </a:r>
          </a:p>
          <a:p>
            <a:pPr marL="118872" indent="0">
              <a:buFont typeface="Arial" pitchFamily="34" charset="0"/>
              <a:buNone/>
            </a:pPr>
            <a:r>
              <a:rPr lang="en-US" sz="2000" b="1" dirty="0"/>
              <a:t>Integrated Switches:  Data, Management and Control:</a:t>
            </a:r>
          </a:p>
          <a:p>
            <a:pPr lvl="1"/>
            <a:r>
              <a:rPr lang="en-US" sz="1600" dirty="0"/>
              <a:t>J1, J2:  up to 16 TP Control</a:t>
            </a:r>
          </a:p>
          <a:p>
            <a:pPr lvl="1"/>
            <a:r>
              <a:rPr lang="en-US" sz="1600" dirty="0"/>
              <a:t>J4, J3, J5, J2:  up to 16 FP Data</a:t>
            </a:r>
          </a:p>
          <a:p>
            <a:pPr lvl="1"/>
            <a:r>
              <a:rPr lang="en-US" sz="1600" dirty="0"/>
              <a:t>J6:  up to 4 SpaceUM Utility Plane Feeds</a:t>
            </a:r>
          </a:p>
          <a:p>
            <a:pPr marL="118872" indent="0">
              <a:buFont typeface="Arial" pitchFamily="34" charset="0"/>
              <a:buNone/>
            </a:pPr>
            <a:r>
              <a:rPr lang="en-US" sz="2000" b="1" dirty="0"/>
              <a:t>Payloads:</a:t>
            </a:r>
          </a:p>
          <a:p>
            <a:pPr lvl="1"/>
            <a:r>
              <a:rPr lang="en-US" sz="1600" dirty="0"/>
              <a:t>J1, J3, J6: Up to 12 Data FP</a:t>
            </a:r>
          </a:p>
          <a:p>
            <a:pPr lvl="1"/>
            <a:r>
              <a:rPr lang="en-US" sz="1600" dirty="0"/>
              <a:t>J2: Expansion - Daisy Chained Up to 32 Pairs of Heritage or Data</a:t>
            </a:r>
          </a:p>
          <a:p>
            <a:pPr lvl="1"/>
            <a:r>
              <a:rPr lang="en-US" sz="1600" dirty="0"/>
              <a:t>J4D:  Control 2 TP</a:t>
            </a:r>
          </a:p>
          <a:p>
            <a:pPr lvl="1"/>
            <a:r>
              <a:rPr lang="en-US" sz="1600" dirty="0"/>
              <a:t>J5: Expansion – Heritage (PCI 32 bit)</a:t>
            </a:r>
          </a:p>
          <a:p>
            <a:pPr lvl="1"/>
            <a:r>
              <a:rPr lang="en-US" sz="1600" dirty="0"/>
              <a:t>J6, J5: Optical or RF</a:t>
            </a:r>
          </a:p>
          <a:p>
            <a:pPr marL="118872" indent="0">
              <a:buFont typeface="Arial" pitchFamily="34" charset="0"/>
              <a:buNone/>
            </a:pPr>
            <a:r>
              <a:rPr lang="en-US" sz="2000" b="1" dirty="0"/>
              <a:t>Controllers (Payload Compatible)</a:t>
            </a:r>
          </a:p>
          <a:p>
            <a:pPr lvl="1"/>
            <a:r>
              <a:rPr lang="en-US" sz="1600" dirty="0"/>
              <a:t>J1: Up to 4 Data FP</a:t>
            </a:r>
          </a:p>
          <a:p>
            <a:pPr lvl="1"/>
            <a:r>
              <a:rPr lang="en-US" sz="1600" dirty="0"/>
              <a:t>J2: Expansion - Daisy Chained Up to 32 Pairs of Heritage or Data</a:t>
            </a:r>
          </a:p>
          <a:p>
            <a:pPr lvl="1"/>
            <a:r>
              <a:rPr lang="en-US" sz="1600" dirty="0"/>
              <a:t>J4, J3:  Up to 16 TP Control</a:t>
            </a:r>
          </a:p>
          <a:p>
            <a:pPr lvl="1"/>
            <a:r>
              <a:rPr lang="en-US" sz="1600" dirty="0"/>
              <a:t>J5: Expansion – Heritage (PCI 32 bit)</a:t>
            </a:r>
          </a:p>
          <a:p>
            <a:pPr lvl="1"/>
            <a:r>
              <a:rPr lang="en-US" sz="1600" dirty="0"/>
              <a:t>J6: up to 4 SpaceUM Utility Plane Feeds</a:t>
            </a:r>
          </a:p>
          <a:p>
            <a:pPr marL="457200" lvl="1" indent="0">
              <a:buNone/>
            </a:pPr>
            <a:endParaRPr lang="en-US" sz="1600" dirty="0"/>
          </a:p>
          <a:p>
            <a:pPr marL="457200" lvl="1" indent="0">
              <a:buNone/>
            </a:pPr>
            <a:endParaRPr lang="en-US" sz="1600" dirty="0"/>
          </a:p>
          <a:p>
            <a:endParaRPr lang="en-US" sz="16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0656" y="1500587"/>
            <a:ext cx="3733800" cy="4897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164476" y="5880067"/>
            <a:ext cx="3866829" cy="369332"/>
          </a:xfrm>
          <a:prstGeom prst="rect">
            <a:avLst/>
          </a:prstGeom>
          <a:solidFill>
            <a:srgbClr val="00B0F0"/>
          </a:solidFill>
          <a:scene3d>
            <a:camera prst="orthographicFront"/>
            <a:lightRig rig="threePt" dir="t"/>
          </a:scene3d>
          <a:sp3d>
            <a:bevelT/>
          </a:sp3d>
        </p:spPr>
        <p:txBody>
          <a:bodyPr wrap="none" rtlCol="0">
            <a:spAutoFit/>
          </a:bodyPr>
          <a:lstStyle/>
          <a:p>
            <a:pPr algn="ctr"/>
            <a:r>
              <a:rPr lang="en-US" dirty="0">
                <a:solidFill>
                  <a:prstClr val="black"/>
                </a:solidFill>
              </a:rPr>
              <a:t>Non-assigned pins may be user defined</a:t>
            </a:r>
          </a:p>
        </p:txBody>
      </p:sp>
    </p:spTree>
    <p:extLst>
      <p:ext uri="{BB962C8B-B14F-4D97-AF65-F5344CB8AC3E}">
        <p14:creationId xmlns:p14="http://schemas.microsoft.com/office/powerpoint/2010/main" val="30015011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Payload Slot Profile (Switched)</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1950" y="1737360"/>
            <a:ext cx="3427350" cy="4487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55441" y="2976873"/>
            <a:ext cx="1998921" cy="338554"/>
          </a:xfrm>
          <a:prstGeom prst="rect">
            <a:avLst/>
          </a:prstGeom>
          <a:solidFill>
            <a:srgbClr val="00B0F0"/>
          </a:solidFill>
          <a:ln>
            <a:noFill/>
          </a:ln>
        </p:spPr>
        <p:txBody>
          <a:bodyPr wrap="square" rtlCol="0">
            <a:spAutoFit/>
          </a:bodyPr>
          <a:lstStyle/>
          <a:p>
            <a:r>
              <a:rPr lang="en-US" sz="1600" dirty="0">
                <a:solidFill>
                  <a:prstClr val="white"/>
                </a:solidFill>
              </a:rPr>
              <a:t>Data-In Module</a:t>
            </a:r>
          </a:p>
        </p:txBody>
      </p:sp>
      <p:sp>
        <p:nvSpPr>
          <p:cNvPr id="5" name="TextBox 4"/>
          <p:cNvSpPr txBox="1"/>
          <p:nvPr/>
        </p:nvSpPr>
        <p:spPr>
          <a:xfrm>
            <a:off x="3253488" y="3389586"/>
            <a:ext cx="2109159" cy="338554"/>
          </a:xfrm>
          <a:prstGeom prst="rect">
            <a:avLst/>
          </a:prstGeom>
          <a:solidFill>
            <a:srgbClr val="00B0F0"/>
          </a:solidFill>
          <a:ln>
            <a:noFill/>
          </a:ln>
        </p:spPr>
        <p:txBody>
          <a:bodyPr wrap="square" rtlCol="0">
            <a:spAutoFit/>
          </a:bodyPr>
          <a:lstStyle/>
          <a:p>
            <a:r>
              <a:rPr lang="en-US" sz="1600" dirty="0">
                <a:solidFill>
                  <a:prstClr val="white"/>
                </a:solidFill>
              </a:rPr>
              <a:t>Processing Module</a:t>
            </a:r>
          </a:p>
        </p:txBody>
      </p:sp>
      <p:sp>
        <p:nvSpPr>
          <p:cNvPr id="6" name="Right Brace 5"/>
          <p:cNvSpPr/>
          <p:nvPr/>
        </p:nvSpPr>
        <p:spPr>
          <a:xfrm>
            <a:off x="5280879" y="2874456"/>
            <a:ext cx="535076" cy="1307516"/>
          </a:xfrm>
          <a:prstGeom prst="rightBrace">
            <a:avLst>
              <a:gd name="adj1" fmla="val 10320"/>
              <a:gd name="adj2" fmla="val 50000"/>
            </a:avLst>
          </a:prstGeom>
          <a:noFill/>
          <a:ln w="190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7" name="TextBox 6"/>
          <p:cNvSpPr txBox="1"/>
          <p:nvPr/>
        </p:nvSpPr>
        <p:spPr>
          <a:xfrm>
            <a:off x="3244808" y="4708327"/>
            <a:ext cx="1998921" cy="338554"/>
          </a:xfrm>
          <a:prstGeom prst="rect">
            <a:avLst/>
          </a:prstGeom>
          <a:solidFill>
            <a:srgbClr val="00B0F0"/>
          </a:solidFill>
          <a:ln>
            <a:noFill/>
          </a:ln>
        </p:spPr>
        <p:txBody>
          <a:bodyPr wrap="square" rtlCol="0">
            <a:spAutoFit/>
          </a:bodyPr>
          <a:lstStyle/>
          <a:p>
            <a:r>
              <a:rPr lang="en-US" sz="1600" dirty="0">
                <a:solidFill>
                  <a:prstClr val="white"/>
                </a:solidFill>
              </a:rPr>
              <a:t>Data-In Module</a:t>
            </a:r>
          </a:p>
        </p:txBody>
      </p:sp>
      <p:sp>
        <p:nvSpPr>
          <p:cNvPr id="8" name="TextBox 7"/>
          <p:cNvSpPr txBox="1"/>
          <p:nvPr/>
        </p:nvSpPr>
        <p:spPr>
          <a:xfrm>
            <a:off x="3258508" y="5546360"/>
            <a:ext cx="2109159" cy="338554"/>
          </a:xfrm>
          <a:prstGeom prst="rect">
            <a:avLst/>
          </a:prstGeom>
          <a:solidFill>
            <a:srgbClr val="00B0F0"/>
          </a:solidFill>
          <a:ln>
            <a:noFill/>
          </a:ln>
        </p:spPr>
        <p:txBody>
          <a:bodyPr wrap="square" rtlCol="0">
            <a:spAutoFit/>
          </a:bodyPr>
          <a:lstStyle/>
          <a:p>
            <a:r>
              <a:rPr lang="en-US" sz="1600" dirty="0">
                <a:solidFill>
                  <a:prstClr val="white"/>
                </a:solidFill>
              </a:rPr>
              <a:t>Storage Module</a:t>
            </a:r>
          </a:p>
        </p:txBody>
      </p:sp>
      <p:sp>
        <p:nvSpPr>
          <p:cNvPr id="9" name="Right Brace 8"/>
          <p:cNvSpPr/>
          <p:nvPr/>
        </p:nvSpPr>
        <p:spPr>
          <a:xfrm>
            <a:off x="5609565" y="4542112"/>
            <a:ext cx="535076" cy="1552134"/>
          </a:xfrm>
          <a:prstGeom prst="rightBrace">
            <a:avLst>
              <a:gd name="adj1" fmla="val 10320"/>
              <a:gd name="adj2" fmla="val 50000"/>
            </a:avLst>
          </a:prstGeom>
          <a:noFill/>
          <a:ln w="190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0" name="TextBox 9"/>
          <p:cNvSpPr txBox="1"/>
          <p:nvPr/>
        </p:nvSpPr>
        <p:spPr>
          <a:xfrm>
            <a:off x="3244807" y="5133513"/>
            <a:ext cx="2422294" cy="338554"/>
          </a:xfrm>
          <a:prstGeom prst="rect">
            <a:avLst/>
          </a:prstGeom>
          <a:solidFill>
            <a:srgbClr val="00B0F0"/>
          </a:solidFill>
          <a:ln>
            <a:noFill/>
          </a:ln>
        </p:spPr>
        <p:txBody>
          <a:bodyPr wrap="square" rtlCol="0">
            <a:spAutoFit/>
          </a:bodyPr>
          <a:lstStyle/>
          <a:p>
            <a:r>
              <a:rPr lang="en-US" sz="1600" dirty="0">
                <a:solidFill>
                  <a:prstClr val="white"/>
                </a:solidFill>
              </a:rPr>
              <a:t>Processing Module</a:t>
            </a:r>
          </a:p>
        </p:txBody>
      </p:sp>
      <p:sp>
        <p:nvSpPr>
          <p:cNvPr id="11" name="TextBox 10"/>
          <p:cNvSpPr txBox="1"/>
          <p:nvPr/>
        </p:nvSpPr>
        <p:spPr>
          <a:xfrm>
            <a:off x="3292360" y="1879885"/>
            <a:ext cx="1998921" cy="338554"/>
          </a:xfrm>
          <a:prstGeom prst="rect">
            <a:avLst/>
          </a:prstGeom>
          <a:solidFill>
            <a:srgbClr val="00B0F0"/>
          </a:solidFill>
          <a:ln>
            <a:noFill/>
          </a:ln>
        </p:spPr>
        <p:txBody>
          <a:bodyPr wrap="square" rtlCol="0">
            <a:spAutoFit/>
          </a:bodyPr>
          <a:lstStyle/>
          <a:p>
            <a:r>
              <a:rPr lang="en-US" sz="1600" dirty="0">
                <a:solidFill>
                  <a:prstClr val="white"/>
                </a:solidFill>
              </a:rPr>
              <a:t>Data-In Module</a:t>
            </a:r>
          </a:p>
        </p:txBody>
      </p:sp>
      <p:sp>
        <p:nvSpPr>
          <p:cNvPr id="12" name="TextBox 11"/>
          <p:cNvSpPr txBox="1"/>
          <p:nvPr/>
        </p:nvSpPr>
        <p:spPr>
          <a:xfrm>
            <a:off x="3301041" y="2303231"/>
            <a:ext cx="1995854" cy="338554"/>
          </a:xfrm>
          <a:prstGeom prst="rect">
            <a:avLst/>
          </a:prstGeom>
          <a:solidFill>
            <a:srgbClr val="00B0F0"/>
          </a:solidFill>
          <a:ln>
            <a:noFill/>
          </a:ln>
        </p:spPr>
        <p:txBody>
          <a:bodyPr wrap="square" rtlCol="0">
            <a:spAutoFit/>
          </a:bodyPr>
          <a:lstStyle/>
          <a:p>
            <a:r>
              <a:rPr lang="en-US" sz="1600" dirty="0">
                <a:solidFill>
                  <a:prstClr val="white"/>
                </a:solidFill>
              </a:rPr>
              <a:t>Data-Out Module</a:t>
            </a:r>
          </a:p>
        </p:txBody>
      </p:sp>
      <p:sp>
        <p:nvSpPr>
          <p:cNvPr id="13" name="Right Brace 12"/>
          <p:cNvSpPr/>
          <p:nvPr/>
        </p:nvSpPr>
        <p:spPr>
          <a:xfrm>
            <a:off x="5307165" y="1809368"/>
            <a:ext cx="535076" cy="926994"/>
          </a:xfrm>
          <a:prstGeom prst="rightBrace">
            <a:avLst>
              <a:gd name="adj1" fmla="val 10320"/>
              <a:gd name="adj2" fmla="val 50000"/>
            </a:avLst>
          </a:prstGeom>
          <a:noFill/>
          <a:ln w="190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4" name="TextBox 13"/>
          <p:cNvSpPr txBox="1"/>
          <p:nvPr/>
        </p:nvSpPr>
        <p:spPr>
          <a:xfrm rot="16200000">
            <a:off x="4551923" y="3680749"/>
            <a:ext cx="4101059" cy="646331"/>
          </a:xfrm>
          <a:prstGeom prst="rect">
            <a:avLst/>
          </a:prstGeom>
          <a:noFill/>
          <a:ln>
            <a:solidFill>
              <a:schemeClr val="tx1"/>
            </a:solidFill>
          </a:ln>
        </p:spPr>
        <p:txBody>
          <a:bodyPr wrap="none" rtlCol="0">
            <a:spAutoFit/>
          </a:bodyPr>
          <a:lstStyle/>
          <a:p>
            <a:pPr algn="ctr"/>
            <a:r>
              <a:rPr lang="en-US" dirty="0">
                <a:solidFill>
                  <a:prstClr val="black"/>
                </a:solidFill>
              </a:rPr>
              <a:t>Utilize User Defined Pins and Top of Card </a:t>
            </a:r>
          </a:p>
          <a:p>
            <a:pPr algn="ctr"/>
            <a:r>
              <a:rPr lang="en-US" dirty="0">
                <a:solidFill>
                  <a:prstClr val="black"/>
                </a:solidFill>
              </a:rPr>
              <a:t>Connectors for  Additional Capability</a:t>
            </a:r>
          </a:p>
        </p:txBody>
      </p:sp>
      <p:sp>
        <p:nvSpPr>
          <p:cNvPr id="15" name="TextBox 14"/>
          <p:cNvSpPr txBox="1"/>
          <p:nvPr/>
        </p:nvSpPr>
        <p:spPr>
          <a:xfrm>
            <a:off x="1352189" y="2106881"/>
            <a:ext cx="1243738" cy="369332"/>
          </a:xfrm>
          <a:prstGeom prst="rect">
            <a:avLst/>
          </a:prstGeom>
          <a:noFill/>
        </p:spPr>
        <p:txBody>
          <a:bodyPr wrap="none" rtlCol="0">
            <a:spAutoFit/>
          </a:bodyPr>
          <a:lstStyle/>
          <a:p>
            <a:r>
              <a:rPr lang="en-US" dirty="0">
                <a:solidFill>
                  <a:prstClr val="black"/>
                </a:solidFill>
              </a:rPr>
              <a:t>Possibility I</a:t>
            </a:r>
          </a:p>
        </p:txBody>
      </p:sp>
      <p:sp>
        <p:nvSpPr>
          <p:cNvPr id="16" name="TextBox 15"/>
          <p:cNvSpPr txBox="1"/>
          <p:nvPr/>
        </p:nvSpPr>
        <p:spPr>
          <a:xfrm>
            <a:off x="1330923" y="3396314"/>
            <a:ext cx="1299843" cy="369332"/>
          </a:xfrm>
          <a:prstGeom prst="rect">
            <a:avLst/>
          </a:prstGeom>
          <a:noFill/>
        </p:spPr>
        <p:txBody>
          <a:bodyPr wrap="none" rtlCol="0">
            <a:spAutoFit/>
          </a:bodyPr>
          <a:lstStyle/>
          <a:p>
            <a:r>
              <a:rPr lang="en-US" dirty="0">
                <a:solidFill>
                  <a:prstClr val="black"/>
                </a:solidFill>
              </a:rPr>
              <a:t>Possibility II</a:t>
            </a:r>
          </a:p>
        </p:txBody>
      </p:sp>
      <p:sp>
        <p:nvSpPr>
          <p:cNvPr id="17" name="TextBox 16"/>
          <p:cNvSpPr txBox="1"/>
          <p:nvPr/>
        </p:nvSpPr>
        <p:spPr>
          <a:xfrm>
            <a:off x="1371545" y="5118124"/>
            <a:ext cx="1355949" cy="369332"/>
          </a:xfrm>
          <a:prstGeom prst="rect">
            <a:avLst/>
          </a:prstGeom>
          <a:noFill/>
        </p:spPr>
        <p:txBody>
          <a:bodyPr wrap="none" rtlCol="0">
            <a:spAutoFit/>
          </a:bodyPr>
          <a:lstStyle/>
          <a:p>
            <a:r>
              <a:rPr lang="en-US" dirty="0">
                <a:solidFill>
                  <a:prstClr val="black"/>
                </a:solidFill>
              </a:rPr>
              <a:t>Possibility III</a:t>
            </a:r>
          </a:p>
        </p:txBody>
      </p:sp>
      <p:sp>
        <p:nvSpPr>
          <p:cNvPr id="18" name="Right Arrow 17"/>
          <p:cNvSpPr/>
          <p:nvPr/>
        </p:nvSpPr>
        <p:spPr>
          <a:xfrm>
            <a:off x="2643179" y="2158495"/>
            <a:ext cx="474028" cy="266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ight Arrow 18"/>
          <p:cNvSpPr/>
          <p:nvPr/>
        </p:nvSpPr>
        <p:spPr>
          <a:xfrm>
            <a:off x="2680835" y="3429930"/>
            <a:ext cx="474028" cy="266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ight Arrow 19"/>
          <p:cNvSpPr/>
          <p:nvPr/>
        </p:nvSpPr>
        <p:spPr>
          <a:xfrm>
            <a:off x="2699416" y="5169738"/>
            <a:ext cx="474028" cy="266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TextBox 20"/>
          <p:cNvSpPr txBox="1"/>
          <p:nvPr/>
        </p:nvSpPr>
        <p:spPr>
          <a:xfrm>
            <a:off x="3244807" y="3790253"/>
            <a:ext cx="1995854" cy="338554"/>
          </a:xfrm>
          <a:prstGeom prst="rect">
            <a:avLst/>
          </a:prstGeom>
          <a:solidFill>
            <a:srgbClr val="00B0F0"/>
          </a:solidFill>
          <a:ln>
            <a:noFill/>
          </a:ln>
        </p:spPr>
        <p:txBody>
          <a:bodyPr wrap="square" rtlCol="0">
            <a:spAutoFit/>
          </a:bodyPr>
          <a:lstStyle/>
          <a:p>
            <a:r>
              <a:rPr lang="en-US" sz="1600" dirty="0">
                <a:solidFill>
                  <a:prstClr val="white"/>
                </a:solidFill>
              </a:rPr>
              <a:t>Data-Out Module</a:t>
            </a:r>
          </a:p>
        </p:txBody>
      </p:sp>
      <p:sp>
        <p:nvSpPr>
          <p:cNvPr id="22" name="TextBox 21"/>
          <p:cNvSpPr txBox="1"/>
          <p:nvPr/>
        </p:nvSpPr>
        <p:spPr>
          <a:xfrm>
            <a:off x="3218748" y="6345872"/>
            <a:ext cx="4892750" cy="369332"/>
          </a:xfrm>
          <a:prstGeom prst="rect">
            <a:avLst/>
          </a:prstGeom>
          <a:solidFill>
            <a:srgbClr val="00B0F0"/>
          </a:solidFill>
          <a:scene3d>
            <a:camera prst="orthographicFront"/>
            <a:lightRig rig="threePt" dir="t"/>
          </a:scene3d>
          <a:sp3d>
            <a:bevelT/>
          </a:sp3d>
        </p:spPr>
        <p:txBody>
          <a:bodyPr wrap="none" rtlCol="0">
            <a:spAutoFit/>
          </a:bodyPr>
          <a:lstStyle/>
          <a:p>
            <a:r>
              <a:rPr lang="en-US" dirty="0">
                <a:solidFill>
                  <a:prstClr val="black"/>
                </a:solidFill>
              </a:rPr>
              <a:t>Any Combination of Payload Functions is Possible</a:t>
            </a:r>
          </a:p>
        </p:txBody>
      </p:sp>
    </p:spTree>
    <p:extLst>
      <p:ext uri="{BB962C8B-B14F-4D97-AF65-F5344CB8AC3E}">
        <p14:creationId xmlns:p14="http://schemas.microsoft.com/office/powerpoint/2010/main" val="40699166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Payload Slot Profile (Mesh)</a:t>
            </a:r>
          </a:p>
        </p:txBody>
      </p:sp>
      <p:sp>
        <p:nvSpPr>
          <p:cNvPr id="3" name="TextBox 2"/>
          <p:cNvSpPr txBox="1"/>
          <p:nvPr/>
        </p:nvSpPr>
        <p:spPr>
          <a:xfrm>
            <a:off x="3319609" y="2949749"/>
            <a:ext cx="1998921" cy="338554"/>
          </a:xfrm>
          <a:prstGeom prst="rect">
            <a:avLst/>
          </a:prstGeom>
          <a:solidFill>
            <a:srgbClr val="00B0F0"/>
          </a:solidFill>
          <a:ln>
            <a:noFill/>
          </a:ln>
        </p:spPr>
        <p:txBody>
          <a:bodyPr wrap="square" rtlCol="0">
            <a:spAutoFit/>
          </a:bodyPr>
          <a:lstStyle/>
          <a:p>
            <a:r>
              <a:rPr lang="en-US" sz="1600" dirty="0">
                <a:solidFill>
                  <a:prstClr val="white"/>
                </a:solidFill>
              </a:rPr>
              <a:t>Data-In Module</a:t>
            </a:r>
          </a:p>
        </p:txBody>
      </p:sp>
      <p:sp>
        <p:nvSpPr>
          <p:cNvPr id="4" name="TextBox 3"/>
          <p:cNvSpPr txBox="1"/>
          <p:nvPr/>
        </p:nvSpPr>
        <p:spPr>
          <a:xfrm>
            <a:off x="3317656" y="3362462"/>
            <a:ext cx="2109159" cy="338554"/>
          </a:xfrm>
          <a:prstGeom prst="rect">
            <a:avLst/>
          </a:prstGeom>
          <a:solidFill>
            <a:srgbClr val="00B0F0"/>
          </a:solidFill>
          <a:ln>
            <a:noFill/>
          </a:ln>
        </p:spPr>
        <p:txBody>
          <a:bodyPr wrap="square" rtlCol="0">
            <a:spAutoFit/>
          </a:bodyPr>
          <a:lstStyle/>
          <a:p>
            <a:r>
              <a:rPr lang="en-US" sz="1600" dirty="0">
                <a:solidFill>
                  <a:prstClr val="white"/>
                </a:solidFill>
              </a:rPr>
              <a:t>Processing Module</a:t>
            </a:r>
          </a:p>
        </p:txBody>
      </p:sp>
      <p:sp>
        <p:nvSpPr>
          <p:cNvPr id="5" name="Right Brace 4"/>
          <p:cNvSpPr/>
          <p:nvPr/>
        </p:nvSpPr>
        <p:spPr>
          <a:xfrm>
            <a:off x="5345047" y="2847332"/>
            <a:ext cx="535076" cy="1307516"/>
          </a:xfrm>
          <a:prstGeom prst="rightBrace">
            <a:avLst>
              <a:gd name="adj1" fmla="val 10320"/>
              <a:gd name="adj2" fmla="val 50000"/>
            </a:avLst>
          </a:prstGeom>
          <a:noFill/>
          <a:ln w="190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 name="TextBox 5"/>
          <p:cNvSpPr txBox="1"/>
          <p:nvPr/>
        </p:nvSpPr>
        <p:spPr>
          <a:xfrm>
            <a:off x="3308976" y="4681203"/>
            <a:ext cx="1998921" cy="338554"/>
          </a:xfrm>
          <a:prstGeom prst="rect">
            <a:avLst/>
          </a:prstGeom>
          <a:solidFill>
            <a:srgbClr val="00B0F0"/>
          </a:solidFill>
          <a:ln>
            <a:noFill/>
          </a:ln>
        </p:spPr>
        <p:txBody>
          <a:bodyPr wrap="square" rtlCol="0">
            <a:spAutoFit/>
          </a:bodyPr>
          <a:lstStyle/>
          <a:p>
            <a:r>
              <a:rPr lang="en-US" sz="1600" dirty="0">
                <a:solidFill>
                  <a:prstClr val="white"/>
                </a:solidFill>
              </a:rPr>
              <a:t>Data-In Module</a:t>
            </a:r>
          </a:p>
        </p:txBody>
      </p:sp>
      <p:sp>
        <p:nvSpPr>
          <p:cNvPr id="7" name="TextBox 6"/>
          <p:cNvSpPr txBox="1"/>
          <p:nvPr/>
        </p:nvSpPr>
        <p:spPr>
          <a:xfrm>
            <a:off x="3322676" y="5519236"/>
            <a:ext cx="2109159" cy="338554"/>
          </a:xfrm>
          <a:prstGeom prst="rect">
            <a:avLst/>
          </a:prstGeom>
          <a:solidFill>
            <a:srgbClr val="00B0F0"/>
          </a:solidFill>
          <a:ln>
            <a:noFill/>
          </a:ln>
        </p:spPr>
        <p:txBody>
          <a:bodyPr wrap="square" rtlCol="0">
            <a:spAutoFit/>
          </a:bodyPr>
          <a:lstStyle/>
          <a:p>
            <a:r>
              <a:rPr lang="en-US" sz="1600" dirty="0">
                <a:solidFill>
                  <a:prstClr val="white"/>
                </a:solidFill>
              </a:rPr>
              <a:t>Storage Module</a:t>
            </a:r>
          </a:p>
        </p:txBody>
      </p:sp>
      <p:sp>
        <p:nvSpPr>
          <p:cNvPr id="8" name="Right Brace 7"/>
          <p:cNvSpPr/>
          <p:nvPr/>
        </p:nvSpPr>
        <p:spPr>
          <a:xfrm>
            <a:off x="5673733" y="4514988"/>
            <a:ext cx="535076" cy="1552134"/>
          </a:xfrm>
          <a:prstGeom prst="rightBrace">
            <a:avLst>
              <a:gd name="adj1" fmla="val 10320"/>
              <a:gd name="adj2" fmla="val 50000"/>
            </a:avLst>
          </a:prstGeom>
          <a:noFill/>
          <a:ln w="190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 name="TextBox 8"/>
          <p:cNvSpPr txBox="1"/>
          <p:nvPr/>
        </p:nvSpPr>
        <p:spPr>
          <a:xfrm>
            <a:off x="3308975" y="5106389"/>
            <a:ext cx="2422294" cy="338554"/>
          </a:xfrm>
          <a:prstGeom prst="rect">
            <a:avLst/>
          </a:prstGeom>
          <a:solidFill>
            <a:srgbClr val="00B0F0"/>
          </a:solidFill>
          <a:ln>
            <a:noFill/>
          </a:ln>
        </p:spPr>
        <p:txBody>
          <a:bodyPr wrap="square" rtlCol="0">
            <a:spAutoFit/>
          </a:bodyPr>
          <a:lstStyle/>
          <a:p>
            <a:r>
              <a:rPr lang="en-US" sz="1600" dirty="0">
                <a:solidFill>
                  <a:prstClr val="white"/>
                </a:solidFill>
              </a:rPr>
              <a:t>Processing Module</a:t>
            </a:r>
          </a:p>
        </p:txBody>
      </p:sp>
      <p:sp>
        <p:nvSpPr>
          <p:cNvPr id="10" name="TextBox 9"/>
          <p:cNvSpPr txBox="1"/>
          <p:nvPr/>
        </p:nvSpPr>
        <p:spPr>
          <a:xfrm>
            <a:off x="3356528" y="1852761"/>
            <a:ext cx="1998921" cy="338554"/>
          </a:xfrm>
          <a:prstGeom prst="rect">
            <a:avLst/>
          </a:prstGeom>
          <a:solidFill>
            <a:srgbClr val="00B0F0"/>
          </a:solidFill>
          <a:ln>
            <a:noFill/>
          </a:ln>
        </p:spPr>
        <p:txBody>
          <a:bodyPr wrap="square" rtlCol="0">
            <a:spAutoFit/>
          </a:bodyPr>
          <a:lstStyle/>
          <a:p>
            <a:r>
              <a:rPr lang="en-US" sz="1600" dirty="0">
                <a:solidFill>
                  <a:prstClr val="white"/>
                </a:solidFill>
              </a:rPr>
              <a:t>Data-In Module</a:t>
            </a:r>
          </a:p>
        </p:txBody>
      </p:sp>
      <p:sp>
        <p:nvSpPr>
          <p:cNvPr id="11" name="TextBox 10"/>
          <p:cNvSpPr txBox="1"/>
          <p:nvPr/>
        </p:nvSpPr>
        <p:spPr>
          <a:xfrm>
            <a:off x="3365209" y="2276107"/>
            <a:ext cx="1995854" cy="338554"/>
          </a:xfrm>
          <a:prstGeom prst="rect">
            <a:avLst/>
          </a:prstGeom>
          <a:solidFill>
            <a:srgbClr val="00B0F0"/>
          </a:solidFill>
          <a:ln>
            <a:noFill/>
          </a:ln>
        </p:spPr>
        <p:txBody>
          <a:bodyPr wrap="square" rtlCol="0">
            <a:spAutoFit/>
          </a:bodyPr>
          <a:lstStyle/>
          <a:p>
            <a:r>
              <a:rPr lang="en-US" sz="1600" dirty="0">
                <a:solidFill>
                  <a:prstClr val="white"/>
                </a:solidFill>
              </a:rPr>
              <a:t>Data-Out Module</a:t>
            </a:r>
          </a:p>
        </p:txBody>
      </p:sp>
      <p:sp>
        <p:nvSpPr>
          <p:cNvPr id="12" name="Right Brace 11"/>
          <p:cNvSpPr/>
          <p:nvPr/>
        </p:nvSpPr>
        <p:spPr>
          <a:xfrm>
            <a:off x="5371333" y="1782244"/>
            <a:ext cx="535076" cy="926994"/>
          </a:xfrm>
          <a:prstGeom prst="rightBrace">
            <a:avLst>
              <a:gd name="adj1" fmla="val 10320"/>
              <a:gd name="adj2" fmla="val 50000"/>
            </a:avLst>
          </a:prstGeom>
          <a:noFill/>
          <a:ln w="190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3" name="TextBox 12"/>
          <p:cNvSpPr txBox="1"/>
          <p:nvPr/>
        </p:nvSpPr>
        <p:spPr>
          <a:xfrm rot="16200000">
            <a:off x="4616091" y="3653625"/>
            <a:ext cx="4101059" cy="646331"/>
          </a:xfrm>
          <a:prstGeom prst="rect">
            <a:avLst/>
          </a:prstGeom>
          <a:noFill/>
          <a:ln>
            <a:solidFill>
              <a:schemeClr val="tx1"/>
            </a:solidFill>
          </a:ln>
        </p:spPr>
        <p:txBody>
          <a:bodyPr wrap="none" rtlCol="0">
            <a:spAutoFit/>
          </a:bodyPr>
          <a:lstStyle/>
          <a:p>
            <a:pPr algn="ctr"/>
            <a:r>
              <a:rPr lang="en-US" dirty="0">
                <a:solidFill>
                  <a:prstClr val="black"/>
                </a:solidFill>
              </a:rPr>
              <a:t>Utilize User Defined Pins and Top of Card </a:t>
            </a:r>
          </a:p>
          <a:p>
            <a:pPr algn="ctr"/>
            <a:r>
              <a:rPr lang="en-US" dirty="0">
                <a:solidFill>
                  <a:prstClr val="black"/>
                </a:solidFill>
              </a:rPr>
              <a:t>Connectors for  Additional Capability</a:t>
            </a:r>
          </a:p>
        </p:txBody>
      </p:sp>
      <p:sp>
        <p:nvSpPr>
          <p:cNvPr id="14" name="TextBox 13"/>
          <p:cNvSpPr txBox="1"/>
          <p:nvPr/>
        </p:nvSpPr>
        <p:spPr>
          <a:xfrm>
            <a:off x="1416357" y="2079757"/>
            <a:ext cx="1243738" cy="369332"/>
          </a:xfrm>
          <a:prstGeom prst="rect">
            <a:avLst/>
          </a:prstGeom>
          <a:noFill/>
        </p:spPr>
        <p:txBody>
          <a:bodyPr wrap="none" rtlCol="0">
            <a:spAutoFit/>
          </a:bodyPr>
          <a:lstStyle/>
          <a:p>
            <a:r>
              <a:rPr lang="en-US" dirty="0">
                <a:solidFill>
                  <a:prstClr val="black"/>
                </a:solidFill>
              </a:rPr>
              <a:t>Possibility I</a:t>
            </a:r>
          </a:p>
        </p:txBody>
      </p:sp>
      <p:sp>
        <p:nvSpPr>
          <p:cNvPr id="15" name="TextBox 14"/>
          <p:cNvSpPr txBox="1"/>
          <p:nvPr/>
        </p:nvSpPr>
        <p:spPr>
          <a:xfrm>
            <a:off x="1395091" y="3369190"/>
            <a:ext cx="1299843" cy="369332"/>
          </a:xfrm>
          <a:prstGeom prst="rect">
            <a:avLst/>
          </a:prstGeom>
          <a:noFill/>
        </p:spPr>
        <p:txBody>
          <a:bodyPr wrap="none" rtlCol="0">
            <a:spAutoFit/>
          </a:bodyPr>
          <a:lstStyle/>
          <a:p>
            <a:r>
              <a:rPr lang="en-US" dirty="0">
                <a:solidFill>
                  <a:prstClr val="black"/>
                </a:solidFill>
              </a:rPr>
              <a:t>Possibility II</a:t>
            </a:r>
          </a:p>
        </p:txBody>
      </p:sp>
      <p:sp>
        <p:nvSpPr>
          <p:cNvPr id="16" name="TextBox 15"/>
          <p:cNvSpPr txBox="1"/>
          <p:nvPr/>
        </p:nvSpPr>
        <p:spPr>
          <a:xfrm>
            <a:off x="1435713" y="5091000"/>
            <a:ext cx="1355949" cy="369332"/>
          </a:xfrm>
          <a:prstGeom prst="rect">
            <a:avLst/>
          </a:prstGeom>
          <a:noFill/>
        </p:spPr>
        <p:txBody>
          <a:bodyPr wrap="none" rtlCol="0">
            <a:spAutoFit/>
          </a:bodyPr>
          <a:lstStyle/>
          <a:p>
            <a:r>
              <a:rPr lang="en-US" dirty="0">
                <a:solidFill>
                  <a:prstClr val="black"/>
                </a:solidFill>
              </a:rPr>
              <a:t>Possibility III</a:t>
            </a:r>
          </a:p>
        </p:txBody>
      </p:sp>
      <p:sp>
        <p:nvSpPr>
          <p:cNvPr id="17" name="Right Arrow 16"/>
          <p:cNvSpPr/>
          <p:nvPr/>
        </p:nvSpPr>
        <p:spPr>
          <a:xfrm>
            <a:off x="2707347" y="2131371"/>
            <a:ext cx="474028" cy="266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ight Arrow 17"/>
          <p:cNvSpPr/>
          <p:nvPr/>
        </p:nvSpPr>
        <p:spPr>
          <a:xfrm>
            <a:off x="2745003" y="3402806"/>
            <a:ext cx="474028" cy="266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ight Arrow 18"/>
          <p:cNvSpPr/>
          <p:nvPr/>
        </p:nvSpPr>
        <p:spPr>
          <a:xfrm>
            <a:off x="2763584" y="5142614"/>
            <a:ext cx="474028" cy="266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TextBox 19"/>
          <p:cNvSpPr txBox="1"/>
          <p:nvPr/>
        </p:nvSpPr>
        <p:spPr>
          <a:xfrm>
            <a:off x="3308975" y="3763129"/>
            <a:ext cx="1995854" cy="338554"/>
          </a:xfrm>
          <a:prstGeom prst="rect">
            <a:avLst/>
          </a:prstGeom>
          <a:solidFill>
            <a:srgbClr val="00B0F0"/>
          </a:solidFill>
          <a:ln>
            <a:noFill/>
          </a:ln>
        </p:spPr>
        <p:txBody>
          <a:bodyPr wrap="square" rtlCol="0">
            <a:spAutoFit/>
          </a:bodyPr>
          <a:lstStyle/>
          <a:p>
            <a:r>
              <a:rPr lang="en-US" sz="1600" dirty="0">
                <a:solidFill>
                  <a:prstClr val="white"/>
                </a:solidFill>
              </a:rPr>
              <a:t>Data-Out Module</a:t>
            </a:r>
          </a:p>
        </p:txBody>
      </p:sp>
      <p:sp>
        <p:nvSpPr>
          <p:cNvPr id="21" name="TextBox 20"/>
          <p:cNvSpPr txBox="1"/>
          <p:nvPr/>
        </p:nvSpPr>
        <p:spPr>
          <a:xfrm>
            <a:off x="3282916" y="6318748"/>
            <a:ext cx="4892750" cy="369332"/>
          </a:xfrm>
          <a:prstGeom prst="rect">
            <a:avLst/>
          </a:prstGeom>
          <a:solidFill>
            <a:srgbClr val="00B0F0"/>
          </a:solidFill>
          <a:scene3d>
            <a:camera prst="orthographicFront"/>
            <a:lightRig rig="threePt" dir="t"/>
          </a:scene3d>
          <a:sp3d>
            <a:bevelT/>
          </a:sp3d>
        </p:spPr>
        <p:txBody>
          <a:bodyPr wrap="none" rtlCol="0">
            <a:spAutoFit/>
          </a:bodyPr>
          <a:lstStyle/>
          <a:p>
            <a:r>
              <a:rPr lang="en-US" dirty="0">
                <a:solidFill>
                  <a:prstClr val="black"/>
                </a:solidFill>
              </a:rPr>
              <a:t>Any Combination of Payload Functions is Possible</a:t>
            </a:r>
          </a:p>
        </p:txBody>
      </p:sp>
      <p:pic>
        <p:nvPicPr>
          <p:cNvPr id="2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5546" y="1737360"/>
            <a:ext cx="3383023" cy="4437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08031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SpaceVPX System Controller</a:t>
            </a:r>
          </a:p>
        </p:txBody>
      </p:sp>
      <p:sp>
        <p:nvSpPr>
          <p:cNvPr id="67" name="Content Placeholder 2"/>
          <p:cNvSpPr txBox="1">
            <a:spLocks/>
          </p:cNvSpPr>
          <p:nvPr/>
        </p:nvSpPr>
        <p:spPr>
          <a:xfrm>
            <a:off x="421615" y="1907969"/>
            <a:ext cx="3551553" cy="411875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t>Key element of SpaceVPX fault tolerance</a:t>
            </a:r>
          </a:p>
          <a:p>
            <a:r>
              <a:rPr lang="en-US" sz="1400" dirty="0"/>
              <a:t>Power channeled to System Controller which then directs powering of other modules</a:t>
            </a:r>
          </a:p>
          <a:p>
            <a:r>
              <a:rPr lang="en-US" sz="1400" dirty="0"/>
              <a:t>Uses System Management Interface (SMI) for chassis management then SpaceWire for Control Plane operations</a:t>
            </a:r>
          </a:p>
          <a:p>
            <a:r>
              <a:rPr lang="en-US" sz="1400" dirty="0"/>
              <a:t>SpaceWire router defined with System Controller may be separated with cross-strapping</a:t>
            </a:r>
          </a:p>
          <a:p>
            <a:endParaRPr lang="en-US" sz="1400" dirty="0"/>
          </a:p>
        </p:txBody>
      </p:sp>
      <p:grpSp>
        <p:nvGrpSpPr>
          <p:cNvPr id="69" name="Group 68"/>
          <p:cNvGrpSpPr/>
          <p:nvPr/>
        </p:nvGrpSpPr>
        <p:grpSpPr>
          <a:xfrm>
            <a:off x="3949853" y="1869872"/>
            <a:ext cx="8085591" cy="4319736"/>
            <a:chOff x="1647227" y="2432858"/>
            <a:chExt cx="8085591" cy="4319736"/>
          </a:xfrm>
        </p:grpSpPr>
        <p:sp>
          <p:nvSpPr>
            <p:cNvPr id="3" name="TextBox 2"/>
            <p:cNvSpPr txBox="1"/>
            <p:nvPr/>
          </p:nvSpPr>
          <p:spPr>
            <a:xfrm>
              <a:off x="3789218" y="3271058"/>
              <a:ext cx="1126206" cy="923330"/>
            </a:xfrm>
            <a:prstGeom prst="rect">
              <a:avLst/>
            </a:prstGeom>
            <a:noFill/>
            <a:ln>
              <a:solidFill>
                <a:schemeClr val="tx1"/>
              </a:solidFill>
            </a:ln>
          </p:spPr>
          <p:txBody>
            <a:bodyPr wrap="none" rtlCol="0">
              <a:spAutoFit/>
            </a:bodyPr>
            <a:lstStyle/>
            <a:p>
              <a:pPr algn="ctr"/>
              <a:r>
                <a:rPr lang="en-US" dirty="0"/>
                <a:t>System</a:t>
              </a:r>
            </a:p>
            <a:p>
              <a:pPr algn="ctr"/>
              <a:r>
                <a:rPr lang="en-US" dirty="0"/>
                <a:t>Controller</a:t>
              </a:r>
            </a:p>
            <a:p>
              <a:pPr algn="ctr"/>
              <a:r>
                <a:rPr lang="en-US" dirty="0"/>
                <a:t>A</a:t>
              </a:r>
            </a:p>
          </p:txBody>
        </p:sp>
        <p:sp>
          <p:nvSpPr>
            <p:cNvPr id="4" name="TextBox 3"/>
            <p:cNvSpPr txBox="1"/>
            <p:nvPr/>
          </p:nvSpPr>
          <p:spPr>
            <a:xfrm>
              <a:off x="3789218" y="4947458"/>
              <a:ext cx="1126206" cy="923330"/>
            </a:xfrm>
            <a:prstGeom prst="rect">
              <a:avLst/>
            </a:prstGeom>
            <a:noFill/>
            <a:ln>
              <a:solidFill>
                <a:schemeClr val="tx1"/>
              </a:solidFill>
            </a:ln>
          </p:spPr>
          <p:txBody>
            <a:bodyPr wrap="none" rtlCol="0">
              <a:spAutoFit/>
            </a:bodyPr>
            <a:lstStyle/>
            <a:p>
              <a:pPr algn="ctr"/>
              <a:r>
                <a:rPr lang="en-US" dirty="0"/>
                <a:t>System</a:t>
              </a:r>
            </a:p>
            <a:p>
              <a:pPr algn="ctr"/>
              <a:r>
                <a:rPr lang="en-US" dirty="0"/>
                <a:t>Controller</a:t>
              </a:r>
            </a:p>
            <a:p>
              <a:pPr algn="ctr"/>
              <a:r>
                <a:rPr lang="en-US" dirty="0"/>
                <a:t>B</a:t>
              </a:r>
            </a:p>
          </p:txBody>
        </p:sp>
        <p:cxnSp>
          <p:nvCxnSpPr>
            <p:cNvPr id="5" name="Straight Arrow Connector 4"/>
            <p:cNvCxnSpPr/>
            <p:nvPr/>
          </p:nvCxnSpPr>
          <p:spPr>
            <a:xfrm>
              <a:off x="4017818" y="4185458"/>
              <a:ext cx="0" cy="76200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703618" y="4185458"/>
              <a:ext cx="0" cy="76200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941618" y="4414058"/>
              <a:ext cx="797013" cy="261610"/>
            </a:xfrm>
            <a:prstGeom prst="rect">
              <a:avLst/>
            </a:prstGeom>
            <a:noFill/>
          </p:spPr>
          <p:txBody>
            <a:bodyPr wrap="none" rtlCol="0">
              <a:spAutoFit/>
            </a:bodyPr>
            <a:lstStyle/>
            <a:p>
              <a:r>
                <a:rPr lang="en-US" sz="1100" dirty="0"/>
                <a:t>SpaceWire</a:t>
              </a:r>
            </a:p>
          </p:txBody>
        </p:sp>
        <p:sp>
          <p:nvSpPr>
            <p:cNvPr id="8" name="TextBox 7"/>
            <p:cNvSpPr txBox="1"/>
            <p:nvPr/>
          </p:nvSpPr>
          <p:spPr>
            <a:xfrm rot="16200000">
              <a:off x="3115875" y="3578790"/>
              <a:ext cx="954018" cy="338554"/>
            </a:xfrm>
            <a:prstGeom prst="rect">
              <a:avLst/>
            </a:prstGeom>
            <a:noFill/>
            <a:ln>
              <a:solidFill>
                <a:schemeClr val="tx1"/>
              </a:solidFill>
            </a:ln>
          </p:spPr>
          <p:txBody>
            <a:bodyPr wrap="square" rtlCol="0">
              <a:spAutoFit/>
            </a:bodyPr>
            <a:lstStyle/>
            <a:p>
              <a:r>
                <a:rPr lang="en-US" sz="1600" dirty="0"/>
                <a:t>  Router  </a:t>
              </a:r>
            </a:p>
          </p:txBody>
        </p:sp>
        <p:sp>
          <p:nvSpPr>
            <p:cNvPr id="9" name="TextBox 8"/>
            <p:cNvSpPr txBox="1"/>
            <p:nvPr/>
          </p:nvSpPr>
          <p:spPr>
            <a:xfrm rot="16200000">
              <a:off x="3115875" y="5255190"/>
              <a:ext cx="954018" cy="338554"/>
            </a:xfrm>
            <a:prstGeom prst="rect">
              <a:avLst/>
            </a:prstGeom>
            <a:noFill/>
            <a:ln>
              <a:solidFill>
                <a:schemeClr val="tx1"/>
              </a:solidFill>
            </a:ln>
          </p:spPr>
          <p:txBody>
            <a:bodyPr wrap="square" rtlCol="0">
              <a:spAutoFit/>
            </a:bodyPr>
            <a:lstStyle/>
            <a:p>
              <a:r>
                <a:rPr lang="en-US" sz="1600" dirty="0"/>
                <a:t>  Router  </a:t>
              </a:r>
            </a:p>
          </p:txBody>
        </p:sp>
        <p:cxnSp>
          <p:nvCxnSpPr>
            <p:cNvPr id="10" name="Straight Arrow Connector 9"/>
            <p:cNvCxnSpPr/>
            <p:nvPr/>
          </p:nvCxnSpPr>
          <p:spPr>
            <a:xfrm flipH="1">
              <a:off x="2646218" y="3423458"/>
              <a:ext cx="762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646218" y="3575858"/>
              <a:ext cx="762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646218" y="3728258"/>
              <a:ext cx="762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646218" y="3880658"/>
              <a:ext cx="762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646218" y="4033058"/>
              <a:ext cx="762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647227" y="3525971"/>
              <a:ext cx="998991" cy="430887"/>
            </a:xfrm>
            <a:prstGeom prst="rect">
              <a:avLst/>
            </a:prstGeom>
            <a:noFill/>
          </p:spPr>
          <p:txBody>
            <a:bodyPr wrap="none" rtlCol="0">
              <a:spAutoFit/>
            </a:bodyPr>
            <a:lstStyle/>
            <a:p>
              <a:r>
                <a:rPr lang="en-US" sz="1100" dirty="0"/>
                <a:t>SpaceWire A</a:t>
              </a:r>
            </a:p>
            <a:p>
              <a:r>
                <a:rPr lang="en-US" sz="1100" dirty="0"/>
                <a:t>to all Modules</a:t>
              </a:r>
            </a:p>
          </p:txBody>
        </p:sp>
        <p:cxnSp>
          <p:nvCxnSpPr>
            <p:cNvPr id="16" name="Straight Arrow Connector 15"/>
            <p:cNvCxnSpPr/>
            <p:nvPr/>
          </p:nvCxnSpPr>
          <p:spPr>
            <a:xfrm flipH="1">
              <a:off x="2654609" y="5073545"/>
              <a:ext cx="762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654609" y="5225945"/>
              <a:ext cx="762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654609" y="5378345"/>
              <a:ext cx="762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654609" y="5530745"/>
              <a:ext cx="762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654609" y="5683145"/>
              <a:ext cx="762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655618" y="5176058"/>
              <a:ext cx="998991" cy="430887"/>
            </a:xfrm>
            <a:prstGeom prst="rect">
              <a:avLst/>
            </a:prstGeom>
            <a:noFill/>
          </p:spPr>
          <p:txBody>
            <a:bodyPr wrap="none" rtlCol="0">
              <a:spAutoFit/>
            </a:bodyPr>
            <a:lstStyle/>
            <a:p>
              <a:r>
                <a:rPr lang="en-US" sz="1100" dirty="0"/>
                <a:t>SpaceWire B</a:t>
              </a:r>
            </a:p>
            <a:p>
              <a:r>
                <a:rPr lang="en-US" sz="1100" dirty="0"/>
                <a:t>to all Modules</a:t>
              </a:r>
            </a:p>
          </p:txBody>
        </p:sp>
        <p:sp>
          <p:nvSpPr>
            <p:cNvPr id="22" name="TextBox 21"/>
            <p:cNvSpPr txBox="1"/>
            <p:nvPr/>
          </p:nvSpPr>
          <p:spPr>
            <a:xfrm>
              <a:off x="6478949" y="3262128"/>
              <a:ext cx="1080745" cy="646331"/>
            </a:xfrm>
            <a:prstGeom prst="rect">
              <a:avLst/>
            </a:prstGeom>
            <a:noFill/>
            <a:ln>
              <a:solidFill>
                <a:schemeClr val="tx1"/>
              </a:solidFill>
            </a:ln>
          </p:spPr>
          <p:txBody>
            <a:bodyPr wrap="none" rtlCol="0">
              <a:spAutoFit/>
            </a:bodyPr>
            <a:lstStyle/>
            <a:p>
              <a:pPr algn="ctr"/>
              <a:r>
                <a:rPr lang="en-US" dirty="0"/>
                <a:t>SpaceUM</a:t>
              </a:r>
            </a:p>
            <a:p>
              <a:pPr algn="ctr"/>
              <a:r>
                <a:rPr lang="en-US" dirty="0"/>
                <a:t>A</a:t>
              </a:r>
            </a:p>
          </p:txBody>
        </p:sp>
        <p:sp>
          <p:nvSpPr>
            <p:cNvPr id="23" name="TextBox 22"/>
            <p:cNvSpPr txBox="1"/>
            <p:nvPr/>
          </p:nvSpPr>
          <p:spPr>
            <a:xfrm>
              <a:off x="6456218" y="4947458"/>
              <a:ext cx="1080745" cy="646331"/>
            </a:xfrm>
            <a:prstGeom prst="rect">
              <a:avLst/>
            </a:prstGeom>
            <a:noFill/>
            <a:ln>
              <a:solidFill>
                <a:schemeClr val="tx1"/>
              </a:solidFill>
            </a:ln>
          </p:spPr>
          <p:txBody>
            <a:bodyPr wrap="none" rtlCol="0">
              <a:spAutoFit/>
            </a:bodyPr>
            <a:lstStyle/>
            <a:p>
              <a:pPr algn="ctr"/>
              <a:r>
                <a:rPr lang="en-US" dirty="0"/>
                <a:t>SpaceUM</a:t>
              </a:r>
            </a:p>
            <a:p>
              <a:pPr algn="ctr"/>
              <a:r>
                <a:rPr lang="en-US" dirty="0"/>
                <a:t>B</a:t>
              </a:r>
            </a:p>
          </p:txBody>
        </p:sp>
        <p:cxnSp>
          <p:nvCxnSpPr>
            <p:cNvPr id="24" name="Straight Arrow Connector 23"/>
            <p:cNvCxnSpPr/>
            <p:nvPr/>
          </p:nvCxnSpPr>
          <p:spPr>
            <a:xfrm flipH="1">
              <a:off x="4932218" y="3423458"/>
              <a:ext cx="1524000" cy="0"/>
            </a:xfrm>
            <a:prstGeom prst="straightConnector1">
              <a:avLst/>
            </a:prstGeom>
            <a:ln>
              <a:solidFill>
                <a:schemeClr val="accent6">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4932218" y="5557058"/>
              <a:ext cx="1524000" cy="0"/>
            </a:xfrm>
            <a:prstGeom prst="straightConnector1">
              <a:avLst/>
            </a:prstGeom>
            <a:ln>
              <a:solidFill>
                <a:schemeClr val="accent6">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4932218" y="3575858"/>
              <a:ext cx="1524000" cy="1600200"/>
            </a:xfrm>
            <a:prstGeom prst="straightConnector1">
              <a:avLst/>
            </a:prstGeom>
            <a:ln>
              <a:solidFill>
                <a:schemeClr val="accent6">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4932218" y="3575858"/>
              <a:ext cx="1524000" cy="1524000"/>
            </a:xfrm>
            <a:prstGeom prst="straightConnector1">
              <a:avLst/>
            </a:prstGeom>
            <a:ln>
              <a:solidFill>
                <a:schemeClr val="accent6">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227767" y="3499658"/>
              <a:ext cx="923651" cy="261610"/>
            </a:xfrm>
            <a:prstGeom prst="rect">
              <a:avLst/>
            </a:prstGeom>
            <a:noFill/>
          </p:spPr>
          <p:txBody>
            <a:bodyPr wrap="none" rtlCol="0">
              <a:spAutoFit/>
            </a:bodyPr>
            <a:lstStyle/>
            <a:p>
              <a:r>
                <a:rPr lang="en-US" sz="1100" dirty="0"/>
                <a:t>SMI &amp; Clocks</a:t>
              </a:r>
            </a:p>
          </p:txBody>
        </p:sp>
        <p:sp>
          <p:nvSpPr>
            <p:cNvPr id="29" name="TextBox 28"/>
            <p:cNvSpPr txBox="1"/>
            <p:nvPr/>
          </p:nvSpPr>
          <p:spPr>
            <a:xfrm>
              <a:off x="5237018" y="5219248"/>
              <a:ext cx="923651" cy="261610"/>
            </a:xfrm>
            <a:prstGeom prst="rect">
              <a:avLst/>
            </a:prstGeom>
            <a:noFill/>
          </p:spPr>
          <p:txBody>
            <a:bodyPr wrap="none" rtlCol="0">
              <a:spAutoFit/>
            </a:bodyPr>
            <a:lstStyle/>
            <a:p>
              <a:r>
                <a:rPr lang="en-US" sz="1100" dirty="0"/>
                <a:t>SMI &amp; Clocks</a:t>
              </a:r>
            </a:p>
          </p:txBody>
        </p:sp>
        <p:cxnSp>
          <p:nvCxnSpPr>
            <p:cNvPr id="30" name="Elbow Connector 29"/>
            <p:cNvCxnSpPr>
              <a:stCxn id="22" idx="2"/>
            </p:cNvCxnSpPr>
            <p:nvPr/>
          </p:nvCxnSpPr>
          <p:spPr>
            <a:xfrm rot="5400000">
              <a:off x="5875371" y="2965306"/>
              <a:ext cx="200799" cy="2087104"/>
            </a:xfrm>
            <a:prstGeom prst="bentConnector2">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23" idx="2"/>
            </p:cNvCxnSpPr>
            <p:nvPr/>
          </p:nvCxnSpPr>
          <p:spPr>
            <a:xfrm rot="5400000">
              <a:off x="5868471" y="4657537"/>
              <a:ext cx="191869" cy="2064373"/>
            </a:xfrm>
            <a:prstGeom prst="bentConnector2">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313218" y="5557058"/>
              <a:ext cx="551754" cy="261610"/>
            </a:xfrm>
            <a:prstGeom prst="rect">
              <a:avLst/>
            </a:prstGeom>
            <a:noFill/>
          </p:spPr>
          <p:txBody>
            <a:bodyPr wrap="none" rtlCol="0">
              <a:spAutoFit/>
            </a:bodyPr>
            <a:lstStyle/>
            <a:p>
              <a:r>
                <a:rPr lang="en-US" sz="1100" dirty="0"/>
                <a:t>Power</a:t>
              </a:r>
            </a:p>
          </p:txBody>
        </p:sp>
        <p:sp>
          <p:nvSpPr>
            <p:cNvPr id="33" name="TextBox 32"/>
            <p:cNvSpPr txBox="1"/>
            <p:nvPr/>
          </p:nvSpPr>
          <p:spPr>
            <a:xfrm>
              <a:off x="5389418" y="3880658"/>
              <a:ext cx="551754" cy="261610"/>
            </a:xfrm>
            <a:prstGeom prst="rect">
              <a:avLst/>
            </a:prstGeom>
            <a:noFill/>
          </p:spPr>
          <p:txBody>
            <a:bodyPr wrap="none" rtlCol="0">
              <a:spAutoFit/>
            </a:bodyPr>
            <a:lstStyle/>
            <a:p>
              <a:r>
                <a:rPr lang="en-US" sz="1100" dirty="0"/>
                <a:t>Power</a:t>
              </a:r>
            </a:p>
          </p:txBody>
        </p:sp>
        <p:cxnSp>
          <p:nvCxnSpPr>
            <p:cNvPr id="34" name="Straight Arrow Connector 33"/>
            <p:cNvCxnSpPr/>
            <p:nvPr/>
          </p:nvCxnSpPr>
          <p:spPr>
            <a:xfrm flipH="1">
              <a:off x="7599218" y="3271058"/>
              <a:ext cx="762000" cy="0"/>
            </a:xfrm>
            <a:prstGeom prst="straightConnector1">
              <a:avLst/>
            </a:prstGeom>
            <a:ln>
              <a:solidFill>
                <a:schemeClr val="accent6">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7599218" y="3423458"/>
              <a:ext cx="762000" cy="0"/>
            </a:xfrm>
            <a:prstGeom prst="straightConnector1">
              <a:avLst/>
            </a:prstGeom>
            <a:ln>
              <a:solidFill>
                <a:schemeClr val="accent6">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7599218" y="3575858"/>
              <a:ext cx="762000" cy="0"/>
            </a:xfrm>
            <a:prstGeom prst="straightConnector1">
              <a:avLst/>
            </a:prstGeom>
            <a:ln>
              <a:solidFill>
                <a:schemeClr val="accent6">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7599218" y="3728258"/>
              <a:ext cx="762000" cy="0"/>
            </a:xfrm>
            <a:prstGeom prst="straightConnector1">
              <a:avLst/>
            </a:prstGeom>
            <a:ln>
              <a:solidFill>
                <a:schemeClr val="accent6">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7599218" y="3880658"/>
              <a:ext cx="762000" cy="0"/>
            </a:xfrm>
            <a:prstGeom prst="straightConnector1">
              <a:avLst/>
            </a:prstGeom>
            <a:ln>
              <a:solidFill>
                <a:schemeClr val="accent6">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7599218" y="4947458"/>
              <a:ext cx="762000" cy="0"/>
            </a:xfrm>
            <a:prstGeom prst="straightConnector1">
              <a:avLst/>
            </a:prstGeom>
            <a:ln>
              <a:solidFill>
                <a:schemeClr val="accent6">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7599218" y="5099858"/>
              <a:ext cx="762000" cy="0"/>
            </a:xfrm>
            <a:prstGeom prst="straightConnector1">
              <a:avLst/>
            </a:prstGeom>
            <a:ln>
              <a:solidFill>
                <a:schemeClr val="accent6">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7599218" y="5252258"/>
              <a:ext cx="762000" cy="0"/>
            </a:xfrm>
            <a:prstGeom prst="straightConnector1">
              <a:avLst/>
            </a:prstGeom>
            <a:ln>
              <a:solidFill>
                <a:schemeClr val="accent6">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7599218" y="5404658"/>
              <a:ext cx="762000" cy="0"/>
            </a:xfrm>
            <a:prstGeom prst="straightConnector1">
              <a:avLst/>
            </a:prstGeom>
            <a:ln>
              <a:solidFill>
                <a:schemeClr val="accent6">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7599218" y="5557058"/>
              <a:ext cx="762000" cy="0"/>
            </a:xfrm>
            <a:prstGeom prst="straightConnector1">
              <a:avLst/>
            </a:prstGeom>
            <a:ln>
              <a:solidFill>
                <a:schemeClr val="accent6">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437418" y="5023658"/>
              <a:ext cx="1077539" cy="430887"/>
            </a:xfrm>
            <a:prstGeom prst="rect">
              <a:avLst/>
            </a:prstGeom>
            <a:noFill/>
          </p:spPr>
          <p:txBody>
            <a:bodyPr wrap="none" rtlCol="0">
              <a:spAutoFit/>
            </a:bodyPr>
            <a:lstStyle/>
            <a:p>
              <a:r>
                <a:rPr lang="en-US" sz="1100" dirty="0"/>
                <a:t>SMI &amp; Clocks</a:t>
              </a:r>
            </a:p>
            <a:p>
              <a:r>
                <a:rPr lang="en-US" sz="1100" dirty="0"/>
                <a:t>To 1-8 Modules</a:t>
              </a:r>
            </a:p>
          </p:txBody>
        </p:sp>
        <p:sp>
          <p:nvSpPr>
            <p:cNvPr id="45" name="TextBox 44"/>
            <p:cNvSpPr txBox="1"/>
            <p:nvPr/>
          </p:nvSpPr>
          <p:spPr>
            <a:xfrm>
              <a:off x="8437418" y="3373571"/>
              <a:ext cx="1077539" cy="430887"/>
            </a:xfrm>
            <a:prstGeom prst="rect">
              <a:avLst/>
            </a:prstGeom>
            <a:noFill/>
          </p:spPr>
          <p:txBody>
            <a:bodyPr wrap="none" rtlCol="0">
              <a:spAutoFit/>
            </a:bodyPr>
            <a:lstStyle/>
            <a:p>
              <a:r>
                <a:rPr lang="en-US" sz="1100" dirty="0"/>
                <a:t>SMI &amp; Clocks</a:t>
              </a:r>
            </a:p>
            <a:p>
              <a:r>
                <a:rPr lang="en-US" sz="1100" dirty="0"/>
                <a:t>To 1-8 Modules</a:t>
              </a:r>
            </a:p>
          </p:txBody>
        </p:sp>
        <p:cxnSp>
          <p:nvCxnSpPr>
            <p:cNvPr id="46" name="Elbow Connector 45"/>
            <p:cNvCxnSpPr>
              <a:endCxn id="22" idx="0"/>
            </p:cNvCxnSpPr>
            <p:nvPr/>
          </p:nvCxnSpPr>
          <p:spPr>
            <a:xfrm rot="10800000" flipV="1">
              <a:off x="7019322" y="2966258"/>
              <a:ext cx="2256296" cy="295870"/>
            </a:xfrm>
            <a:prstGeom prst="bentConnector2">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599218" y="2704648"/>
              <a:ext cx="1021433" cy="261610"/>
            </a:xfrm>
            <a:prstGeom prst="rect">
              <a:avLst/>
            </a:prstGeom>
            <a:noFill/>
          </p:spPr>
          <p:txBody>
            <a:bodyPr wrap="none" rtlCol="0">
              <a:spAutoFit/>
            </a:bodyPr>
            <a:lstStyle/>
            <a:p>
              <a:r>
                <a:rPr lang="en-US" sz="1100" dirty="0"/>
                <a:t>Power A and B</a:t>
              </a:r>
            </a:p>
          </p:txBody>
        </p:sp>
        <p:cxnSp>
          <p:nvCxnSpPr>
            <p:cNvPr id="48" name="Elbow Connector 47"/>
            <p:cNvCxnSpPr/>
            <p:nvPr/>
          </p:nvCxnSpPr>
          <p:spPr>
            <a:xfrm rot="10800000" flipV="1">
              <a:off x="7171722" y="3042457"/>
              <a:ext cx="2256296" cy="219671"/>
            </a:xfrm>
            <a:prstGeom prst="bentConnector3">
              <a:avLst>
                <a:gd name="adj1" fmla="val 100269"/>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Elbow Connector 48"/>
            <p:cNvCxnSpPr/>
            <p:nvPr/>
          </p:nvCxnSpPr>
          <p:spPr>
            <a:xfrm rot="10800000">
              <a:off x="7247922" y="5565988"/>
              <a:ext cx="2256296" cy="295870"/>
            </a:xfrm>
            <a:prstGeom prst="bentConnector2">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645714" y="5828849"/>
              <a:ext cx="1021433" cy="261610"/>
            </a:xfrm>
            <a:prstGeom prst="rect">
              <a:avLst/>
            </a:prstGeom>
            <a:noFill/>
          </p:spPr>
          <p:txBody>
            <a:bodyPr wrap="none" rtlCol="0">
              <a:spAutoFit/>
            </a:bodyPr>
            <a:lstStyle/>
            <a:p>
              <a:r>
                <a:rPr lang="en-US" sz="1100" dirty="0"/>
                <a:t>Power A and B</a:t>
              </a:r>
            </a:p>
          </p:txBody>
        </p:sp>
        <p:cxnSp>
          <p:nvCxnSpPr>
            <p:cNvPr id="51" name="Elbow Connector 50"/>
            <p:cNvCxnSpPr/>
            <p:nvPr/>
          </p:nvCxnSpPr>
          <p:spPr>
            <a:xfrm rot="10800000">
              <a:off x="7400322" y="5565987"/>
              <a:ext cx="2256296" cy="219671"/>
            </a:xfrm>
            <a:prstGeom prst="bentConnector3">
              <a:avLst>
                <a:gd name="adj1" fmla="val 100269"/>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rot="10800000">
              <a:off x="7171721" y="3908460"/>
              <a:ext cx="2531392" cy="572871"/>
            </a:xfrm>
            <a:prstGeom prst="bentConnector2">
              <a:avLst/>
            </a:prstGeom>
            <a:ln>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rot="10800000" flipV="1">
              <a:off x="7148991" y="4490258"/>
              <a:ext cx="2583827" cy="457200"/>
            </a:xfrm>
            <a:prstGeom prst="bentConnector2">
              <a:avLst/>
            </a:prstGeom>
            <a:ln>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675418" y="4261658"/>
              <a:ext cx="1933543" cy="430887"/>
            </a:xfrm>
            <a:prstGeom prst="rect">
              <a:avLst/>
            </a:prstGeom>
            <a:noFill/>
          </p:spPr>
          <p:txBody>
            <a:bodyPr wrap="none" rtlCol="0">
              <a:spAutoFit/>
            </a:bodyPr>
            <a:lstStyle/>
            <a:p>
              <a:r>
                <a:rPr lang="en-US" sz="1100" dirty="0"/>
                <a:t>Power &amp; Sys Controller Selects</a:t>
              </a:r>
            </a:p>
            <a:p>
              <a:r>
                <a:rPr lang="en-US" sz="1100" dirty="0"/>
                <a:t>(fault tolerant)</a:t>
              </a:r>
            </a:p>
          </p:txBody>
        </p:sp>
        <p:cxnSp>
          <p:nvCxnSpPr>
            <p:cNvPr id="55" name="Elbow Connector 54"/>
            <p:cNvCxnSpPr>
              <a:stCxn id="4" idx="2"/>
            </p:cNvCxnSpPr>
            <p:nvPr/>
          </p:nvCxnSpPr>
          <p:spPr>
            <a:xfrm rot="5400000">
              <a:off x="3237034" y="4898973"/>
              <a:ext cx="143472" cy="2087103"/>
            </a:xfrm>
            <a:prstGeom prst="bentConnector2">
              <a:avLst/>
            </a:prstGeom>
            <a:ln>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899586" y="6057448"/>
              <a:ext cx="1661032" cy="261610"/>
            </a:xfrm>
            <a:prstGeom prst="rect">
              <a:avLst/>
            </a:prstGeom>
            <a:noFill/>
          </p:spPr>
          <p:txBody>
            <a:bodyPr wrap="none" rtlCol="0">
              <a:spAutoFit/>
            </a:bodyPr>
            <a:lstStyle/>
            <a:p>
              <a:r>
                <a:rPr lang="en-US" sz="1100" dirty="0"/>
                <a:t>SpaceWire to other boxes</a:t>
              </a:r>
            </a:p>
          </p:txBody>
        </p:sp>
        <p:cxnSp>
          <p:nvCxnSpPr>
            <p:cNvPr id="57" name="Elbow Connector 56"/>
            <p:cNvCxnSpPr/>
            <p:nvPr/>
          </p:nvCxnSpPr>
          <p:spPr>
            <a:xfrm rot="5400000">
              <a:off x="3245431" y="4851942"/>
              <a:ext cx="219670" cy="2239503"/>
            </a:xfrm>
            <a:prstGeom prst="bentConnector2">
              <a:avLst/>
            </a:prstGeom>
            <a:ln>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Elbow Connector 57"/>
            <p:cNvCxnSpPr/>
            <p:nvPr/>
          </p:nvCxnSpPr>
          <p:spPr>
            <a:xfrm rot="16200000" flipV="1">
              <a:off x="3145466" y="2155770"/>
              <a:ext cx="143472" cy="2087103"/>
            </a:xfrm>
            <a:prstGeom prst="bentConnector2">
              <a:avLst/>
            </a:prstGeom>
            <a:ln>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808018" y="2780848"/>
              <a:ext cx="1661032" cy="261610"/>
            </a:xfrm>
            <a:prstGeom prst="rect">
              <a:avLst/>
            </a:prstGeom>
            <a:noFill/>
          </p:spPr>
          <p:txBody>
            <a:bodyPr wrap="none" rtlCol="0">
              <a:spAutoFit/>
            </a:bodyPr>
            <a:lstStyle/>
            <a:p>
              <a:r>
                <a:rPr lang="en-US" sz="1100" dirty="0"/>
                <a:t>SpaceWire to other boxes</a:t>
              </a:r>
            </a:p>
          </p:txBody>
        </p:sp>
        <p:cxnSp>
          <p:nvCxnSpPr>
            <p:cNvPr id="60" name="Elbow Connector 59"/>
            <p:cNvCxnSpPr/>
            <p:nvPr/>
          </p:nvCxnSpPr>
          <p:spPr>
            <a:xfrm rot="16200000" flipV="1">
              <a:off x="3153863" y="2032542"/>
              <a:ext cx="219670" cy="2239503"/>
            </a:xfrm>
            <a:prstGeom prst="bentConnector2">
              <a:avLst/>
            </a:prstGeom>
            <a:ln>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808018" y="2432858"/>
              <a:ext cx="2036135" cy="261610"/>
            </a:xfrm>
            <a:prstGeom prst="rect">
              <a:avLst/>
            </a:prstGeom>
            <a:noFill/>
          </p:spPr>
          <p:txBody>
            <a:bodyPr wrap="none" rtlCol="0">
              <a:spAutoFit/>
            </a:bodyPr>
            <a:lstStyle/>
            <a:p>
              <a:r>
                <a:rPr lang="en-US" sz="1100" dirty="0"/>
                <a:t>Optional data plane connections</a:t>
              </a:r>
            </a:p>
          </p:txBody>
        </p:sp>
        <p:cxnSp>
          <p:nvCxnSpPr>
            <p:cNvPr id="62" name="Elbow Connector 61"/>
            <p:cNvCxnSpPr/>
            <p:nvPr/>
          </p:nvCxnSpPr>
          <p:spPr>
            <a:xfrm rot="16200000" flipV="1">
              <a:off x="3080170" y="1846506"/>
              <a:ext cx="533400" cy="2315703"/>
            </a:xfrm>
            <a:prstGeom prst="bentConnector2">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rot="16200000" flipV="1">
              <a:off x="3164766" y="1808406"/>
              <a:ext cx="609600" cy="2315703"/>
            </a:xfrm>
            <a:prstGeom prst="bentConnector2">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808018" y="6438448"/>
              <a:ext cx="2036135" cy="261610"/>
            </a:xfrm>
            <a:prstGeom prst="rect">
              <a:avLst/>
            </a:prstGeom>
            <a:noFill/>
          </p:spPr>
          <p:txBody>
            <a:bodyPr wrap="none" rtlCol="0">
              <a:spAutoFit/>
            </a:bodyPr>
            <a:lstStyle/>
            <a:p>
              <a:r>
                <a:rPr lang="en-US" sz="1100" dirty="0"/>
                <a:t>Optional data plane connections</a:t>
              </a:r>
            </a:p>
          </p:txBody>
        </p:sp>
        <p:cxnSp>
          <p:nvCxnSpPr>
            <p:cNvPr id="65" name="Elbow Connector 64"/>
            <p:cNvCxnSpPr/>
            <p:nvPr/>
          </p:nvCxnSpPr>
          <p:spPr>
            <a:xfrm rot="5400000">
              <a:off x="3126666" y="4970707"/>
              <a:ext cx="533400" cy="2315703"/>
            </a:xfrm>
            <a:prstGeom prst="bentConnector2">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rot="5400000">
              <a:off x="3164766" y="5008807"/>
              <a:ext cx="609600" cy="2315703"/>
            </a:xfrm>
            <a:prstGeom prst="bentConnector2">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5046146" y="6106263"/>
              <a:ext cx="4464376" cy="646331"/>
            </a:xfrm>
            <a:prstGeom prst="rect">
              <a:avLst/>
            </a:prstGeom>
            <a:solidFill>
              <a:srgbClr val="00B0F0"/>
            </a:solidFill>
            <a:scene3d>
              <a:camera prst="orthographicFront"/>
              <a:lightRig rig="threePt" dir="t"/>
            </a:scene3d>
            <a:sp3d>
              <a:bevelT/>
            </a:sp3d>
          </p:spPr>
          <p:txBody>
            <a:bodyPr wrap="square" rtlCol="0">
              <a:spAutoFit/>
            </a:bodyPr>
            <a:lstStyle/>
            <a:p>
              <a:pPr algn="ctr"/>
              <a:r>
                <a:rPr lang="en-US" dirty="0"/>
                <a:t>SpaceWire may be used as C&amp;DH or medium speed data path within SpaceVPX box</a:t>
              </a:r>
            </a:p>
          </p:txBody>
        </p:sp>
      </p:grpSp>
    </p:spTree>
    <p:extLst>
      <p:ext uri="{BB962C8B-B14F-4D97-AF65-F5344CB8AC3E}">
        <p14:creationId xmlns:p14="http://schemas.microsoft.com/office/powerpoint/2010/main" val="38350422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Controller Slot (without Data Plane Connection)</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9490" y="1501552"/>
            <a:ext cx="2646363"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350010" y="2473495"/>
            <a:ext cx="1998921" cy="338554"/>
          </a:xfrm>
          <a:prstGeom prst="rect">
            <a:avLst/>
          </a:prstGeom>
          <a:solidFill>
            <a:schemeClr val="accent4">
              <a:lumMod val="75000"/>
            </a:schemeClr>
          </a:solidFill>
          <a:ln>
            <a:noFill/>
          </a:ln>
        </p:spPr>
        <p:txBody>
          <a:bodyPr wrap="square" rtlCol="0">
            <a:spAutoFit/>
          </a:bodyPr>
          <a:lstStyle/>
          <a:p>
            <a:r>
              <a:rPr lang="en-US" sz="1600" dirty="0">
                <a:solidFill>
                  <a:prstClr val="white"/>
                </a:solidFill>
              </a:rPr>
              <a:t>Controller Module</a:t>
            </a:r>
          </a:p>
        </p:txBody>
      </p:sp>
      <p:sp>
        <p:nvSpPr>
          <p:cNvPr id="5" name="TextBox 4"/>
          <p:cNvSpPr txBox="1"/>
          <p:nvPr/>
        </p:nvSpPr>
        <p:spPr>
          <a:xfrm>
            <a:off x="3370481" y="4053881"/>
            <a:ext cx="1998921" cy="338554"/>
          </a:xfrm>
          <a:prstGeom prst="rect">
            <a:avLst/>
          </a:prstGeom>
          <a:solidFill>
            <a:schemeClr val="accent4">
              <a:lumMod val="75000"/>
            </a:schemeClr>
          </a:solidFill>
          <a:ln>
            <a:noFill/>
          </a:ln>
        </p:spPr>
        <p:txBody>
          <a:bodyPr wrap="square" rtlCol="0">
            <a:spAutoFit/>
          </a:bodyPr>
          <a:lstStyle/>
          <a:p>
            <a:r>
              <a:rPr lang="en-US" sz="1600" dirty="0">
                <a:solidFill>
                  <a:prstClr val="white"/>
                </a:solidFill>
              </a:rPr>
              <a:t>Controller Module</a:t>
            </a:r>
          </a:p>
        </p:txBody>
      </p:sp>
      <p:sp>
        <p:nvSpPr>
          <p:cNvPr id="6" name="Right Brace 5"/>
          <p:cNvSpPr/>
          <p:nvPr/>
        </p:nvSpPr>
        <p:spPr>
          <a:xfrm>
            <a:off x="5800759" y="3648908"/>
            <a:ext cx="535076" cy="1552134"/>
          </a:xfrm>
          <a:prstGeom prst="rightBrace">
            <a:avLst>
              <a:gd name="adj1" fmla="val 10320"/>
              <a:gd name="adj2" fmla="val 50000"/>
            </a:avLst>
          </a:prstGeom>
          <a:noFill/>
          <a:ln w="190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prstClr val="black"/>
              </a:solidFill>
            </a:endParaRPr>
          </a:p>
        </p:txBody>
      </p:sp>
      <p:sp>
        <p:nvSpPr>
          <p:cNvPr id="7" name="TextBox 6"/>
          <p:cNvSpPr txBox="1"/>
          <p:nvPr/>
        </p:nvSpPr>
        <p:spPr>
          <a:xfrm>
            <a:off x="4243760" y="3219869"/>
            <a:ext cx="362600" cy="338554"/>
          </a:xfrm>
          <a:prstGeom prst="rect">
            <a:avLst/>
          </a:prstGeom>
          <a:noFill/>
        </p:spPr>
        <p:txBody>
          <a:bodyPr wrap="none" rtlCol="0">
            <a:spAutoFit/>
          </a:bodyPr>
          <a:lstStyle/>
          <a:p>
            <a:r>
              <a:rPr lang="en-US" sz="1600" dirty="0">
                <a:solidFill>
                  <a:prstClr val="black"/>
                </a:solidFill>
              </a:rPr>
              <a:t>or</a:t>
            </a:r>
          </a:p>
        </p:txBody>
      </p:sp>
      <p:sp>
        <p:nvSpPr>
          <p:cNvPr id="8" name="TextBox 7"/>
          <p:cNvSpPr txBox="1"/>
          <p:nvPr/>
        </p:nvSpPr>
        <p:spPr>
          <a:xfrm>
            <a:off x="3370481" y="4456253"/>
            <a:ext cx="2422294" cy="338554"/>
          </a:xfrm>
          <a:prstGeom prst="rect">
            <a:avLst/>
          </a:prstGeom>
          <a:solidFill>
            <a:schemeClr val="accent4">
              <a:lumMod val="75000"/>
            </a:schemeClr>
          </a:solidFill>
          <a:ln>
            <a:noFill/>
          </a:ln>
        </p:spPr>
        <p:txBody>
          <a:bodyPr wrap="square" rtlCol="0">
            <a:spAutoFit/>
          </a:bodyPr>
          <a:lstStyle/>
          <a:p>
            <a:r>
              <a:rPr lang="en-US" sz="1600" dirty="0">
                <a:solidFill>
                  <a:prstClr val="white"/>
                </a:solidFill>
              </a:rPr>
              <a:t>Control Switch Module</a:t>
            </a:r>
          </a:p>
        </p:txBody>
      </p:sp>
      <p:sp>
        <p:nvSpPr>
          <p:cNvPr id="9" name="TextBox 8"/>
          <p:cNvSpPr txBox="1"/>
          <p:nvPr/>
        </p:nvSpPr>
        <p:spPr>
          <a:xfrm>
            <a:off x="3346492" y="2849442"/>
            <a:ext cx="2446283" cy="338554"/>
          </a:xfrm>
          <a:prstGeom prst="rect">
            <a:avLst/>
          </a:prstGeom>
          <a:solidFill>
            <a:schemeClr val="accent4">
              <a:lumMod val="75000"/>
            </a:schemeClr>
          </a:solidFill>
          <a:ln>
            <a:noFill/>
          </a:ln>
        </p:spPr>
        <p:txBody>
          <a:bodyPr wrap="square" rtlCol="0">
            <a:spAutoFit/>
          </a:bodyPr>
          <a:lstStyle/>
          <a:p>
            <a:r>
              <a:rPr lang="en-US" sz="1600" dirty="0">
                <a:solidFill>
                  <a:prstClr val="white"/>
                </a:solidFill>
              </a:rPr>
              <a:t>Control Switch Module</a:t>
            </a:r>
          </a:p>
        </p:txBody>
      </p:sp>
      <p:sp>
        <p:nvSpPr>
          <p:cNvPr id="10" name="TextBox 9"/>
          <p:cNvSpPr txBox="1"/>
          <p:nvPr/>
        </p:nvSpPr>
        <p:spPr>
          <a:xfrm>
            <a:off x="3370481" y="4862488"/>
            <a:ext cx="2109159" cy="338554"/>
          </a:xfrm>
          <a:prstGeom prst="rect">
            <a:avLst/>
          </a:prstGeom>
          <a:solidFill>
            <a:srgbClr val="00B0F0"/>
          </a:solidFill>
          <a:ln>
            <a:noFill/>
          </a:ln>
        </p:spPr>
        <p:txBody>
          <a:bodyPr wrap="square" rtlCol="0">
            <a:spAutoFit/>
          </a:bodyPr>
          <a:lstStyle/>
          <a:p>
            <a:r>
              <a:rPr lang="en-US" sz="1600" dirty="0">
                <a:solidFill>
                  <a:prstClr val="white"/>
                </a:solidFill>
              </a:rPr>
              <a:t>Processing Module</a:t>
            </a:r>
          </a:p>
        </p:txBody>
      </p:sp>
      <p:sp>
        <p:nvSpPr>
          <p:cNvPr id="11" name="Right Brace 10"/>
          <p:cNvSpPr/>
          <p:nvPr/>
        </p:nvSpPr>
        <p:spPr>
          <a:xfrm>
            <a:off x="5897374" y="2077616"/>
            <a:ext cx="535076" cy="1145853"/>
          </a:xfrm>
          <a:prstGeom prst="rightBrace">
            <a:avLst>
              <a:gd name="adj1" fmla="val 10320"/>
              <a:gd name="adj2" fmla="val 50000"/>
            </a:avLst>
          </a:prstGeom>
          <a:noFill/>
          <a:ln w="190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prstClr val="black"/>
              </a:solidFill>
            </a:endParaRPr>
          </a:p>
        </p:txBody>
      </p:sp>
      <p:sp>
        <p:nvSpPr>
          <p:cNvPr id="12" name="TextBox 11"/>
          <p:cNvSpPr txBox="1"/>
          <p:nvPr/>
        </p:nvSpPr>
        <p:spPr>
          <a:xfrm>
            <a:off x="3370481" y="3649326"/>
            <a:ext cx="2109159" cy="338554"/>
          </a:xfrm>
          <a:prstGeom prst="rect">
            <a:avLst/>
          </a:prstGeom>
          <a:solidFill>
            <a:srgbClr val="00B0F0"/>
          </a:solidFill>
          <a:ln>
            <a:noFill/>
          </a:ln>
        </p:spPr>
        <p:txBody>
          <a:bodyPr wrap="square" rtlCol="0">
            <a:spAutoFit/>
          </a:bodyPr>
          <a:lstStyle/>
          <a:p>
            <a:r>
              <a:rPr lang="en-US" sz="1600" dirty="0">
                <a:solidFill>
                  <a:prstClr val="white"/>
                </a:solidFill>
              </a:rPr>
              <a:t>Storage Module</a:t>
            </a:r>
          </a:p>
        </p:txBody>
      </p:sp>
      <p:sp>
        <p:nvSpPr>
          <p:cNvPr id="13" name="TextBox 12"/>
          <p:cNvSpPr txBox="1"/>
          <p:nvPr/>
        </p:nvSpPr>
        <p:spPr>
          <a:xfrm>
            <a:off x="3370481" y="2077616"/>
            <a:ext cx="2422294" cy="338554"/>
          </a:xfrm>
          <a:prstGeom prst="rect">
            <a:avLst/>
          </a:prstGeom>
          <a:solidFill>
            <a:srgbClr val="00B0F0"/>
          </a:solidFill>
          <a:ln>
            <a:noFill/>
          </a:ln>
        </p:spPr>
        <p:txBody>
          <a:bodyPr wrap="square" rtlCol="0">
            <a:spAutoFit/>
          </a:bodyPr>
          <a:lstStyle/>
          <a:p>
            <a:r>
              <a:rPr lang="en-US" sz="1600" dirty="0">
                <a:solidFill>
                  <a:prstClr val="white"/>
                </a:solidFill>
              </a:rPr>
              <a:t>Processing Module</a:t>
            </a:r>
          </a:p>
        </p:txBody>
      </p:sp>
      <p:sp>
        <p:nvSpPr>
          <p:cNvPr id="14" name="TextBox 13"/>
          <p:cNvSpPr txBox="1"/>
          <p:nvPr/>
        </p:nvSpPr>
        <p:spPr>
          <a:xfrm>
            <a:off x="1516938" y="2480110"/>
            <a:ext cx="1243738" cy="369332"/>
          </a:xfrm>
          <a:prstGeom prst="rect">
            <a:avLst/>
          </a:prstGeom>
          <a:noFill/>
        </p:spPr>
        <p:txBody>
          <a:bodyPr wrap="none" rtlCol="0">
            <a:spAutoFit/>
          </a:bodyPr>
          <a:lstStyle/>
          <a:p>
            <a:r>
              <a:rPr lang="en-US" dirty="0">
                <a:solidFill>
                  <a:prstClr val="black"/>
                </a:solidFill>
              </a:rPr>
              <a:t>Possibility I</a:t>
            </a:r>
          </a:p>
        </p:txBody>
      </p:sp>
      <p:sp>
        <p:nvSpPr>
          <p:cNvPr id="15" name="TextBox 14"/>
          <p:cNvSpPr txBox="1"/>
          <p:nvPr/>
        </p:nvSpPr>
        <p:spPr>
          <a:xfrm>
            <a:off x="1460832" y="4216784"/>
            <a:ext cx="1299843" cy="369332"/>
          </a:xfrm>
          <a:prstGeom prst="rect">
            <a:avLst/>
          </a:prstGeom>
          <a:noFill/>
        </p:spPr>
        <p:txBody>
          <a:bodyPr wrap="none" rtlCol="0">
            <a:spAutoFit/>
          </a:bodyPr>
          <a:lstStyle/>
          <a:p>
            <a:r>
              <a:rPr lang="en-US" dirty="0">
                <a:solidFill>
                  <a:prstClr val="black"/>
                </a:solidFill>
              </a:rPr>
              <a:t>Possibility II</a:t>
            </a:r>
          </a:p>
        </p:txBody>
      </p:sp>
      <p:sp>
        <p:nvSpPr>
          <p:cNvPr id="16" name="Right Arrow 15"/>
          <p:cNvSpPr/>
          <p:nvPr/>
        </p:nvSpPr>
        <p:spPr>
          <a:xfrm>
            <a:off x="2786662" y="2531724"/>
            <a:ext cx="474028" cy="266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ight Arrow 16"/>
          <p:cNvSpPr/>
          <p:nvPr/>
        </p:nvSpPr>
        <p:spPr>
          <a:xfrm>
            <a:off x="2782693" y="4291923"/>
            <a:ext cx="474028" cy="266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TextBox 17"/>
          <p:cNvSpPr txBox="1"/>
          <p:nvPr/>
        </p:nvSpPr>
        <p:spPr>
          <a:xfrm rot="16200000">
            <a:off x="5091091" y="3444941"/>
            <a:ext cx="4101059" cy="646331"/>
          </a:xfrm>
          <a:prstGeom prst="rect">
            <a:avLst/>
          </a:prstGeom>
          <a:noFill/>
          <a:ln>
            <a:solidFill>
              <a:schemeClr val="tx1"/>
            </a:solidFill>
          </a:ln>
        </p:spPr>
        <p:txBody>
          <a:bodyPr wrap="none" rtlCol="0">
            <a:spAutoFit/>
          </a:bodyPr>
          <a:lstStyle/>
          <a:p>
            <a:pPr algn="ctr"/>
            <a:r>
              <a:rPr lang="en-US" dirty="0">
                <a:solidFill>
                  <a:prstClr val="black"/>
                </a:solidFill>
              </a:rPr>
              <a:t>Utilize User Defined Pins and Top of Card </a:t>
            </a:r>
          </a:p>
          <a:p>
            <a:pPr algn="ctr"/>
            <a:r>
              <a:rPr lang="en-US" dirty="0">
                <a:solidFill>
                  <a:prstClr val="black"/>
                </a:solidFill>
              </a:rPr>
              <a:t>Connectors for  Additional Capability</a:t>
            </a:r>
          </a:p>
        </p:txBody>
      </p:sp>
      <p:sp>
        <p:nvSpPr>
          <p:cNvPr id="19" name="TextBox 18"/>
          <p:cNvSpPr txBox="1"/>
          <p:nvPr/>
        </p:nvSpPr>
        <p:spPr>
          <a:xfrm>
            <a:off x="3453728" y="6038056"/>
            <a:ext cx="4505914" cy="646331"/>
          </a:xfrm>
          <a:prstGeom prst="rect">
            <a:avLst/>
          </a:prstGeom>
          <a:solidFill>
            <a:srgbClr val="00B0F0"/>
          </a:solidFill>
          <a:scene3d>
            <a:camera prst="orthographicFront"/>
            <a:lightRig rig="threePt" dir="t"/>
          </a:scene3d>
          <a:sp3d>
            <a:bevelT/>
          </a:sp3d>
        </p:spPr>
        <p:txBody>
          <a:bodyPr wrap="none" rtlCol="0">
            <a:spAutoFit/>
          </a:bodyPr>
          <a:lstStyle/>
          <a:p>
            <a:pPr algn="ctr"/>
            <a:r>
              <a:rPr lang="en-US" dirty="0">
                <a:solidFill>
                  <a:prstClr val="black"/>
                </a:solidFill>
              </a:rPr>
              <a:t>Any Combination of Payloads with Controller </a:t>
            </a:r>
          </a:p>
          <a:p>
            <a:pPr algn="ctr"/>
            <a:r>
              <a:rPr lang="en-US" dirty="0">
                <a:solidFill>
                  <a:prstClr val="black"/>
                </a:solidFill>
              </a:rPr>
              <a:t>or Control Switch is Possible</a:t>
            </a:r>
          </a:p>
        </p:txBody>
      </p:sp>
    </p:spTree>
    <p:extLst>
      <p:ext uri="{BB962C8B-B14F-4D97-AF65-F5344CB8AC3E}">
        <p14:creationId xmlns:p14="http://schemas.microsoft.com/office/powerpoint/2010/main" val="29753528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Switch and Controller Slot Profile</a:t>
            </a:r>
          </a:p>
        </p:txBody>
      </p:sp>
      <p:sp>
        <p:nvSpPr>
          <p:cNvPr id="3" name="TextBox 2"/>
          <p:cNvSpPr txBox="1"/>
          <p:nvPr/>
        </p:nvSpPr>
        <p:spPr>
          <a:xfrm>
            <a:off x="3902265" y="1803951"/>
            <a:ext cx="1998921" cy="338554"/>
          </a:xfrm>
          <a:prstGeom prst="rect">
            <a:avLst/>
          </a:prstGeom>
          <a:solidFill>
            <a:schemeClr val="accent4">
              <a:lumMod val="75000"/>
            </a:schemeClr>
          </a:solidFill>
          <a:ln>
            <a:noFill/>
          </a:ln>
        </p:spPr>
        <p:txBody>
          <a:bodyPr wrap="square" rtlCol="0">
            <a:spAutoFit/>
          </a:bodyPr>
          <a:lstStyle/>
          <a:p>
            <a:r>
              <a:rPr lang="en-US" sz="1600" dirty="0">
                <a:solidFill>
                  <a:prstClr val="white"/>
                </a:solidFill>
              </a:rPr>
              <a:t>Controller Module</a:t>
            </a:r>
          </a:p>
        </p:txBody>
      </p:sp>
      <p:sp>
        <p:nvSpPr>
          <p:cNvPr id="4" name="TextBox 3"/>
          <p:cNvSpPr txBox="1"/>
          <p:nvPr/>
        </p:nvSpPr>
        <p:spPr>
          <a:xfrm>
            <a:off x="3879231" y="2259196"/>
            <a:ext cx="2109159" cy="338554"/>
          </a:xfrm>
          <a:prstGeom prst="rect">
            <a:avLst/>
          </a:prstGeom>
          <a:solidFill>
            <a:srgbClr val="FF9900"/>
          </a:solidFill>
          <a:ln>
            <a:noFill/>
          </a:ln>
        </p:spPr>
        <p:txBody>
          <a:bodyPr wrap="square" rtlCol="0">
            <a:spAutoFit/>
          </a:bodyPr>
          <a:lstStyle/>
          <a:p>
            <a:r>
              <a:rPr lang="en-US" sz="1600" dirty="0">
                <a:solidFill>
                  <a:prstClr val="white"/>
                </a:solidFill>
              </a:rPr>
              <a:t>Data Switch Module</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8726" y="1485510"/>
            <a:ext cx="2770560" cy="4796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Brace 5"/>
          <p:cNvSpPr/>
          <p:nvPr/>
        </p:nvSpPr>
        <p:spPr>
          <a:xfrm>
            <a:off x="5959602" y="1701534"/>
            <a:ext cx="535076" cy="1048677"/>
          </a:xfrm>
          <a:prstGeom prst="rightBrace">
            <a:avLst>
              <a:gd name="adj1" fmla="val 10320"/>
              <a:gd name="adj2" fmla="val 50000"/>
            </a:avLst>
          </a:prstGeom>
          <a:noFill/>
          <a:ln w="190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7" name="TextBox 6"/>
          <p:cNvSpPr txBox="1"/>
          <p:nvPr/>
        </p:nvSpPr>
        <p:spPr>
          <a:xfrm>
            <a:off x="3524749" y="4340395"/>
            <a:ext cx="1998921" cy="338554"/>
          </a:xfrm>
          <a:prstGeom prst="rect">
            <a:avLst/>
          </a:prstGeom>
          <a:solidFill>
            <a:schemeClr val="accent4">
              <a:lumMod val="75000"/>
            </a:schemeClr>
          </a:solidFill>
          <a:ln>
            <a:noFill/>
          </a:ln>
        </p:spPr>
        <p:txBody>
          <a:bodyPr wrap="square" rtlCol="0">
            <a:spAutoFit/>
          </a:bodyPr>
          <a:lstStyle/>
          <a:p>
            <a:r>
              <a:rPr lang="en-US" sz="1600" dirty="0">
                <a:solidFill>
                  <a:prstClr val="white"/>
                </a:solidFill>
              </a:rPr>
              <a:t>Controller Module</a:t>
            </a:r>
          </a:p>
        </p:txBody>
      </p:sp>
      <p:sp>
        <p:nvSpPr>
          <p:cNvPr id="8" name="TextBox 7"/>
          <p:cNvSpPr txBox="1"/>
          <p:nvPr/>
        </p:nvSpPr>
        <p:spPr>
          <a:xfrm>
            <a:off x="3527816" y="5306024"/>
            <a:ext cx="2109159" cy="338554"/>
          </a:xfrm>
          <a:prstGeom prst="rect">
            <a:avLst/>
          </a:prstGeom>
          <a:solidFill>
            <a:srgbClr val="FF9900"/>
          </a:solidFill>
          <a:ln>
            <a:noFill/>
          </a:ln>
        </p:spPr>
        <p:txBody>
          <a:bodyPr wrap="square" rtlCol="0">
            <a:spAutoFit/>
          </a:bodyPr>
          <a:lstStyle/>
          <a:p>
            <a:r>
              <a:rPr lang="en-US" sz="1600" dirty="0">
                <a:solidFill>
                  <a:prstClr val="white"/>
                </a:solidFill>
              </a:rPr>
              <a:t>Data Switch Module</a:t>
            </a:r>
          </a:p>
        </p:txBody>
      </p:sp>
      <p:sp>
        <p:nvSpPr>
          <p:cNvPr id="9" name="Right Brace 8"/>
          <p:cNvSpPr/>
          <p:nvPr/>
        </p:nvSpPr>
        <p:spPr>
          <a:xfrm>
            <a:off x="5942671" y="4237978"/>
            <a:ext cx="535076" cy="1552134"/>
          </a:xfrm>
          <a:prstGeom prst="rightBrace">
            <a:avLst>
              <a:gd name="adj1" fmla="val 10320"/>
              <a:gd name="adj2" fmla="val 50000"/>
            </a:avLst>
          </a:prstGeom>
          <a:noFill/>
          <a:ln w="190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0" name="TextBox 9"/>
          <p:cNvSpPr txBox="1"/>
          <p:nvPr/>
        </p:nvSpPr>
        <p:spPr>
          <a:xfrm>
            <a:off x="4677306" y="2652462"/>
            <a:ext cx="362600" cy="338554"/>
          </a:xfrm>
          <a:prstGeom prst="rect">
            <a:avLst/>
          </a:prstGeom>
          <a:noFill/>
        </p:spPr>
        <p:txBody>
          <a:bodyPr wrap="none" rtlCol="0">
            <a:spAutoFit/>
          </a:bodyPr>
          <a:lstStyle/>
          <a:p>
            <a:r>
              <a:rPr lang="en-US" sz="1600" dirty="0">
                <a:solidFill>
                  <a:prstClr val="black"/>
                </a:solidFill>
              </a:rPr>
              <a:t>or</a:t>
            </a:r>
          </a:p>
        </p:txBody>
      </p:sp>
      <p:sp>
        <p:nvSpPr>
          <p:cNvPr id="11" name="TextBox 10"/>
          <p:cNvSpPr txBox="1"/>
          <p:nvPr/>
        </p:nvSpPr>
        <p:spPr>
          <a:xfrm>
            <a:off x="3514115" y="4829379"/>
            <a:ext cx="2422294" cy="338554"/>
          </a:xfrm>
          <a:prstGeom prst="rect">
            <a:avLst/>
          </a:prstGeom>
          <a:solidFill>
            <a:schemeClr val="accent4">
              <a:lumMod val="75000"/>
            </a:schemeClr>
          </a:solidFill>
          <a:ln>
            <a:noFill/>
          </a:ln>
        </p:spPr>
        <p:txBody>
          <a:bodyPr wrap="square" rtlCol="0">
            <a:spAutoFit/>
          </a:bodyPr>
          <a:lstStyle/>
          <a:p>
            <a:r>
              <a:rPr lang="en-US" sz="1600" dirty="0">
                <a:solidFill>
                  <a:prstClr val="white"/>
                </a:solidFill>
              </a:rPr>
              <a:t>Control Switch Module</a:t>
            </a:r>
          </a:p>
        </p:txBody>
      </p:sp>
      <p:sp>
        <p:nvSpPr>
          <p:cNvPr id="12" name="TextBox 11"/>
          <p:cNvSpPr txBox="1"/>
          <p:nvPr/>
        </p:nvSpPr>
        <p:spPr>
          <a:xfrm>
            <a:off x="3650763" y="3077936"/>
            <a:ext cx="2446283" cy="338554"/>
          </a:xfrm>
          <a:prstGeom prst="rect">
            <a:avLst/>
          </a:prstGeom>
          <a:solidFill>
            <a:schemeClr val="accent4">
              <a:lumMod val="75000"/>
            </a:schemeClr>
          </a:solidFill>
          <a:ln>
            <a:noFill/>
          </a:ln>
        </p:spPr>
        <p:txBody>
          <a:bodyPr wrap="square" rtlCol="0">
            <a:spAutoFit/>
          </a:bodyPr>
          <a:lstStyle/>
          <a:p>
            <a:r>
              <a:rPr lang="en-US" sz="1600" dirty="0">
                <a:solidFill>
                  <a:prstClr val="white"/>
                </a:solidFill>
              </a:rPr>
              <a:t>Control Switch Module</a:t>
            </a:r>
          </a:p>
        </p:txBody>
      </p:sp>
      <p:sp>
        <p:nvSpPr>
          <p:cNvPr id="13" name="TextBox 12"/>
          <p:cNvSpPr txBox="1"/>
          <p:nvPr/>
        </p:nvSpPr>
        <p:spPr>
          <a:xfrm>
            <a:off x="3643771" y="3533181"/>
            <a:ext cx="2109159" cy="338554"/>
          </a:xfrm>
          <a:prstGeom prst="rect">
            <a:avLst/>
          </a:prstGeom>
          <a:solidFill>
            <a:srgbClr val="FF9900"/>
          </a:solidFill>
          <a:ln>
            <a:noFill/>
          </a:ln>
        </p:spPr>
        <p:txBody>
          <a:bodyPr wrap="square" rtlCol="0">
            <a:spAutoFit/>
          </a:bodyPr>
          <a:lstStyle/>
          <a:p>
            <a:r>
              <a:rPr lang="en-US" sz="1600" dirty="0">
                <a:solidFill>
                  <a:prstClr val="white"/>
                </a:solidFill>
              </a:rPr>
              <a:t>Data Switch Module</a:t>
            </a:r>
          </a:p>
        </p:txBody>
      </p:sp>
      <p:sp>
        <p:nvSpPr>
          <p:cNvPr id="14" name="Right Brace 13"/>
          <p:cNvSpPr/>
          <p:nvPr/>
        </p:nvSpPr>
        <p:spPr>
          <a:xfrm>
            <a:off x="5942026" y="2975519"/>
            <a:ext cx="535076" cy="1048677"/>
          </a:xfrm>
          <a:prstGeom prst="rightBrace">
            <a:avLst>
              <a:gd name="adj1" fmla="val 10320"/>
              <a:gd name="adj2" fmla="val 50000"/>
            </a:avLst>
          </a:prstGeom>
          <a:noFill/>
          <a:ln w="190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5" name="TextBox 14"/>
          <p:cNvSpPr txBox="1"/>
          <p:nvPr/>
        </p:nvSpPr>
        <p:spPr>
          <a:xfrm>
            <a:off x="4692604" y="3906404"/>
            <a:ext cx="362600" cy="338554"/>
          </a:xfrm>
          <a:prstGeom prst="rect">
            <a:avLst/>
          </a:prstGeom>
          <a:noFill/>
        </p:spPr>
        <p:txBody>
          <a:bodyPr wrap="none" rtlCol="0">
            <a:spAutoFit/>
          </a:bodyPr>
          <a:lstStyle/>
          <a:p>
            <a:r>
              <a:rPr lang="en-US" sz="1600" dirty="0">
                <a:solidFill>
                  <a:prstClr val="black"/>
                </a:solidFill>
              </a:rPr>
              <a:t>or</a:t>
            </a:r>
          </a:p>
        </p:txBody>
      </p:sp>
      <p:sp>
        <p:nvSpPr>
          <p:cNvPr id="16" name="TextBox 15"/>
          <p:cNvSpPr txBox="1"/>
          <p:nvPr/>
        </p:nvSpPr>
        <p:spPr>
          <a:xfrm>
            <a:off x="1645364" y="2041206"/>
            <a:ext cx="1243738" cy="369332"/>
          </a:xfrm>
          <a:prstGeom prst="rect">
            <a:avLst/>
          </a:prstGeom>
          <a:noFill/>
        </p:spPr>
        <p:txBody>
          <a:bodyPr wrap="none" rtlCol="0">
            <a:spAutoFit/>
          </a:bodyPr>
          <a:lstStyle/>
          <a:p>
            <a:r>
              <a:rPr lang="en-US" dirty="0">
                <a:solidFill>
                  <a:prstClr val="black"/>
                </a:solidFill>
              </a:rPr>
              <a:t>Possibility I</a:t>
            </a:r>
          </a:p>
        </p:txBody>
      </p:sp>
      <p:sp>
        <p:nvSpPr>
          <p:cNvPr id="17" name="TextBox 16"/>
          <p:cNvSpPr txBox="1"/>
          <p:nvPr/>
        </p:nvSpPr>
        <p:spPr>
          <a:xfrm>
            <a:off x="1611763" y="3348515"/>
            <a:ext cx="1299843" cy="369332"/>
          </a:xfrm>
          <a:prstGeom prst="rect">
            <a:avLst/>
          </a:prstGeom>
          <a:noFill/>
        </p:spPr>
        <p:txBody>
          <a:bodyPr wrap="none" rtlCol="0">
            <a:spAutoFit/>
          </a:bodyPr>
          <a:lstStyle/>
          <a:p>
            <a:r>
              <a:rPr lang="en-US" dirty="0">
                <a:solidFill>
                  <a:prstClr val="black"/>
                </a:solidFill>
              </a:rPr>
              <a:t>Possibility II</a:t>
            </a:r>
          </a:p>
        </p:txBody>
      </p:sp>
      <p:sp>
        <p:nvSpPr>
          <p:cNvPr id="18" name="TextBox 17"/>
          <p:cNvSpPr txBox="1"/>
          <p:nvPr/>
        </p:nvSpPr>
        <p:spPr>
          <a:xfrm>
            <a:off x="1555657" y="4849804"/>
            <a:ext cx="1355949" cy="369332"/>
          </a:xfrm>
          <a:prstGeom prst="rect">
            <a:avLst/>
          </a:prstGeom>
          <a:noFill/>
        </p:spPr>
        <p:txBody>
          <a:bodyPr wrap="none" rtlCol="0">
            <a:spAutoFit/>
          </a:bodyPr>
          <a:lstStyle/>
          <a:p>
            <a:r>
              <a:rPr lang="en-US" dirty="0">
                <a:solidFill>
                  <a:prstClr val="black"/>
                </a:solidFill>
              </a:rPr>
              <a:t>Possibility III</a:t>
            </a:r>
          </a:p>
        </p:txBody>
      </p:sp>
      <p:sp>
        <p:nvSpPr>
          <p:cNvPr id="19" name="Right Arrow 18"/>
          <p:cNvSpPr/>
          <p:nvPr/>
        </p:nvSpPr>
        <p:spPr>
          <a:xfrm>
            <a:off x="3055622" y="2092820"/>
            <a:ext cx="474028" cy="266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ight Arrow 19"/>
          <p:cNvSpPr/>
          <p:nvPr/>
        </p:nvSpPr>
        <p:spPr>
          <a:xfrm>
            <a:off x="3015459" y="3442581"/>
            <a:ext cx="474028" cy="266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ight Arrow 20"/>
          <p:cNvSpPr/>
          <p:nvPr/>
        </p:nvSpPr>
        <p:spPr>
          <a:xfrm>
            <a:off x="2954523" y="4901418"/>
            <a:ext cx="474028" cy="266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TextBox 21"/>
          <p:cNvSpPr txBox="1"/>
          <p:nvPr/>
        </p:nvSpPr>
        <p:spPr>
          <a:xfrm rot="16200000">
            <a:off x="5228403" y="3504303"/>
            <a:ext cx="4101059" cy="646331"/>
          </a:xfrm>
          <a:prstGeom prst="rect">
            <a:avLst/>
          </a:prstGeom>
          <a:noFill/>
          <a:ln>
            <a:solidFill>
              <a:schemeClr val="tx1"/>
            </a:solidFill>
          </a:ln>
        </p:spPr>
        <p:txBody>
          <a:bodyPr wrap="none" rtlCol="0">
            <a:spAutoFit/>
          </a:bodyPr>
          <a:lstStyle/>
          <a:p>
            <a:pPr algn="ctr"/>
            <a:r>
              <a:rPr lang="en-US" dirty="0">
                <a:solidFill>
                  <a:prstClr val="black"/>
                </a:solidFill>
              </a:rPr>
              <a:t>Utilize User Defined Pins and Top of Card </a:t>
            </a:r>
          </a:p>
          <a:p>
            <a:pPr algn="ctr"/>
            <a:r>
              <a:rPr lang="en-US" dirty="0">
                <a:solidFill>
                  <a:prstClr val="black"/>
                </a:solidFill>
              </a:rPr>
              <a:t>Connectors for  Additional Capability</a:t>
            </a:r>
          </a:p>
        </p:txBody>
      </p:sp>
      <p:sp>
        <p:nvSpPr>
          <p:cNvPr id="23" name="TextBox 22"/>
          <p:cNvSpPr txBox="1"/>
          <p:nvPr/>
        </p:nvSpPr>
        <p:spPr>
          <a:xfrm>
            <a:off x="3426967" y="6031595"/>
            <a:ext cx="4796827" cy="646331"/>
          </a:xfrm>
          <a:prstGeom prst="rect">
            <a:avLst/>
          </a:prstGeom>
          <a:solidFill>
            <a:srgbClr val="00B0F0"/>
          </a:solidFill>
          <a:scene3d>
            <a:camera prst="orthographicFront"/>
            <a:lightRig rig="threePt" dir="t"/>
          </a:scene3d>
          <a:sp3d>
            <a:bevelT/>
          </a:sp3d>
        </p:spPr>
        <p:txBody>
          <a:bodyPr wrap="none" rtlCol="0">
            <a:spAutoFit/>
          </a:bodyPr>
          <a:lstStyle>
            <a:defPPr>
              <a:defRPr lang="en-US"/>
            </a:defPPr>
            <a:lvl1pPr algn="ctr">
              <a:defRPr>
                <a:solidFill>
                  <a:prstClr val="black"/>
                </a:solidFill>
              </a:defRPr>
            </a:lvl1pPr>
          </a:lstStyle>
          <a:p>
            <a:r>
              <a:rPr lang="en-US" dirty="0"/>
              <a:t>Any Combination of Data Switch with Controller </a:t>
            </a:r>
          </a:p>
          <a:p>
            <a:r>
              <a:rPr lang="en-US" dirty="0"/>
              <a:t>or Control Switch is Possible</a:t>
            </a:r>
          </a:p>
        </p:txBody>
      </p:sp>
    </p:spTree>
    <p:extLst>
      <p:ext uri="{BB962C8B-B14F-4D97-AF65-F5344CB8AC3E}">
        <p14:creationId xmlns:p14="http://schemas.microsoft.com/office/powerpoint/2010/main" val="31473027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Controller Slot (with Data Plane Connection)</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4828" y="1517594"/>
            <a:ext cx="2663825"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657801" y="3606869"/>
            <a:ext cx="1998921" cy="338554"/>
          </a:xfrm>
          <a:prstGeom prst="rect">
            <a:avLst/>
          </a:prstGeom>
          <a:solidFill>
            <a:srgbClr val="00B0F0"/>
          </a:solidFill>
          <a:ln>
            <a:noFill/>
          </a:ln>
        </p:spPr>
        <p:txBody>
          <a:bodyPr wrap="square" rtlCol="0">
            <a:spAutoFit/>
          </a:bodyPr>
          <a:lstStyle/>
          <a:p>
            <a:r>
              <a:rPr lang="en-US" sz="1600" dirty="0">
                <a:solidFill>
                  <a:prstClr val="white"/>
                </a:solidFill>
              </a:rPr>
              <a:t>Data-In Module</a:t>
            </a:r>
          </a:p>
        </p:txBody>
      </p:sp>
      <p:sp>
        <p:nvSpPr>
          <p:cNvPr id="5" name="TextBox 4"/>
          <p:cNvSpPr txBox="1"/>
          <p:nvPr/>
        </p:nvSpPr>
        <p:spPr>
          <a:xfrm>
            <a:off x="3657801" y="3993987"/>
            <a:ext cx="2109159" cy="338554"/>
          </a:xfrm>
          <a:prstGeom prst="rect">
            <a:avLst/>
          </a:prstGeom>
          <a:solidFill>
            <a:srgbClr val="00B0F0"/>
          </a:solidFill>
          <a:ln>
            <a:noFill/>
          </a:ln>
        </p:spPr>
        <p:txBody>
          <a:bodyPr wrap="square" rtlCol="0">
            <a:spAutoFit/>
          </a:bodyPr>
          <a:lstStyle/>
          <a:p>
            <a:r>
              <a:rPr lang="en-US" sz="1600" dirty="0">
                <a:solidFill>
                  <a:prstClr val="white"/>
                </a:solidFill>
              </a:rPr>
              <a:t>Processing Module</a:t>
            </a:r>
          </a:p>
        </p:txBody>
      </p:sp>
      <p:sp>
        <p:nvSpPr>
          <p:cNvPr id="6" name="TextBox 5"/>
          <p:cNvSpPr txBox="1"/>
          <p:nvPr/>
        </p:nvSpPr>
        <p:spPr>
          <a:xfrm>
            <a:off x="3657801" y="2021651"/>
            <a:ext cx="1998921" cy="338554"/>
          </a:xfrm>
          <a:prstGeom prst="rect">
            <a:avLst/>
          </a:prstGeom>
          <a:solidFill>
            <a:srgbClr val="00B0F0"/>
          </a:solidFill>
          <a:ln>
            <a:noFill/>
          </a:ln>
        </p:spPr>
        <p:txBody>
          <a:bodyPr wrap="square" rtlCol="0">
            <a:spAutoFit/>
          </a:bodyPr>
          <a:lstStyle/>
          <a:p>
            <a:r>
              <a:rPr lang="en-US" sz="1600" dirty="0">
                <a:solidFill>
                  <a:prstClr val="white"/>
                </a:solidFill>
              </a:rPr>
              <a:t>Data-In Module</a:t>
            </a:r>
          </a:p>
        </p:txBody>
      </p:sp>
      <p:sp>
        <p:nvSpPr>
          <p:cNvPr id="7" name="Right Brace 6"/>
          <p:cNvSpPr/>
          <p:nvPr/>
        </p:nvSpPr>
        <p:spPr>
          <a:xfrm>
            <a:off x="6104084" y="2021650"/>
            <a:ext cx="535076" cy="1136103"/>
          </a:xfrm>
          <a:prstGeom prst="rightBrace">
            <a:avLst>
              <a:gd name="adj1" fmla="val 10320"/>
              <a:gd name="adj2" fmla="val 50000"/>
            </a:avLst>
          </a:prstGeom>
          <a:noFill/>
          <a:ln w="190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prstClr val="black"/>
              </a:solidFill>
            </a:endParaRPr>
          </a:p>
        </p:txBody>
      </p:sp>
      <p:sp>
        <p:nvSpPr>
          <p:cNvPr id="8" name="TextBox 7"/>
          <p:cNvSpPr txBox="1"/>
          <p:nvPr/>
        </p:nvSpPr>
        <p:spPr>
          <a:xfrm>
            <a:off x="4475960" y="3204113"/>
            <a:ext cx="362600" cy="338554"/>
          </a:xfrm>
          <a:prstGeom prst="rect">
            <a:avLst/>
          </a:prstGeom>
          <a:noFill/>
        </p:spPr>
        <p:txBody>
          <a:bodyPr wrap="none" rtlCol="0">
            <a:spAutoFit/>
          </a:bodyPr>
          <a:lstStyle/>
          <a:p>
            <a:r>
              <a:rPr lang="en-US" sz="1600" dirty="0">
                <a:solidFill>
                  <a:prstClr val="black"/>
                </a:solidFill>
              </a:rPr>
              <a:t>or</a:t>
            </a:r>
          </a:p>
        </p:txBody>
      </p:sp>
      <p:sp>
        <p:nvSpPr>
          <p:cNvPr id="9" name="TextBox 8"/>
          <p:cNvSpPr txBox="1"/>
          <p:nvPr/>
        </p:nvSpPr>
        <p:spPr>
          <a:xfrm>
            <a:off x="3657800" y="2819470"/>
            <a:ext cx="1998921" cy="338554"/>
          </a:xfrm>
          <a:prstGeom prst="rect">
            <a:avLst/>
          </a:prstGeom>
          <a:solidFill>
            <a:schemeClr val="accent4">
              <a:lumMod val="75000"/>
            </a:schemeClr>
          </a:solidFill>
          <a:ln>
            <a:noFill/>
          </a:ln>
        </p:spPr>
        <p:txBody>
          <a:bodyPr wrap="square" rtlCol="0">
            <a:spAutoFit/>
          </a:bodyPr>
          <a:lstStyle/>
          <a:p>
            <a:r>
              <a:rPr lang="en-US" sz="1600" dirty="0">
                <a:solidFill>
                  <a:prstClr val="white"/>
                </a:solidFill>
              </a:rPr>
              <a:t>Controller Module</a:t>
            </a:r>
          </a:p>
        </p:txBody>
      </p:sp>
      <p:sp>
        <p:nvSpPr>
          <p:cNvPr id="10" name="TextBox 9"/>
          <p:cNvSpPr txBox="1"/>
          <p:nvPr/>
        </p:nvSpPr>
        <p:spPr>
          <a:xfrm>
            <a:off x="3657799" y="4780224"/>
            <a:ext cx="1998921" cy="338554"/>
          </a:xfrm>
          <a:prstGeom prst="rect">
            <a:avLst/>
          </a:prstGeom>
          <a:solidFill>
            <a:schemeClr val="accent4">
              <a:lumMod val="75000"/>
            </a:schemeClr>
          </a:solidFill>
          <a:ln>
            <a:noFill/>
          </a:ln>
        </p:spPr>
        <p:txBody>
          <a:bodyPr wrap="square" rtlCol="0">
            <a:spAutoFit/>
          </a:bodyPr>
          <a:lstStyle/>
          <a:p>
            <a:r>
              <a:rPr lang="en-US" sz="1600" dirty="0">
                <a:solidFill>
                  <a:prstClr val="white"/>
                </a:solidFill>
              </a:rPr>
              <a:t>Controller Module</a:t>
            </a:r>
          </a:p>
        </p:txBody>
      </p:sp>
      <p:sp>
        <p:nvSpPr>
          <p:cNvPr id="11" name="Right Brace 10"/>
          <p:cNvSpPr/>
          <p:nvPr/>
        </p:nvSpPr>
        <p:spPr>
          <a:xfrm>
            <a:off x="6104084" y="3595832"/>
            <a:ext cx="535076" cy="1522946"/>
          </a:xfrm>
          <a:prstGeom prst="rightBrace">
            <a:avLst>
              <a:gd name="adj1" fmla="val 10320"/>
              <a:gd name="adj2" fmla="val 50000"/>
            </a:avLst>
          </a:prstGeom>
          <a:noFill/>
          <a:ln w="190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prstClr val="black"/>
              </a:solidFill>
            </a:endParaRPr>
          </a:p>
        </p:txBody>
      </p:sp>
      <p:sp>
        <p:nvSpPr>
          <p:cNvPr id="12" name="TextBox 11"/>
          <p:cNvSpPr txBox="1"/>
          <p:nvPr/>
        </p:nvSpPr>
        <p:spPr>
          <a:xfrm>
            <a:off x="3657799" y="4389940"/>
            <a:ext cx="2422294" cy="338554"/>
          </a:xfrm>
          <a:prstGeom prst="rect">
            <a:avLst/>
          </a:prstGeom>
          <a:solidFill>
            <a:schemeClr val="accent4">
              <a:lumMod val="75000"/>
            </a:schemeClr>
          </a:solidFill>
          <a:ln>
            <a:noFill/>
          </a:ln>
        </p:spPr>
        <p:txBody>
          <a:bodyPr wrap="square" rtlCol="0">
            <a:spAutoFit/>
          </a:bodyPr>
          <a:lstStyle/>
          <a:p>
            <a:r>
              <a:rPr lang="en-US" sz="1600" dirty="0">
                <a:solidFill>
                  <a:prstClr val="white"/>
                </a:solidFill>
              </a:rPr>
              <a:t>Control Switch Module</a:t>
            </a:r>
          </a:p>
        </p:txBody>
      </p:sp>
      <p:sp>
        <p:nvSpPr>
          <p:cNvPr id="13" name="TextBox 12"/>
          <p:cNvSpPr txBox="1"/>
          <p:nvPr/>
        </p:nvSpPr>
        <p:spPr>
          <a:xfrm>
            <a:off x="3657801" y="2421584"/>
            <a:ext cx="2446283" cy="338554"/>
          </a:xfrm>
          <a:prstGeom prst="rect">
            <a:avLst/>
          </a:prstGeom>
          <a:solidFill>
            <a:schemeClr val="accent4">
              <a:lumMod val="75000"/>
            </a:schemeClr>
          </a:solidFill>
          <a:ln>
            <a:noFill/>
          </a:ln>
        </p:spPr>
        <p:txBody>
          <a:bodyPr wrap="square" rtlCol="0">
            <a:spAutoFit/>
          </a:bodyPr>
          <a:lstStyle/>
          <a:p>
            <a:r>
              <a:rPr lang="en-US" sz="1600" dirty="0">
                <a:solidFill>
                  <a:prstClr val="white"/>
                </a:solidFill>
              </a:rPr>
              <a:t>Control Switch Module</a:t>
            </a:r>
          </a:p>
        </p:txBody>
      </p:sp>
      <p:sp>
        <p:nvSpPr>
          <p:cNvPr id="14" name="TextBox 13"/>
          <p:cNvSpPr txBox="1"/>
          <p:nvPr/>
        </p:nvSpPr>
        <p:spPr>
          <a:xfrm>
            <a:off x="1814125" y="2406195"/>
            <a:ext cx="1243738" cy="369332"/>
          </a:xfrm>
          <a:prstGeom prst="rect">
            <a:avLst/>
          </a:prstGeom>
          <a:noFill/>
        </p:spPr>
        <p:txBody>
          <a:bodyPr wrap="none" rtlCol="0">
            <a:spAutoFit/>
          </a:bodyPr>
          <a:lstStyle/>
          <a:p>
            <a:r>
              <a:rPr lang="en-US" dirty="0">
                <a:solidFill>
                  <a:prstClr val="black"/>
                </a:solidFill>
              </a:rPr>
              <a:t>Possibility I</a:t>
            </a:r>
          </a:p>
        </p:txBody>
      </p:sp>
      <p:sp>
        <p:nvSpPr>
          <p:cNvPr id="15" name="TextBox 14"/>
          <p:cNvSpPr txBox="1"/>
          <p:nvPr/>
        </p:nvSpPr>
        <p:spPr>
          <a:xfrm>
            <a:off x="1758020" y="4189885"/>
            <a:ext cx="1299843" cy="369332"/>
          </a:xfrm>
          <a:prstGeom prst="rect">
            <a:avLst/>
          </a:prstGeom>
          <a:noFill/>
        </p:spPr>
        <p:txBody>
          <a:bodyPr wrap="none" rtlCol="0">
            <a:spAutoFit/>
          </a:bodyPr>
          <a:lstStyle/>
          <a:p>
            <a:r>
              <a:rPr lang="en-US" dirty="0">
                <a:solidFill>
                  <a:prstClr val="black"/>
                </a:solidFill>
              </a:rPr>
              <a:t>Possibility II</a:t>
            </a:r>
          </a:p>
        </p:txBody>
      </p:sp>
      <p:sp>
        <p:nvSpPr>
          <p:cNvPr id="16" name="Right Arrow 15"/>
          <p:cNvSpPr/>
          <p:nvPr/>
        </p:nvSpPr>
        <p:spPr>
          <a:xfrm>
            <a:off x="3105115" y="2457809"/>
            <a:ext cx="474028" cy="266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ight Arrow 16"/>
          <p:cNvSpPr/>
          <p:nvPr/>
        </p:nvSpPr>
        <p:spPr>
          <a:xfrm>
            <a:off x="3107932" y="4223501"/>
            <a:ext cx="474028" cy="266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TextBox 17"/>
          <p:cNvSpPr txBox="1"/>
          <p:nvPr/>
        </p:nvSpPr>
        <p:spPr>
          <a:xfrm rot="16200000">
            <a:off x="5305102" y="3460983"/>
            <a:ext cx="4101059" cy="646331"/>
          </a:xfrm>
          <a:prstGeom prst="rect">
            <a:avLst/>
          </a:prstGeom>
          <a:noFill/>
          <a:ln>
            <a:solidFill>
              <a:schemeClr val="tx1"/>
            </a:solidFill>
          </a:ln>
        </p:spPr>
        <p:txBody>
          <a:bodyPr wrap="none" rtlCol="0">
            <a:spAutoFit/>
          </a:bodyPr>
          <a:lstStyle/>
          <a:p>
            <a:pPr algn="ctr"/>
            <a:r>
              <a:rPr lang="en-US" dirty="0">
                <a:solidFill>
                  <a:prstClr val="black"/>
                </a:solidFill>
              </a:rPr>
              <a:t>Utilize User Defined Pins and Top of Card </a:t>
            </a:r>
          </a:p>
          <a:p>
            <a:pPr algn="ctr"/>
            <a:r>
              <a:rPr lang="en-US" dirty="0">
                <a:solidFill>
                  <a:prstClr val="black"/>
                </a:solidFill>
              </a:rPr>
              <a:t>Connectors for  Additional Capability</a:t>
            </a:r>
          </a:p>
        </p:txBody>
      </p:sp>
      <p:sp>
        <p:nvSpPr>
          <p:cNvPr id="19" name="TextBox 18"/>
          <p:cNvSpPr txBox="1"/>
          <p:nvPr/>
        </p:nvSpPr>
        <p:spPr>
          <a:xfrm>
            <a:off x="3851127" y="6029269"/>
            <a:ext cx="4505914" cy="646331"/>
          </a:xfrm>
          <a:prstGeom prst="rect">
            <a:avLst/>
          </a:prstGeom>
          <a:solidFill>
            <a:srgbClr val="00B0F0"/>
          </a:solidFill>
          <a:scene3d>
            <a:camera prst="orthographicFront"/>
            <a:lightRig rig="threePt" dir="t"/>
          </a:scene3d>
          <a:sp3d>
            <a:bevelT/>
          </a:sp3d>
        </p:spPr>
        <p:txBody>
          <a:bodyPr wrap="none" rtlCol="0">
            <a:spAutoFit/>
          </a:bodyPr>
          <a:lstStyle/>
          <a:p>
            <a:pPr algn="ctr"/>
            <a:r>
              <a:rPr lang="en-US" dirty="0">
                <a:solidFill>
                  <a:prstClr val="black"/>
                </a:solidFill>
              </a:rPr>
              <a:t>Any Combination of Payloads with Controller </a:t>
            </a:r>
          </a:p>
          <a:p>
            <a:pPr algn="ctr"/>
            <a:r>
              <a:rPr lang="en-US" dirty="0">
                <a:solidFill>
                  <a:prstClr val="black"/>
                </a:solidFill>
              </a:rPr>
              <a:t>or Control Switch is Possible</a:t>
            </a:r>
          </a:p>
        </p:txBody>
      </p:sp>
    </p:spTree>
    <p:extLst>
      <p:ext uri="{BB962C8B-B14F-4D97-AF65-F5344CB8AC3E}">
        <p14:creationId xmlns:p14="http://schemas.microsoft.com/office/powerpoint/2010/main" val="4108838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pPr marL="360363" lvl="0" indent="-93663" defTabSz="893763">
              <a:lnSpc>
                <a:spcPct val="110000"/>
              </a:lnSpc>
              <a:spcBef>
                <a:spcPts val="600"/>
              </a:spcBef>
              <a:buClr>
                <a:schemeClr val="bg1">
                  <a:lumMod val="85000"/>
                </a:schemeClr>
              </a:buClr>
              <a:buFont typeface="Arial" pitchFamily="34" charset="0"/>
              <a:buChar char="•"/>
              <a:tabLst>
                <a:tab pos="539750" algn="l"/>
              </a:tabLst>
              <a:defRPr/>
            </a:pPr>
            <a:r>
              <a:rPr lang="en-US" b="1" dirty="0">
                <a:solidFill>
                  <a:schemeClr val="bg1">
                    <a:lumMod val="75000"/>
                  </a:schemeClr>
                </a:solidFill>
                <a:latin typeface="Arial" pitchFamily="34" charset="0"/>
                <a:cs typeface="Arial" pitchFamily="34" charset="0"/>
              </a:rPr>
              <a:t>  What is SpaceVPX?</a:t>
            </a:r>
          </a:p>
          <a:p>
            <a:pPr marL="360363" lvl="0" indent="-93663" defTabSz="893763">
              <a:lnSpc>
                <a:spcPct val="110000"/>
              </a:lnSpc>
              <a:spcBef>
                <a:spcPts val="600"/>
              </a:spcBef>
              <a:buClr>
                <a:prstClr val="white">
                  <a:lumMod val="85000"/>
                </a:prstClr>
              </a:buClr>
              <a:buFont typeface="Arial" pitchFamily="34" charset="0"/>
              <a:buChar char="•"/>
              <a:tabLst>
                <a:tab pos="539750" algn="l"/>
              </a:tabLst>
              <a:defRPr/>
            </a:pPr>
            <a:r>
              <a:rPr lang="en-US" b="1" dirty="0">
                <a:solidFill>
                  <a:prstClr val="black"/>
                </a:solidFill>
                <a:latin typeface="Arial" pitchFamily="34" charset="0"/>
                <a:cs typeface="Arial" pitchFamily="34" charset="0"/>
              </a:rPr>
              <a:t>  </a:t>
            </a:r>
            <a:r>
              <a:rPr lang="en-US" b="1" dirty="0">
                <a:solidFill>
                  <a:schemeClr val="bg1">
                    <a:lumMod val="75000"/>
                  </a:schemeClr>
                </a:solidFill>
                <a:latin typeface="Arial" pitchFamily="34" charset="0"/>
                <a:cs typeface="Arial" pitchFamily="34" charset="0"/>
              </a:rPr>
              <a:t>SpaceVPX Use Cases and Topologies</a:t>
            </a:r>
          </a:p>
          <a:p>
            <a:pPr marL="360363" lvl="0" indent="-93663" defTabSz="893763">
              <a:lnSpc>
                <a:spcPct val="110000"/>
              </a:lnSpc>
              <a:spcBef>
                <a:spcPts val="600"/>
              </a:spcBef>
              <a:buClr>
                <a:schemeClr val="bg1">
                  <a:lumMod val="75000"/>
                </a:schemeClr>
              </a:buClr>
              <a:buFont typeface="Arial" pitchFamily="34" charset="0"/>
              <a:buChar char="•"/>
              <a:tabLst>
                <a:tab pos="539750" algn="l"/>
              </a:tabLst>
              <a:defRPr/>
            </a:pPr>
            <a:r>
              <a:rPr lang="en-US" b="1" dirty="0">
                <a:solidFill>
                  <a:schemeClr val="bg1">
                    <a:lumMod val="75000"/>
                  </a:schemeClr>
                </a:solidFill>
                <a:latin typeface="Arial" pitchFamily="34" charset="0"/>
                <a:cs typeface="Arial" pitchFamily="34" charset="0"/>
              </a:rPr>
              <a:t> SpaceVPX Slot Profiles</a:t>
            </a:r>
          </a:p>
          <a:p>
            <a:pPr marL="360363" lvl="0" indent="-93663" defTabSz="893763">
              <a:lnSpc>
                <a:spcPct val="110000"/>
              </a:lnSpc>
              <a:spcBef>
                <a:spcPts val="600"/>
              </a:spcBef>
              <a:buClr>
                <a:schemeClr val="tx1"/>
              </a:buClr>
              <a:buFont typeface="Arial" pitchFamily="34" charset="0"/>
              <a:buChar char="•"/>
              <a:tabLst>
                <a:tab pos="539750" algn="l"/>
              </a:tabLst>
              <a:defRPr/>
            </a:pPr>
            <a:r>
              <a:rPr lang="en-US" b="1" dirty="0">
                <a:solidFill>
                  <a:schemeClr val="bg1">
                    <a:lumMod val="75000"/>
                  </a:schemeClr>
                </a:solidFill>
                <a:latin typeface="Arial" pitchFamily="34" charset="0"/>
                <a:cs typeface="Arial" pitchFamily="34" charset="0"/>
              </a:rPr>
              <a:t> </a:t>
            </a:r>
            <a:r>
              <a:rPr lang="en-US" b="1" dirty="0">
                <a:latin typeface="Arial" pitchFamily="34" charset="0"/>
                <a:cs typeface="Arial" pitchFamily="34" charset="0"/>
              </a:rPr>
              <a:t>SpaceVPX Backplane Profile</a:t>
            </a:r>
            <a:endParaRPr lang="en-US" b="1" dirty="0">
              <a:solidFill>
                <a:schemeClr val="bg1">
                  <a:lumMod val="75000"/>
                </a:schemeClr>
              </a:solidFill>
              <a:latin typeface="Arial" pitchFamily="34" charset="0"/>
              <a:cs typeface="Arial" pitchFamily="34" charset="0"/>
            </a:endParaRPr>
          </a:p>
          <a:p>
            <a:pPr marL="360363" lvl="0" indent="-93663" defTabSz="893763">
              <a:spcBef>
                <a:spcPts val="600"/>
              </a:spcBef>
              <a:buFont typeface="Arial" pitchFamily="34" charset="0"/>
              <a:buChar char="•"/>
              <a:tabLst>
                <a:tab pos="539750" algn="l"/>
              </a:tabLst>
              <a:defRPr/>
            </a:pPr>
            <a:r>
              <a:rPr lang="en-US" b="1" dirty="0">
                <a:solidFill>
                  <a:schemeClr val="bg1">
                    <a:lumMod val="75000"/>
                  </a:schemeClr>
                </a:solidFill>
                <a:latin typeface="Arial" pitchFamily="34" charset="0"/>
                <a:cs typeface="Arial" pitchFamily="34" charset="0"/>
              </a:rPr>
              <a:t> SpaceUM - Provisions for Redundancy and Fault Tolerance</a:t>
            </a:r>
          </a:p>
          <a:p>
            <a:pPr marL="360363" lvl="0" indent="-93663" defTabSz="893763">
              <a:spcBef>
                <a:spcPts val="600"/>
              </a:spcBef>
              <a:buFont typeface="Arial" pitchFamily="34" charset="0"/>
              <a:buChar char="•"/>
              <a:tabLst>
                <a:tab pos="539750" algn="l"/>
              </a:tabLst>
              <a:defRPr/>
            </a:pPr>
            <a:r>
              <a:rPr lang="en-US" b="1" dirty="0">
                <a:solidFill>
                  <a:schemeClr val="bg1">
                    <a:lumMod val="75000"/>
                  </a:schemeClr>
                </a:solidFill>
                <a:latin typeface="Arial" pitchFamily="34" charset="0"/>
                <a:cs typeface="Arial" pitchFamily="34" charset="0"/>
              </a:rPr>
              <a:t> SpaceVPX Mechanical General Specifications</a:t>
            </a:r>
          </a:p>
          <a:p>
            <a:pPr marL="360363" lvl="0" indent="-93663" defTabSz="893763">
              <a:spcBef>
                <a:spcPts val="600"/>
              </a:spcBef>
              <a:buFont typeface="Arial" pitchFamily="34" charset="0"/>
              <a:buChar char="•"/>
              <a:tabLst>
                <a:tab pos="539750" algn="l"/>
              </a:tabLst>
              <a:defRPr/>
            </a:pPr>
            <a:r>
              <a:rPr lang="en-US" b="1" dirty="0">
                <a:solidFill>
                  <a:schemeClr val="bg1">
                    <a:lumMod val="75000"/>
                  </a:schemeClr>
                </a:solidFill>
                <a:latin typeface="Arial" pitchFamily="34" charset="0"/>
                <a:cs typeface="Arial" pitchFamily="34" charset="0"/>
              </a:rPr>
              <a:t> SpaceVPX Compliance</a:t>
            </a:r>
          </a:p>
          <a:p>
            <a:pPr marL="360363" lvl="0" indent="-93663" defTabSz="893763">
              <a:spcBef>
                <a:spcPts val="600"/>
              </a:spcBef>
              <a:buFont typeface="Arial" pitchFamily="34" charset="0"/>
              <a:buChar char="•"/>
              <a:tabLst>
                <a:tab pos="539750" algn="l"/>
              </a:tabLst>
              <a:defRPr/>
            </a:pPr>
            <a:r>
              <a:rPr lang="en-US" b="1" dirty="0">
                <a:solidFill>
                  <a:schemeClr val="bg1">
                    <a:lumMod val="75000"/>
                  </a:schemeClr>
                </a:solidFill>
                <a:latin typeface="Arial" pitchFamily="34" charset="0"/>
                <a:cs typeface="Arial" pitchFamily="34" charset="0"/>
              </a:rPr>
              <a:t> Backup</a:t>
            </a:r>
            <a:r>
              <a:rPr lang="en-US" b="1" dirty="0">
                <a:latin typeface="Arial" pitchFamily="34" charset="0"/>
                <a:cs typeface="Arial" pitchFamily="34" charset="0"/>
              </a:rPr>
              <a:t>	</a:t>
            </a:r>
            <a:endParaRPr lang="en-US" dirty="0"/>
          </a:p>
        </p:txBody>
      </p:sp>
    </p:spTree>
    <p:extLst>
      <p:ext uri="{BB962C8B-B14F-4D97-AF65-F5344CB8AC3E}">
        <p14:creationId xmlns:p14="http://schemas.microsoft.com/office/powerpoint/2010/main" val="226893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CBA71-32DA-4537-9989-1447A75B69E1}"/>
              </a:ext>
            </a:extLst>
          </p:cNvPr>
          <p:cNvSpPr>
            <a:spLocks noGrp="1"/>
          </p:cNvSpPr>
          <p:nvPr>
            <p:ph type="title"/>
          </p:nvPr>
        </p:nvSpPr>
        <p:spPr>
          <a:xfrm>
            <a:off x="1097280" y="286604"/>
            <a:ext cx="10058400" cy="1465996"/>
          </a:xfrm>
        </p:spPr>
        <p:txBody>
          <a:bodyPr>
            <a:normAutofit/>
          </a:bodyPr>
          <a:lstStyle/>
          <a:p>
            <a:r>
              <a:rPr lang="en-US" sz="4000" dirty="0"/>
              <a:t>Updates to VITA 78 – 6U Slot Profiles</a:t>
            </a:r>
            <a:endParaRPr lang="en-US" sz="4400" dirty="0"/>
          </a:p>
        </p:txBody>
      </p:sp>
      <p:sp>
        <p:nvSpPr>
          <p:cNvPr id="4" name="TextBox 3">
            <a:extLst>
              <a:ext uri="{FF2B5EF4-FFF2-40B4-BE49-F238E27FC236}">
                <a16:creationId xmlns:a16="http://schemas.microsoft.com/office/drawing/2014/main" id="{E9426C6D-01E2-4BCB-A236-606A759B9CF4}"/>
              </a:ext>
            </a:extLst>
          </p:cNvPr>
          <p:cNvSpPr txBox="1"/>
          <p:nvPr/>
        </p:nvSpPr>
        <p:spPr>
          <a:xfrm>
            <a:off x="788127" y="5590679"/>
            <a:ext cx="768159" cy="369332"/>
          </a:xfrm>
          <a:prstGeom prst="rect">
            <a:avLst/>
          </a:prstGeom>
          <a:noFill/>
        </p:spPr>
        <p:txBody>
          <a:bodyPr wrap="none" rtlCol="0">
            <a:spAutoFit/>
          </a:bodyPr>
          <a:lstStyle/>
          <a:p>
            <a:r>
              <a:rPr lang="en-US" dirty="0"/>
              <a:t>10.3.4</a:t>
            </a:r>
          </a:p>
        </p:txBody>
      </p:sp>
      <p:sp>
        <p:nvSpPr>
          <p:cNvPr id="13" name="TextBox 12">
            <a:extLst>
              <a:ext uri="{FF2B5EF4-FFF2-40B4-BE49-F238E27FC236}">
                <a16:creationId xmlns:a16="http://schemas.microsoft.com/office/drawing/2014/main" id="{4B55BBAE-5E58-4EB7-8A0E-0F9F94838EB4}"/>
              </a:ext>
            </a:extLst>
          </p:cNvPr>
          <p:cNvSpPr txBox="1"/>
          <p:nvPr/>
        </p:nvSpPr>
        <p:spPr>
          <a:xfrm>
            <a:off x="3754755" y="5673894"/>
            <a:ext cx="768159" cy="369332"/>
          </a:xfrm>
          <a:prstGeom prst="rect">
            <a:avLst/>
          </a:prstGeom>
          <a:noFill/>
        </p:spPr>
        <p:txBody>
          <a:bodyPr wrap="none" rtlCol="0">
            <a:spAutoFit/>
          </a:bodyPr>
          <a:lstStyle/>
          <a:p>
            <a:r>
              <a:rPr lang="en-US" dirty="0"/>
              <a:t>10.4.3</a:t>
            </a:r>
          </a:p>
        </p:txBody>
      </p:sp>
      <p:sp>
        <p:nvSpPr>
          <p:cNvPr id="19" name="TextBox 18">
            <a:extLst>
              <a:ext uri="{FF2B5EF4-FFF2-40B4-BE49-F238E27FC236}">
                <a16:creationId xmlns:a16="http://schemas.microsoft.com/office/drawing/2014/main" id="{98EB19A8-ED28-4492-BE0F-F158A0A466D2}"/>
              </a:ext>
            </a:extLst>
          </p:cNvPr>
          <p:cNvSpPr txBox="1"/>
          <p:nvPr/>
        </p:nvSpPr>
        <p:spPr>
          <a:xfrm>
            <a:off x="6337303" y="5742459"/>
            <a:ext cx="768159" cy="369332"/>
          </a:xfrm>
          <a:prstGeom prst="rect">
            <a:avLst/>
          </a:prstGeom>
          <a:noFill/>
        </p:spPr>
        <p:txBody>
          <a:bodyPr wrap="none" rtlCol="0">
            <a:spAutoFit/>
          </a:bodyPr>
          <a:lstStyle/>
          <a:p>
            <a:r>
              <a:rPr lang="en-US" dirty="0"/>
              <a:t>10.4.4</a:t>
            </a:r>
          </a:p>
        </p:txBody>
      </p:sp>
      <p:sp>
        <p:nvSpPr>
          <p:cNvPr id="20" name="TextBox 19">
            <a:extLst>
              <a:ext uri="{FF2B5EF4-FFF2-40B4-BE49-F238E27FC236}">
                <a16:creationId xmlns:a16="http://schemas.microsoft.com/office/drawing/2014/main" id="{1DCAA74C-89EC-43F3-9039-AA42692ED85B}"/>
              </a:ext>
            </a:extLst>
          </p:cNvPr>
          <p:cNvSpPr txBox="1"/>
          <p:nvPr/>
        </p:nvSpPr>
        <p:spPr>
          <a:xfrm>
            <a:off x="9510746" y="5775345"/>
            <a:ext cx="768159" cy="369332"/>
          </a:xfrm>
          <a:prstGeom prst="rect">
            <a:avLst/>
          </a:prstGeom>
          <a:noFill/>
        </p:spPr>
        <p:txBody>
          <a:bodyPr wrap="none" rtlCol="0">
            <a:spAutoFit/>
          </a:bodyPr>
          <a:lstStyle/>
          <a:p>
            <a:r>
              <a:rPr lang="en-US" dirty="0"/>
              <a:t>10.5.3</a:t>
            </a:r>
          </a:p>
        </p:txBody>
      </p:sp>
      <p:pic>
        <p:nvPicPr>
          <p:cNvPr id="8" name="Picture 7">
            <a:extLst>
              <a:ext uri="{FF2B5EF4-FFF2-40B4-BE49-F238E27FC236}">
                <a16:creationId xmlns:a16="http://schemas.microsoft.com/office/drawing/2014/main" id="{0423AAB6-1186-42BA-9E54-6F0878D4B8E0}"/>
              </a:ext>
            </a:extLst>
          </p:cNvPr>
          <p:cNvPicPr>
            <a:picLocks noChangeAspect="1"/>
          </p:cNvPicPr>
          <p:nvPr/>
        </p:nvPicPr>
        <p:blipFill>
          <a:blip r:embed="rId2"/>
          <a:stretch>
            <a:fillRect/>
          </a:stretch>
        </p:blipFill>
        <p:spPr>
          <a:xfrm>
            <a:off x="276261" y="1846947"/>
            <a:ext cx="2560051" cy="3826947"/>
          </a:xfrm>
          <a:prstGeom prst="rect">
            <a:avLst/>
          </a:prstGeom>
        </p:spPr>
      </p:pic>
      <p:pic>
        <p:nvPicPr>
          <p:cNvPr id="9" name="Picture 8">
            <a:extLst>
              <a:ext uri="{FF2B5EF4-FFF2-40B4-BE49-F238E27FC236}">
                <a16:creationId xmlns:a16="http://schemas.microsoft.com/office/drawing/2014/main" id="{FEFBF404-307A-426D-BE15-254274456927}"/>
              </a:ext>
            </a:extLst>
          </p:cNvPr>
          <p:cNvPicPr>
            <a:picLocks noChangeAspect="1"/>
          </p:cNvPicPr>
          <p:nvPr/>
        </p:nvPicPr>
        <p:blipFill>
          <a:blip r:embed="rId3"/>
          <a:stretch>
            <a:fillRect/>
          </a:stretch>
        </p:blipFill>
        <p:spPr>
          <a:xfrm>
            <a:off x="2836312" y="1808911"/>
            <a:ext cx="2255327" cy="3910122"/>
          </a:xfrm>
          <a:prstGeom prst="rect">
            <a:avLst/>
          </a:prstGeom>
        </p:spPr>
      </p:pic>
      <p:pic>
        <p:nvPicPr>
          <p:cNvPr id="10" name="Picture 9">
            <a:extLst>
              <a:ext uri="{FF2B5EF4-FFF2-40B4-BE49-F238E27FC236}">
                <a16:creationId xmlns:a16="http://schemas.microsoft.com/office/drawing/2014/main" id="{14E9F051-F7BA-4507-86A6-D0CAE9EA8398}"/>
              </a:ext>
            </a:extLst>
          </p:cNvPr>
          <p:cNvPicPr>
            <a:picLocks noChangeAspect="1"/>
          </p:cNvPicPr>
          <p:nvPr/>
        </p:nvPicPr>
        <p:blipFill>
          <a:blip r:embed="rId4"/>
          <a:stretch>
            <a:fillRect/>
          </a:stretch>
        </p:blipFill>
        <p:spPr>
          <a:xfrm>
            <a:off x="5441357" y="1808912"/>
            <a:ext cx="2382787" cy="3989466"/>
          </a:xfrm>
          <a:prstGeom prst="rect">
            <a:avLst/>
          </a:prstGeom>
        </p:spPr>
      </p:pic>
      <p:pic>
        <p:nvPicPr>
          <p:cNvPr id="11" name="Picture 10">
            <a:extLst>
              <a:ext uri="{FF2B5EF4-FFF2-40B4-BE49-F238E27FC236}">
                <a16:creationId xmlns:a16="http://schemas.microsoft.com/office/drawing/2014/main" id="{CC57FC74-A982-47B2-96B8-3F1D6AD02DBA}"/>
              </a:ext>
            </a:extLst>
          </p:cNvPr>
          <p:cNvPicPr>
            <a:picLocks noChangeAspect="1"/>
          </p:cNvPicPr>
          <p:nvPr/>
        </p:nvPicPr>
        <p:blipFill>
          <a:blip r:embed="rId5"/>
          <a:stretch>
            <a:fillRect/>
          </a:stretch>
        </p:blipFill>
        <p:spPr>
          <a:xfrm>
            <a:off x="8491796" y="1782210"/>
            <a:ext cx="2995354" cy="4053758"/>
          </a:xfrm>
          <a:prstGeom prst="rect">
            <a:avLst/>
          </a:prstGeom>
        </p:spPr>
      </p:pic>
    </p:spTree>
    <p:extLst>
      <p:ext uri="{BB962C8B-B14F-4D97-AF65-F5344CB8AC3E}">
        <p14:creationId xmlns:p14="http://schemas.microsoft.com/office/powerpoint/2010/main" val="21634809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05" y="88168"/>
            <a:ext cx="10058400" cy="903171"/>
          </a:xfrm>
        </p:spPr>
        <p:txBody>
          <a:bodyPr/>
          <a:lstStyle/>
          <a:p>
            <a:r>
              <a:rPr lang="en-US" dirty="0"/>
              <a:t>I/O Planes in SpaceVPX</a:t>
            </a:r>
          </a:p>
        </p:txBody>
      </p:sp>
      <p:sp>
        <p:nvSpPr>
          <p:cNvPr id="4" name="Rounded Rectangle 3"/>
          <p:cNvSpPr/>
          <p:nvPr/>
        </p:nvSpPr>
        <p:spPr>
          <a:xfrm>
            <a:off x="1764420" y="5165349"/>
            <a:ext cx="8478982" cy="648072"/>
          </a:xfrm>
          <a:prstGeom prst="roundRect">
            <a:avLst/>
          </a:prstGeom>
          <a:solidFill>
            <a:schemeClr val="accent1">
              <a:lumMod val="75000"/>
            </a:schemeClr>
          </a:solidFill>
          <a:ln w="6350" cap="rnd" cmpd="sng" algn="ctr">
            <a:solidFill>
              <a:schemeClr val="accent1">
                <a:lumMod val="75000"/>
              </a:schemeClr>
            </a:solidFill>
            <a:prstDash val="solid"/>
          </a:ln>
          <a:effectLst>
            <a:outerShdw blurRad="39000" dist="254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orbel"/>
            </a:endParaRPr>
          </a:p>
        </p:txBody>
      </p:sp>
      <p:sp>
        <p:nvSpPr>
          <p:cNvPr id="5" name="Rounded Rectangle 4"/>
          <p:cNvSpPr/>
          <p:nvPr/>
        </p:nvSpPr>
        <p:spPr>
          <a:xfrm>
            <a:off x="1764420" y="4517277"/>
            <a:ext cx="8478982" cy="515386"/>
          </a:xfrm>
          <a:prstGeom prst="roundRect">
            <a:avLst/>
          </a:prstGeom>
          <a:solidFill>
            <a:srgbClr val="0070C0"/>
          </a:solidFill>
          <a:ln w="6350" cap="rnd" cmpd="sng" algn="ctr">
            <a:solidFill>
              <a:srgbClr val="0070C0"/>
            </a:solidFill>
            <a:prstDash val="solid"/>
          </a:ln>
          <a:effectLst>
            <a:outerShdw blurRad="39000" dist="254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orbel"/>
            </a:endParaRPr>
          </a:p>
        </p:txBody>
      </p:sp>
      <p:sp>
        <p:nvSpPr>
          <p:cNvPr id="6" name="Rounded Rectangle 5"/>
          <p:cNvSpPr/>
          <p:nvPr/>
        </p:nvSpPr>
        <p:spPr>
          <a:xfrm>
            <a:off x="1755619" y="3542805"/>
            <a:ext cx="8478982" cy="720080"/>
          </a:xfrm>
          <a:prstGeom prst="roundRect">
            <a:avLst/>
          </a:prstGeom>
          <a:solidFill>
            <a:srgbClr val="00B0F0"/>
          </a:solidFill>
          <a:ln w="6350" cap="rnd" cmpd="sng" algn="ctr">
            <a:solidFill>
              <a:srgbClr val="00B0F0"/>
            </a:solidFill>
            <a:prstDash val="solid"/>
          </a:ln>
          <a:effectLst>
            <a:outerShdw blurRad="39000" dist="254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orbel"/>
            </a:endParaRPr>
          </a:p>
        </p:txBody>
      </p:sp>
      <p:sp>
        <p:nvSpPr>
          <p:cNvPr id="7" name="Rounded Rectangle 6"/>
          <p:cNvSpPr/>
          <p:nvPr/>
        </p:nvSpPr>
        <p:spPr>
          <a:xfrm>
            <a:off x="1764420" y="2214390"/>
            <a:ext cx="8478982" cy="288032"/>
          </a:xfrm>
          <a:prstGeom prst="roundRect">
            <a:avLst/>
          </a:prstGeom>
          <a:solidFill>
            <a:srgbClr val="92D050"/>
          </a:solidFill>
          <a:ln w="6350" cap="rnd" cmpd="sng" algn="ctr">
            <a:solidFill>
              <a:srgbClr val="92D050"/>
            </a:solidFill>
            <a:prstDash val="solid"/>
          </a:ln>
          <a:effectLst>
            <a:outerShdw blurRad="39000" dist="254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orbel"/>
            </a:endParaRPr>
          </a:p>
        </p:txBody>
      </p:sp>
      <p:sp>
        <p:nvSpPr>
          <p:cNvPr id="8" name="Rounded Rectangle 7"/>
          <p:cNvSpPr/>
          <p:nvPr/>
        </p:nvSpPr>
        <p:spPr>
          <a:xfrm>
            <a:off x="1755619" y="2706853"/>
            <a:ext cx="8478982" cy="703266"/>
          </a:xfrm>
          <a:prstGeom prst="roundRect">
            <a:avLst/>
          </a:prstGeom>
          <a:solidFill>
            <a:srgbClr val="00B050"/>
          </a:solidFill>
          <a:ln w="6350" cap="rnd" cmpd="sng" algn="ctr">
            <a:solidFill>
              <a:srgbClr val="00B050"/>
            </a:solidFill>
            <a:prstDash val="solid"/>
          </a:ln>
          <a:effectLst>
            <a:outerShdw blurRad="39000" dist="254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orbel"/>
            </a:endParaRPr>
          </a:p>
        </p:txBody>
      </p:sp>
      <p:pic>
        <p:nvPicPr>
          <p:cNvPr id="9" name="Picture 8"/>
          <p:cNvPicPr>
            <a:picLocks noChangeAspect="1"/>
          </p:cNvPicPr>
          <p:nvPr/>
        </p:nvPicPr>
        <p:blipFill>
          <a:blip r:embed="rId2"/>
          <a:stretch>
            <a:fillRect/>
          </a:stretch>
        </p:blipFill>
        <p:spPr>
          <a:xfrm>
            <a:off x="3175348" y="896864"/>
            <a:ext cx="6048671" cy="4953565"/>
          </a:xfrm>
          <a:prstGeom prst="rect">
            <a:avLst/>
          </a:prstGeom>
        </p:spPr>
      </p:pic>
      <p:sp>
        <p:nvSpPr>
          <p:cNvPr id="3" name="TextBox 2">
            <a:extLst>
              <a:ext uri="{FF2B5EF4-FFF2-40B4-BE49-F238E27FC236}">
                <a16:creationId xmlns:a16="http://schemas.microsoft.com/office/drawing/2014/main" id="{A9E22AE1-2D37-4DC2-A224-0DFA802B3487}"/>
              </a:ext>
            </a:extLst>
          </p:cNvPr>
          <p:cNvSpPr txBox="1"/>
          <p:nvPr/>
        </p:nvSpPr>
        <p:spPr>
          <a:xfrm>
            <a:off x="55298" y="2164363"/>
            <a:ext cx="1709122" cy="369332"/>
          </a:xfrm>
          <a:prstGeom prst="rect">
            <a:avLst/>
          </a:prstGeom>
          <a:noFill/>
        </p:spPr>
        <p:txBody>
          <a:bodyPr wrap="none" rtlCol="0">
            <a:spAutoFit/>
          </a:bodyPr>
          <a:lstStyle/>
          <a:p>
            <a:r>
              <a:rPr lang="en-US" dirty="0"/>
              <a:t>Expansion Plane</a:t>
            </a:r>
          </a:p>
        </p:txBody>
      </p:sp>
      <p:sp>
        <p:nvSpPr>
          <p:cNvPr id="10" name="TextBox 9">
            <a:extLst>
              <a:ext uri="{FF2B5EF4-FFF2-40B4-BE49-F238E27FC236}">
                <a16:creationId xmlns:a16="http://schemas.microsoft.com/office/drawing/2014/main" id="{24EEACA1-72CF-40B1-97C9-72CEDD6339C0}"/>
              </a:ext>
            </a:extLst>
          </p:cNvPr>
          <p:cNvSpPr txBox="1"/>
          <p:nvPr/>
        </p:nvSpPr>
        <p:spPr>
          <a:xfrm>
            <a:off x="276225" y="2894408"/>
            <a:ext cx="1192827" cy="369332"/>
          </a:xfrm>
          <a:prstGeom prst="rect">
            <a:avLst/>
          </a:prstGeom>
          <a:noFill/>
        </p:spPr>
        <p:txBody>
          <a:bodyPr wrap="none" rtlCol="0">
            <a:spAutoFit/>
          </a:bodyPr>
          <a:lstStyle/>
          <a:p>
            <a:r>
              <a:rPr lang="en-US" dirty="0"/>
              <a:t>Data Plane</a:t>
            </a:r>
          </a:p>
        </p:txBody>
      </p:sp>
      <p:sp>
        <p:nvSpPr>
          <p:cNvPr id="11" name="TextBox 10">
            <a:extLst>
              <a:ext uri="{FF2B5EF4-FFF2-40B4-BE49-F238E27FC236}">
                <a16:creationId xmlns:a16="http://schemas.microsoft.com/office/drawing/2014/main" id="{C81AF808-EAA6-4321-AF3F-486829452598}"/>
              </a:ext>
            </a:extLst>
          </p:cNvPr>
          <p:cNvSpPr txBox="1"/>
          <p:nvPr/>
        </p:nvSpPr>
        <p:spPr>
          <a:xfrm>
            <a:off x="122852" y="3866655"/>
            <a:ext cx="1450012" cy="369332"/>
          </a:xfrm>
          <a:prstGeom prst="rect">
            <a:avLst/>
          </a:prstGeom>
          <a:noFill/>
        </p:spPr>
        <p:txBody>
          <a:bodyPr wrap="none" rtlCol="0">
            <a:spAutoFit/>
          </a:bodyPr>
          <a:lstStyle/>
          <a:p>
            <a:r>
              <a:rPr lang="en-US" dirty="0"/>
              <a:t>Control Plane</a:t>
            </a:r>
          </a:p>
        </p:txBody>
      </p:sp>
      <p:sp>
        <p:nvSpPr>
          <p:cNvPr id="12" name="TextBox 11">
            <a:extLst>
              <a:ext uri="{FF2B5EF4-FFF2-40B4-BE49-F238E27FC236}">
                <a16:creationId xmlns:a16="http://schemas.microsoft.com/office/drawing/2014/main" id="{C02E5D26-C113-40D7-9809-6CA646424761}"/>
              </a:ext>
            </a:extLst>
          </p:cNvPr>
          <p:cNvSpPr txBox="1"/>
          <p:nvPr/>
        </p:nvSpPr>
        <p:spPr>
          <a:xfrm>
            <a:off x="190500" y="4628404"/>
            <a:ext cx="1321196" cy="369332"/>
          </a:xfrm>
          <a:prstGeom prst="rect">
            <a:avLst/>
          </a:prstGeom>
          <a:noFill/>
        </p:spPr>
        <p:txBody>
          <a:bodyPr wrap="none" rtlCol="0">
            <a:spAutoFit/>
          </a:bodyPr>
          <a:lstStyle/>
          <a:p>
            <a:r>
              <a:rPr lang="en-US" dirty="0"/>
              <a:t>Utility Plane</a:t>
            </a:r>
          </a:p>
        </p:txBody>
      </p:sp>
      <p:sp>
        <p:nvSpPr>
          <p:cNvPr id="13" name="TextBox 12">
            <a:extLst>
              <a:ext uri="{FF2B5EF4-FFF2-40B4-BE49-F238E27FC236}">
                <a16:creationId xmlns:a16="http://schemas.microsoft.com/office/drawing/2014/main" id="{24773797-57A0-448F-9869-26EC66D5B59D}"/>
              </a:ext>
            </a:extLst>
          </p:cNvPr>
          <p:cNvSpPr txBox="1"/>
          <p:nvPr/>
        </p:nvSpPr>
        <p:spPr>
          <a:xfrm>
            <a:off x="208577" y="5326745"/>
            <a:ext cx="1350498" cy="369332"/>
          </a:xfrm>
          <a:prstGeom prst="rect">
            <a:avLst/>
          </a:prstGeom>
          <a:noFill/>
        </p:spPr>
        <p:txBody>
          <a:bodyPr wrap="none" rtlCol="0">
            <a:spAutoFit/>
          </a:bodyPr>
          <a:lstStyle/>
          <a:p>
            <a:r>
              <a:rPr lang="en-US" dirty="0"/>
              <a:t>Power Plane</a:t>
            </a:r>
          </a:p>
        </p:txBody>
      </p:sp>
    </p:spTree>
    <p:extLst>
      <p:ext uri="{BB962C8B-B14F-4D97-AF65-F5344CB8AC3E}">
        <p14:creationId xmlns:p14="http://schemas.microsoft.com/office/powerpoint/2010/main" val="176930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Plane Switch Topology</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1305" y="1737361"/>
            <a:ext cx="7660589" cy="4586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507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Plane Mesh Topology</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3135" y="1517593"/>
            <a:ext cx="6779308" cy="4979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9296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Plane Switch Topology</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2812" y="1916426"/>
            <a:ext cx="7239000" cy="44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07993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6U SpaceVPX Backplane Profile</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77" y="1868589"/>
            <a:ext cx="3592118"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641634727"/>
              </p:ext>
            </p:extLst>
          </p:nvPr>
        </p:nvGraphicFramePr>
        <p:xfrm>
          <a:off x="3604116" y="1807457"/>
          <a:ext cx="5760641" cy="2525923"/>
        </p:xfrm>
        <a:graphic>
          <a:graphicData uri="http://schemas.openxmlformats.org/drawingml/2006/table">
            <a:tbl>
              <a:tblPr firstRow="1" firstCol="1" lastRow="1" lastCol="1" bandRow="1" bandCol="1"/>
              <a:tblGrid>
                <a:gridCol w="1118264">
                  <a:extLst>
                    <a:ext uri="{9D8B030D-6E8A-4147-A177-3AD203B41FA5}">
                      <a16:colId xmlns:a16="http://schemas.microsoft.com/office/drawing/2014/main" val="20000"/>
                    </a:ext>
                  </a:extLst>
                </a:gridCol>
                <a:gridCol w="580450">
                  <a:extLst>
                    <a:ext uri="{9D8B030D-6E8A-4147-A177-3AD203B41FA5}">
                      <a16:colId xmlns:a16="http://schemas.microsoft.com/office/drawing/2014/main" val="20001"/>
                    </a:ext>
                  </a:extLst>
                </a:gridCol>
                <a:gridCol w="605543">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894794">
                  <a:extLst>
                    <a:ext uri="{9D8B030D-6E8A-4147-A177-3AD203B41FA5}">
                      <a16:colId xmlns:a16="http://schemas.microsoft.com/office/drawing/2014/main" val="20004"/>
                    </a:ext>
                  </a:extLst>
                </a:gridCol>
                <a:gridCol w="617374">
                  <a:extLst>
                    <a:ext uri="{9D8B030D-6E8A-4147-A177-3AD203B41FA5}">
                      <a16:colId xmlns:a16="http://schemas.microsoft.com/office/drawing/2014/main" val="20005"/>
                    </a:ext>
                  </a:extLst>
                </a:gridCol>
                <a:gridCol w="432048">
                  <a:extLst>
                    <a:ext uri="{9D8B030D-6E8A-4147-A177-3AD203B41FA5}">
                      <a16:colId xmlns:a16="http://schemas.microsoft.com/office/drawing/2014/main" val="20006"/>
                    </a:ext>
                  </a:extLst>
                </a:gridCol>
                <a:gridCol w="648072">
                  <a:extLst>
                    <a:ext uri="{9D8B030D-6E8A-4147-A177-3AD203B41FA5}">
                      <a16:colId xmlns:a16="http://schemas.microsoft.com/office/drawing/2014/main" val="20007"/>
                    </a:ext>
                  </a:extLst>
                </a:gridCol>
              </a:tblGrid>
              <a:tr h="196254">
                <a:tc rowSpan="2">
                  <a:txBody>
                    <a:bodyPr/>
                    <a:lstStyle/>
                    <a:p>
                      <a:pPr marL="0" marR="0">
                        <a:spcBef>
                          <a:spcPts val="0"/>
                        </a:spcBef>
                        <a:spcAft>
                          <a:spcPts val="0"/>
                        </a:spcAft>
                      </a:pPr>
                      <a:r>
                        <a:rPr lang="en-US" sz="800" b="1" dirty="0">
                          <a:effectLst/>
                          <a:latin typeface="Arial"/>
                          <a:ea typeface="Arial"/>
                          <a:cs typeface="Times New Roman"/>
                        </a:rPr>
                        <a:t> </a:t>
                      </a:r>
                      <a:endParaRPr lang="en-US" sz="1000" b="1" dirty="0">
                        <a:effectLst/>
                        <a:latin typeface="Calibri"/>
                        <a:ea typeface="Calibri"/>
                        <a:cs typeface="Times New Roman"/>
                      </a:endParaRPr>
                    </a:p>
                    <a:p>
                      <a:pPr marL="0" marR="0">
                        <a:spcBef>
                          <a:spcPts val="0"/>
                        </a:spcBef>
                        <a:spcAft>
                          <a:spcPts val="0"/>
                        </a:spcAft>
                      </a:pPr>
                      <a:r>
                        <a:rPr lang="en-US" sz="800" b="1" dirty="0">
                          <a:effectLst/>
                          <a:latin typeface="Arial"/>
                          <a:ea typeface="Arial"/>
                          <a:cs typeface="Times New Roman"/>
                        </a:rPr>
                        <a:t> </a:t>
                      </a:r>
                      <a:endParaRPr lang="en-US" sz="1000" b="1" dirty="0">
                        <a:effectLst/>
                        <a:latin typeface="Calibri"/>
                        <a:ea typeface="Calibri"/>
                        <a:cs typeface="Times New Roman"/>
                      </a:endParaRPr>
                    </a:p>
                    <a:p>
                      <a:pPr marL="0" marR="0">
                        <a:spcBef>
                          <a:spcPts val="0"/>
                        </a:spcBef>
                        <a:spcAft>
                          <a:spcPts val="0"/>
                        </a:spcAft>
                      </a:pPr>
                      <a:r>
                        <a:rPr lang="en-US" sz="800" b="1" dirty="0">
                          <a:effectLst/>
                          <a:latin typeface="Arial"/>
                          <a:ea typeface="Arial"/>
                          <a:cs typeface="Times New Roman"/>
                        </a:rPr>
                        <a:t> </a:t>
                      </a:r>
                      <a:endParaRPr lang="en-US" sz="1000" b="1" dirty="0">
                        <a:effectLst/>
                        <a:latin typeface="Calibri"/>
                        <a:ea typeface="Calibri"/>
                        <a:cs typeface="Times New Roman"/>
                      </a:endParaRPr>
                    </a:p>
                    <a:p>
                      <a:pPr marL="53975" marR="0">
                        <a:spcBef>
                          <a:spcPts val="730"/>
                        </a:spcBef>
                        <a:spcAft>
                          <a:spcPts val="0"/>
                        </a:spcAft>
                      </a:pPr>
                      <a:r>
                        <a:rPr lang="en-US" sz="900" b="1" spc="-5" dirty="0">
                          <a:effectLst/>
                          <a:latin typeface="Arial"/>
                          <a:ea typeface="Calibri"/>
                          <a:cs typeface="Times New Roman"/>
                        </a:rPr>
                        <a:t>Profile</a:t>
                      </a:r>
                      <a:r>
                        <a:rPr lang="en-US" sz="900" b="1" spc="-50" dirty="0">
                          <a:effectLst/>
                          <a:latin typeface="Arial"/>
                          <a:ea typeface="Calibri"/>
                          <a:cs typeface="Times New Roman"/>
                        </a:rPr>
                        <a:t> </a:t>
                      </a:r>
                      <a:r>
                        <a:rPr lang="en-US" sz="900" b="1" dirty="0">
                          <a:effectLst/>
                          <a:latin typeface="Arial"/>
                          <a:ea typeface="Calibri"/>
                          <a:cs typeface="Times New Roman"/>
                        </a:rPr>
                        <a:t>name</a:t>
                      </a:r>
                      <a:endParaRPr lang="en-US" sz="1050" b="1" dirty="0">
                        <a:effectLst/>
                        <a:latin typeface="Calibri"/>
                        <a:ea typeface="Calibri"/>
                        <a:cs typeface="Times New Roman"/>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2">
                  <a:txBody>
                    <a:bodyPr/>
                    <a:lstStyle/>
                    <a:p>
                      <a:pPr marL="229235" marR="0">
                        <a:spcBef>
                          <a:spcPts val="185"/>
                        </a:spcBef>
                        <a:spcAft>
                          <a:spcPts val="0"/>
                        </a:spcAft>
                      </a:pPr>
                      <a:r>
                        <a:rPr lang="en-US" sz="900" b="1" dirty="0">
                          <a:effectLst/>
                          <a:latin typeface="Arial"/>
                          <a:ea typeface="Calibri"/>
                          <a:cs typeface="Times New Roman"/>
                        </a:rPr>
                        <a:t>Mechanical</a:t>
                      </a:r>
                      <a:endParaRPr lang="en-US" sz="1050" b="1" dirty="0">
                        <a:effectLst/>
                        <a:latin typeface="Calibri"/>
                        <a:ea typeface="Calibri"/>
                        <a:cs typeface="Times New Roman"/>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109855" marR="0">
                        <a:spcBef>
                          <a:spcPts val="185"/>
                        </a:spcBef>
                        <a:spcAft>
                          <a:spcPts val="0"/>
                        </a:spcAft>
                      </a:pPr>
                      <a:r>
                        <a:rPr lang="en-US" sz="900" b="1" dirty="0">
                          <a:effectLst/>
                          <a:latin typeface="Arial"/>
                          <a:ea typeface="Calibri"/>
                          <a:cs typeface="Times New Roman"/>
                        </a:rPr>
                        <a:t>Slot</a:t>
                      </a:r>
                      <a:r>
                        <a:rPr lang="en-US" sz="900" b="1" spc="-40" dirty="0">
                          <a:effectLst/>
                          <a:latin typeface="Arial"/>
                          <a:ea typeface="Calibri"/>
                          <a:cs typeface="Times New Roman"/>
                        </a:rPr>
                        <a:t> </a:t>
                      </a:r>
                      <a:r>
                        <a:rPr lang="en-US" sz="900" b="1" spc="-5" dirty="0">
                          <a:effectLst/>
                          <a:latin typeface="Arial"/>
                          <a:ea typeface="Calibri"/>
                          <a:cs typeface="Times New Roman"/>
                        </a:rPr>
                        <a:t>Profiles</a:t>
                      </a:r>
                      <a:r>
                        <a:rPr lang="en-US" sz="900" b="1" spc="-35" dirty="0">
                          <a:effectLst/>
                          <a:latin typeface="Arial"/>
                          <a:ea typeface="Calibri"/>
                          <a:cs typeface="Times New Roman"/>
                        </a:rPr>
                        <a:t> </a:t>
                      </a:r>
                      <a:r>
                        <a:rPr lang="en-US" sz="900" b="1" dirty="0">
                          <a:effectLst/>
                          <a:latin typeface="Arial"/>
                          <a:ea typeface="Calibri"/>
                          <a:cs typeface="Times New Roman"/>
                        </a:rPr>
                        <a:t>and</a:t>
                      </a:r>
                      <a:r>
                        <a:rPr lang="en-US" sz="900" b="1" spc="-30" dirty="0">
                          <a:effectLst/>
                          <a:latin typeface="Arial"/>
                          <a:ea typeface="Calibri"/>
                          <a:cs typeface="Times New Roman"/>
                        </a:rPr>
                        <a:t> </a:t>
                      </a:r>
                      <a:r>
                        <a:rPr lang="en-US" sz="900" b="1" spc="-5" dirty="0">
                          <a:effectLst/>
                          <a:latin typeface="Arial"/>
                          <a:ea typeface="Calibri"/>
                          <a:cs typeface="Times New Roman"/>
                        </a:rPr>
                        <a:t>Section</a:t>
                      </a:r>
                      <a:endParaRPr lang="en-US" sz="1050" b="1" dirty="0">
                        <a:effectLst/>
                        <a:latin typeface="Calibri"/>
                        <a:ea typeface="Calibri"/>
                        <a:cs typeface="Times New Roman"/>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224155" marR="0">
                        <a:spcBef>
                          <a:spcPts val="185"/>
                        </a:spcBef>
                        <a:spcAft>
                          <a:spcPts val="0"/>
                        </a:spcAft>
                      </a:pPr>
                      <a:r>
                        <a:rPr lang="en-US" sz="900" b="1" spc="-5" dirty="0">
                          <a:effectLst/>
                          <a:latin typeface="Arial"/>
                          <a:ea typeface="Calibri"/>
                          <a:cs typeface="Times New Roman"/>
                        </a:rPr>
                        <a:t>Channel</a:t>
                      </a:r>
                      <a:r>
                        <a:rPr lang="en-US" sz="900" b="1" spc="-45" dirty="0">
                          <a:effectLst/>
                          <a:latin typeface="Arial"/>
                          <a:ea typeface="Calibri"/>
                          <a:cs typeface="Times New Roman"/>
                        </a:rPr>
                        <a:t> </a:t>
                      </a:r>
                      <a:r>
                        <a:rPr lang="en-US" sz="900" b="1" dirty="0">
                          <a:effectLst/>
                          <a:latin typeface="Arial"/>
                          <a:ea typeface="Calibri"/>
                          <a:cs typeface="Times New Roman"/>
                        </a:rPr>
                        <a:t>Gbaud</a:t>
                      </a:r>
                      <a:r>
                        <a:rPr lang="en-US" sz="900" b="1" spc="-50" dirty="0">
                          <a:effectLst/>
                          <a:latin typeface="Arial"/>
                          <a:ea typeface="Calibri"/>
                          <a:cs typeface="Times New Roman"/>
                        </a:rPr>
                        <a:t> </a:t>
                      </a:r>
                      <a:r>
                        <a:rPr lang="en-US" sz="900" b="1" dirty="0">
                          <a:effectLst/>
                          <a:latin typeface="Arial"/>
                          <a:ea typeface="Calibri"/>
                          <a:cs typeface="Times New Roman"/>
                        </a:rPr>
                        <a:t>Rate</a:t>
                      </a:r>
                      <a:endParaRPr lang="en-US" sz="1050" b="1" dirty="0">
                        <a:effectLst/>
                        <a:latin typeface="Calibri"/>
                        <a:ea typeface="Calibri"/>
                        <a:cs typeface="Times New Roman"/>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4542">
                <a:tc vMerge="1">
                  <a:txBody>
                    <a:bodyPr/>
                    <a:lstStyle/>
                    <a:p>
                      <a:endParaRPr lang="en-US"/>
                    </a:p>
                  </a:txBody>
                  <a:tcPr/>
                </a:tc>
                <a:tc>
                  <a:txBody>
                    <a:bodyPr/>
                    <a:lstStyle/>
                    <a:p>
                      <a:pPr marL="0" marR="0">
                        <a:spcBef>
                          <a:spcPts val="5"/>
                        </a:spcBef>
                        <a:spcAft>
                          <a:spcPts val="0"/>
                        </a:spcAft>
                      </a:pPr>
                      <a:r>
                        <a:rPr lang="en-US" sz="1050" b="1" dirty="0">
                          <a:effectLst/>
                          <a:latin typeface="Arial"/>
                          <a:ea typeface="Arial"/>
                          <a:cs typeface="Times New Roman"/>
                        </a:rPr>
                        <a:t> </a:t>
                      </a:r>
                      <a:endParaRPr lang="en-US" sz="1000" b="1" dirty="0">
                        <a:effectLst/>
                        <a:latin typeface="Calibri"/>
                        <a:ea typeface="Calibri"/>
                        <a:cs typeface="Times New Roman"/>
                      </a:endParaRPr>
                    </a:p>
                    <a:p>
                      <a:pPr marL="156210" marR="114935" indent="-48895">
                        <a:spcBef>
                          <a:spcPts val="0"/>
                        </a:spcBef>
                        <a:spcAft>
                          <a:spcPts val="0"/>
                        </a:spcAft>
                      </a:pPr>
                      <a:r>
                        <a:rPr lang="en-US" sz="800" b="1" spc="-5" dirty="0">
                          <a:effectLst/>
                          <a:latin typeface="Arial"/>
                          <a:ea typeface="Calibri"/>
                          <a:cs typeface="Times New Roman"/>
                        </a:rPr>
                        <a:t>Pitch</a:t>
                      </a:r>
                      <a:r>
                        <a:rPr lang="en-US" sz="800" b="1" spc="115" dirty="0">
                          <a:effectLst/>
                          <a:latin typeface="Arial"/>
                          <a:ea typeface="Calibri"/>
                          <a:cs typeface="Times New Roman"/>
                        </a:rPr>
                        <a:t> </a:t>
                      </a:r>
                      <a:r>
                        <a:rPr lang="en-US" sz="800" b="1" spc="-5" dirty="0">
                          <a:effectLst/>
                          <a:latin typeface="Arial"/>
                          <a:ea typeface="Calibri"/>
                          <a:cs typeface="Times New Roman"/>
                        </a:rPr>
                        <a:t>(in)</a:t>
                      </a:r>
                      <a:endParaRPr lang="en-US" sz="1000" b="1" dirty="0">
                        <a:effectLst/>
                        <a:latin typeface="Calibri"/>
                        <a:ea typeface="Calibri"/>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spcBef>
                          <a:spcPts val="5"/>
                        </a:spcBef>
                        <a:spcAft>
                          <a:spcPts val="0"/>
                        </a:spcAft>
                      </a:pPr>
                      <a:r>
                        <a:rPr lang="en-US" sz="1050" b="1" dirty="0">
                          <a:effectLst/>
                          <a:latin typeface="Arial"/>
                          <a:ea typeface="Arial"/>
                          <a:cs typeface="Times New Roman"/>
                        </a:rPr>
                        <a:t> </a:t>
                      </a:r>
                      <a:endParaRPr lang="en-US" sz="1000" b="1" dirty="0">
                        <a:effectLst/>
                        <a:latin typeface="Calibri"/>
                        <a:ea typeface="Calibri"/>
                        <a:cs typeface="Times New Roman"/>
                      </a:endParaRPr>
                    </a:p>
                    <a:p>
                      <a:pPr marL="156210" marR="0">
                        <a:spcBef>
                          <a:spcPts val="0"/>
                        </a:spcBef>
                        <a:spcAft>
                          <a:spcPts val="0"/>
                        </a:spcAft>
                      </a:pPr>
                      <a:r>
                        <a:rPr lang="en-US" sz="800" b="1" dirty="0">
                          <a:effectLst/>
                          <a:latin typeface="Arial"/>
                          <a:ea typeface="Calibri"/>
                          <a:cs typeface="Times New Roman"/>
                        </a:rPr>
                        <a:t>R</a:t>
                      </a:r>
                      <a:r>
                        <a:rPr lang="en-US" sz="800" b="1" spc="15" dirty="0">
                          <a:effectLst/>
                          <a:latin typeface="Arial"/>
                          <a:ea typeface="Calibri"/>
                          <a:cs typeface="Times New Roman"/>
                        </a:rPr>
                        <a:t>T</a:t>
                      </a:r>
                      <a:r>
                        <a:rPr lang="en-US" sz="800" b="1" dirty="0">
                          <a:effectLst/>
                          <a:latin typeface="Arial"/>
                          <a:ea typeface="Calibri"/>
                          <a:cs typeface="Times New Roman"/>
                        </a:rPr>
                        <a:t>M</a:t>
                      </a:r>
                      <a:endParaRPr lang="en-US" sz="1000" b="1" dirty="0">
                        <a:effectLst/>
                        <a:latin typeface="Calibri"/>
                        <a:ea typeface="Calibri"/>
                        <a:cs typeface="Times New Roman"/>
                      </a:endParaRPr>
                    </a:p>
                    <a:p>
                      <a:pPr marL="142240" marR="0">
                        <a:spcBef>
                          <a:spcPts val="0"/>
                        </a:spcBef>
                        <a:spcAft>
                          <a:spcPts val="0"/>
                        </a:spcAft>
                      </a:pPr>
                      <a:r>
                        <a:rPr lang="en-US" sz="800" b="1" spc="-5" dirty="0">
                          <a:effectLst/>
                          <a:latin typeface="Arial"/>
                          <a:ea typeface="Calibri"/>
                          <a:cs typeface="Times New Roman"/>
                        </a:rPr>
                        <a:t>Conn</a:t>
                      </a:r>
                      <a:endParaRPr lang="en-US" sz="1000" b="1"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b="1" dirty="0">
                          <a:effectLst/>
                          <a:latin typeface="Arial"/>
                          <a:ea typeface="Arial"/>
                          <a:cs typeface="Times New Roman"/>
                        </a:rPr>
                        <a:t> </a:t>
                      </a:r>
                      <a:endParaRPr lang="en-US" sz="1000" b="1" dirty="0">
                        <a:effectLst/>
                        <a:latin typeface="Calibri"/>
                        <a:ea typeface="Calibri"/>
                        <a:cs typeface="Times New Roman"/>
                      </a:endParaRPr>
                    </a:p>
                    <a:p>
                      <a:pPr marL="0" marR="0">
                        <a:spcBef>
                          <a:spcPts val="5"/>
                        </a:spcBef>
                        <a:spcAft>
                          <a:spcPts val="0"/>
                        </a:spcAft>
                      </a:pPr>
                      <a:r>
                        <a:rPr lang="en-US" sz="1050" b="1" dirty="0">
                          <a:effectLst/>
                          <a:latin typeface="Arial"/>
                          <a:ea typeface="Arial"/>
                          <a:cs typeface="Times New Roman"/>
                        </a:rPr>
                        <a:t> </a:t>
                      </a:r>
                      <a:endParaRPr lang="en-US" sz="1000" b="1" dirty="0">
                        <a:effectLst/>
                        <a:latin typeface="Calibri"/>
                        <a:ea typeface="Calibri"/>
                        <a:cs typeface="Times New Roman"/>
                      </a:endParaRPr>
                    </a:p>
                    <a:p>
                      <a:pPr marL="171450" marR="0">
                        <a:spcBef>
                          <a:spcPts val="0"/>
                        </a:spcBef>
                        <a:spcAft>
                          <a:spcPts val="0"/>
                        </a:spcAft>
                      </a:pPr>
                      <a:r>
                        <a:rPr lang="en-US" sz="800" b="1" spc="-5" dirty="0">
                          <a:effectLst/>
                          <a:latin typeface="Arial"/>
                          <a:ea typeface="Calibri"/>
                          <a:cs typeface="Times New Roman"/>
                        </a:rPr>
                        <a:t>Payload</a:t>
                      </a:r>
                      <a:endParaRPr lang="en-US" sz="1000" b="1" dirty="0">
                        <a:effectLst/>
                        <a:latin typeface="Calibri"/>
                        <a:ea typeface="Calibri"/>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spcBef>
                          <a:spcPts val="5"/>
                        </a:spcBef>
                        <a:spcAft>
                          <a:spcPts val="0"/>
                        </a:spcAft>
                      </a:pPr>
                      <a:r>
                        <a:rPr lang="en-US" sz="1050" b="1" dirty="0">
                          <a:effectLst/>
                          <a:latin typeface="Arial"/>
                          <a:ea typeface="Arial"/>
                          <a:cs typeface="Times New Roman"/>
                        </a:rPr>
                        <a:t> </a:t>
                      </a:r>
                      <a:endParaRPr lang="en-US" sz="1000" b="1" dirty="0">
                        <a:effectLst/>
                        <a:latin typeface="Calibri"/>
                        <a:ea typeface="Calibri"/>
                        <a:cs typeface="Times New Roman"/>
                      </a:endParaRPr>
                    </a:p>
                    <a:p>
                      <a:pPr marL="121285" marR="112395" indent="28575">
                        <a:spcBef>
                          <a:spcPts val="0"/>
                        </a:spcBef>
                        <a:spcAft>
                          <a:spcPts val="0"/>
                        </a:spcAft>
                      </a:pPr>
                      <a:r>
                        <a:rPr lang="en-US" sz="800" b="1" spc="-5" dirty="0">
                          <a:effectLst/>
                          <a:latin typeface="Arial"/>
                          <a:ea typeface="Calibri"/>
                          <a:cs typeface="Times New Roman"/>
                        </a:rPr>
                        <a:t>Switch</a:t>
                      </a:r>
                      <a:r>
                        <a:rPr lang="en-US" sz="800" b="1" spc="-35" dirty="0">
                          <a:effectLst/>
                          <a:latin typeface="Arial"/>
                          <a:ea typeface="Calibri"/>
                          <a:cs typeface="Times New Roman"/>
                        </a:rPr>
                        <a:t> </a:t>
                      </a:r>
                      <a:r>
                        <a:rPr lang="en-US" sz="800" b="1" dirty="0">
                          <a:effectLst/>
                          <a:latin typeface="Arial"/>
                          <a:ea typeface="Calibri"/>
                          <a:cs typeface="Times New Roman"/>
                        </a:rPr>
                        <a:t>&amp;</a:t>
                      </a:r>
                      <a:r>
                        <a:rPr lang="en-US" sz="800" b="1" spc="115" dirty="0">
                          <a:effectLst/>
                          <a:latin typeface="Arial"/>
                          <a:ea typeface="Calibri"/>
                          <a:cs typeface="Times New Roman"/>
                        </a:rPr>
                        <a:t> </a:t>
                      </a:r>
                      <a:r>
                        <a:rPr lang="en-US" sz="800" b="1" spc="-5" dirty="0">
                          <a:effectLst/>
                          <a:latin typeface="Arial"/>
                          <a:ea typeface="Calibri"/>
                          <a:cs typeface="Times New Roman"/>
                        </a:rPr>
                        <a:t>Controller</a:t>
                      </a:r>
                      <a:endParaRPr lang="en-US" sz="1000" b="1"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2390" marR="81280" indent="635" algn="ctr">
                        <a:spcBef>
                          <a:spcPts val="185"/>
                        </a:spcBef>
                        <a:spcAft>
                          <a:spcPts val="0"/>
                        </a:spcAft>
                      </a:pPr>
                      <a:r>
                        <a:rPr lang="en-US" sz="800" b="1" spc="-5" dirty="0">
                          <a:effectLst/>
                          <a:latin typeface="Arial"/>
                          <a:ea typeface="Calibri"/>
                          <a:cs typeface="Times New Roman"/>
                        </a:rPr>
                        <a:t>Control</a:t>
                      </a:r>
                      <a:r>
                        <a:rPr lang="en-US" sz="800" b="1" spc="95" dirty="0">
                          <a:effectLst/>
                          <a:latin typeface="Arial"/>
                          <a:ea typeface="Calibri"/>
                          <a:cs typeface="Times New Roman"/>
                        </a:rPr>
                        <a:t> </a:t>
                      </a:r>
                      <a:r>
                        <a:rPr lang="en-US" sz="800" b="1" spc="-5" dirty="0">
                          <a:effectLst/>
                          <a:latin typeface="Arial"/>
                          <a:ea typeface="Calibri"/>
                          <a:cs typeface="Times New Roman"/>
                        </a:rPr>
                        <a:t>Plane</a:t>
                      </a:r>
                      <a:endParaRPr lang="en-US" sz="1000" b="1" dirty="0">
                        <a:effectLst/>
                        <a:latin typeface="Calibri"/>
                        <a:ea typeface="Calibri"/>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5"/>
                        </a:spcBef>
                        <a:spcAft>
                          <a:spcPts val="0"/>
                        </a:spcAft>
                      </a:pPr>
                      <a:r>
                        <a:rPr lang="en-US" sz="800" b="1" spc="-5" dirty="0">
                          <a:effectLst/>
                          <a:latin typeface="Arial"/>
                          <a:ea typeface="Calibri"/>
                          <a:cs typeface="Times New Roman"/>
                        </a:rPr>
                        <a:t>Data</a:t>
                      </a:r>
                      <a:r>
                        <a:rPr lang="en-US" sz="800" b="1" spc="110" baseline="0" dirty="0">
                          <a:effectLst/>
                          <a:latin typeface="Arial"/>
                          <a:ea typeface="Calibri"/>
                          <a:cs typeface="Times New Roman"/>
                        </a:rPr>
                        <a:t>  </a:t>
                      </a:r>
                      <a:r>
                        <a:rPr lang="en-US" sz="800" b="1" spc="-5" dirty="0">
                          <a:effectLst/>
                          <a:latin typeface="Arial"/>
                          <a:ea typeface="Calibri"/>
                          <a:cs typeface="Times New Roman"/>
                        </a:rPr>
                        <a:t>Plane</a:t>
                      </a:r>
                      <a:endParaRPr lang="en-US" sz="1000" b="1"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8105" marR="73025" algn="ctr">
                        <a:spcBef>
                          <a:spcPts val="215"/>
                        </a:spcBef>
                        <a:spcAft>
                          <a:spcPts val="0"/>
                        </a:spcAft>
                      </a:pPr>
                      <a:r>
                        <a:rPr lang="en-US" sz="800" b="1" spc="-5" dirty="0">
                          <a:effectLst/>
                          <a:latin typeface="Arial"/>
                          <a:ea typeface="Calibri"/>
                          <a:cs typeface="Times New Roman"/>
                        </a:rPr>
                        <a:t>Exp.</a:t>
                      </a:r>
                      <a:r>
                        <a:rPr lang="en-US" sz="800" b="1" spc="115" dirty="0">
                          <a:effectLst/>
                          <a:latin typeface="Arial"/>
                          <a:ea typeface="Calibri"/>
                          <a:cs typeface="Times New Roman"/>
                        </a:rPr>
                        <a:t> </a:t>
                      </a:r>
                      <a:r>
                        <a:rPr lang="en-US" sz="800" b="1" spc="-5" dirty="0">
                          <a:effectLst/>
                          <a:latin typeface="Arial"/>
                          <a:ea typeface="Calibri"/>
                          <a:cs typeface="Times New Roman"/>
                        </a:rPr>
                        <a:t>Plane</a:t>
                      </a:r>
                      <a:endParaRPr lang="en-US" sz="1000" b="1"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27110">
                <a:tc>
                  <a:txBody>
                    <a:bodyPr/>
                    <a:lstStyle/>
                    <a:p>
                      <a:pPr marL="0" marR="0">
                        <a:spcBef>
                          <a:spcPts val="45"/>
                        </a:spcBef>
                        <a:spcAft>
                          <a:spcPts val="0"/>
                        </a:spcAft>
                      </a:pPr>
                      <a:r>
                        <a:rPr lang="en-US" sz="1100" b="1" dirty="0">
                          <a:effectLst/>
                          <a:latin typeface="Arial"/>
                          <a:ea typeface="Arial"/>
                          <a:cs typeface="Times New Roman"/>
                        </a:rPr>
                        <a:t> </a:t>
                      </a:r>
                      <a:endParaRPr lang="en-US" sz="1050" dirty="0">
                        <a:effectLst/>
                        <a:latin typeface="Calibri"/>
                        <a:ea typeface="Calibri"/>
                        <a:cs typeface="Times New Roman"/>
                      </a:endParaRPr>
                    </a:p>
                    <a:p>
                      <a:pPr marL="53975" marR="335280">
                        <a:spcBef>
                          <a:spcPts val="0"/>
                        </a:spcBef>
                        <a:spcAft>
                          <a:spcPts val="0"/>
                        </a:spcAft>
                      </a:pPr>
                      <a:r>
                        <a:rPr lang="en-US" sz="900" spc="-5" dirty="0">
                          <a:effectLst/>
                          <a:latin typeface="Arial"/>
                          <a:ea typeface="Calibri"/>
                          <a:cs typeface="Times New Roman"/>
                        </a:rPr>
                        <a:t>BKP6-CEN9-</a:t>
                      </a:r>
                      <a:r>
                        <a:rPr lang="en-US" sz="900" spc="140" dirty="0">
                          <a:effectLst/>
                          <a:latin typeface="Arial"/>
                          <a:ea typeface="Calibri"/>
                          <a:cs typeface="Times New Roman"/>
                        </a:rPr>
                        <a:t> </a:t>
                      </a:r>
                      <a:r>
                        <a:rPr lang="en-US" sz="900" spc="-5" dirty="0">
                          <a:effectLst/>
                          <a:latin typeface="Arial"/>
                          <a:ea typeface="Calibri"/>
                          <a:cs typeface="Times New Roman"/>
                        </a:rPr>
                        <a:t>11.2.5-1</a:t>
                      </a:r>
                      <a:endParaRPr lang="en-US" sz="1050" dirty="0">
                        <a:effectLst/>
                        <a:latin typeface="Calibri"/>
                        <a:ea typeface="Calibri"/>
                        <a:cs typeface="Times New Roman"/>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b="1" dirty="0">
                          <a:effectLst/>
                          <a:latin typeface="Arial"/>
                          <a:ea typeface="Arial"/>
                          <a:cs typeface="Times New Roman"/>
                        </a:rPr>
                        <a:t> </a:t>
                      </a:r>
                      <a:endParaRPr lang="en-US" sz="1050" dirty="0">
                        <a:effectLst/>
                        <a:latin typeface="Calibri"/>
                        <a:ea typeface="Calibri"/>
                        <a:cs typeface="Times New Roman"/>
                      </a:endParaRPr>
                    </a:p>
                    <a:p>
                      <a:pPr marL="0" marR="0">
                        <a:spcBef>
                          <a:spcPts val="50"/>
                        </a:spcBef>
                        <a:spcAft>
                          <a:spcPts val="0"/>
                        </a:spcAft>
                      </a:pPr>
                      <a:r>
                        <a:rPr lang="en-US" sz="700" b="1" dirty="0">
                          <a:effectLst/>
                          <a:latin typeface="Arial"/>
                          <a:ea typeface="Arial"/>
                          <a:cs typeface="Times New Roman"/>
                        </a:rPr>
                        <a:t> </a:t>
                      </a:r>
                      <a:endParaRPr lang="en-US" sz="1050" dirty="0">
                        <a:effectLst/>
                        <a:latin typeface="Calibri"/>
                        <a:ea typeface="Calibri"/>
                        <a:cs typeface="Times New Roman"/>
                      </a:endParaRPr>
                    </a:p>
                    <a:p>
                      <a:pPr marL="158750" marR="0">
                        <a:spcBef>
                          <a:spcPts val="0"/>
                        </a:spcBef>
                        <a:spcAft>
                          <a:spcPts val="0"/>
                        </a:spcAft>
                      </a:pPr>
                      <a:r>
                        <a:rPr lang="en-US" sz="900" spc="-5" dirty="0">
                          <a:effectLst/>
                          <a:latin typeface="Arial"/>
                          <a:ea typeface="Calibri"/>
                          <a:cs typeface="Times New Roman"/>
                        </a:rPr>
                        <a:t>1.2</a:t>
                      </a:r>
                      <a:endParaRPr lang="en-US" sz="1050" dirty="0">
                        <a:effectLst/>
                        <a:latin typeface="Calibri"/>
                        <a:ea typeface="Calibri"/>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5"/>
                        </a:spcBef>
                        <a:spcAft>
                          <a:spcPts val="0"/>
                        </a:spcAft>
                      </a:pPr>
                      <a:r>
                        <a:rPr lang="en-US" sz="1050" b="1" dirty="0">
                          <a:effectLst/>
                          <a:latin typeface="Arial"/>
                          <a:ea typeface="Arial"/>
                          <a:cs typeface="Times New Roman"/>
                        </a:rPr>
                        <a:t> </a:t>
                      </a:r>
                      <a:endParaRPr lang="en-US" sz="1050" dirty="0">
                        <a:effectLst/>
                        <a:latin typeface="Calibri"/>
                        <a:ea typeface="Calibri"/>
                        <a:cs typeface="Times New Roman"/>
                      </a:endParaRPr>
                    </a:p>
                    <a:p>
                      <a:pPr marL="117475" marR="112395" indent="17780">
                        <a:lnSpc>
                          <a:spcPct val="135000"/>
                        </a:lnSpc>
                        <a:spcBef>
                          <a:spcPts val="0"/>
                        </a:spcBef>
                        <a:spcAft>
                          <a:spcPts val="0"/>
                        </a:spcAft>
                      </a:pPr>
                      <a:r>
                        <a:rPr lang="en-US" sz="900" dirty="0">
                          <a:effectLst/>
                          <a:latin typeface="Arial"/>
                          <a:ea typeface="Calibri"/>
                          <a:cs typeface="Times New Roman"/>
                        </a:rPr>
                        <a:t>[VITA </a:t>
                      </a:r>
                      <a:r>
                        <a:rPr lang="en-US" sz="900" spc="-5" dirty="0">
                          <a:effectLst/>
                          <a:latin typeface="Arial"/>
                          <a:ea typeface="Calibri"/>
                          <a:cs typeface="Times New Roman"/>
                        </a:rPr>
                        <a:t>46.10]</a:t>
                      </a:r>
                      <a:endParaRPr lang="en-US" sz="105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45"/>
                        </a:spcBef>
                        <a:spcAft>
                          <a:spcPts val="0"/>
                        </a:spcAft>
                      </a:pPr>
                      <a:r>
                        <a:rPr lang="en-US" sz="700" b="1" dirty="0">
                          <a:effectLst/>
                          <a:latin typeface="Arial"/>
                          <a:ea typeface="Arial"/>
                          <a:cs typeface="Times New Roman"/>
                        </a:rPr>
                        <a:t> </a:t>
                      </a:r>
                      <a:endParaRPr lang="en-US" sz="1050" dirty="0">
                        <a:effectLst/>
                        <a:latin typeface="Calibri"/>
                        <a:ea typeface="Calibri"/>
                        <a:cs typeface="Times New Roman"/>
                      </a:endParaRPr>
                    </a:p>
                    <a:p>
                      <a:pPr marL="79375" marR="86995" algn="ctr">
                        <a:spcBef>
                          <a:spcPts val="0"/>
                        </a:spcBef>
                        <a:spcAft>
                          <a:spcPts val="0"/>
                        </a:spcAft>
                      </a:pPr>
                      <a:r>
                        <a:rPr lang="en-US" sz="900" u="none" strike="noStrike" spc="-5" dirty="0">
                          <a:solidFill>
                            <a:srgbClr val="0000EE"/>
                          </a:solidFill>
                          <a:effectLst/>
                          <a:latin typeface="Arial"/>
                          <a:ea typeface="Calibri"/>
                          <a:cs typeface="Times New Roman"/>
                          <a:hlinkClick r:id="rId3" action="ppaction://hlinkfile"/>
                        </a:rPr>
                        <a:t>SLT6-PAY-</a:t>
                      </a:r>
                      <a:r>
                        <a:rPr lang="en-US" sz="900" spc="125" dirty="0">
                          <a:solidFill>
                            <a:srgbClr val="0000EE"/>
                          </a:solidFill>
                          <a:effectLst/>
                          <a:latin typeface="Arial"/>
                          <a:ea typeface="Calibri"/>
                          <a:cs typeface="Times New Roman"/>
                        </a:rPr>
                        <a:t> </a:t>
                      </a:r>
                      <a:r>
                        <a:rPr lang="en-US" sz="900" u="none" strike="noStrike" dirty="0">
                          <a:solidFill>
                            <a:srgbClr val="0000EE"/>
                          </a:solidFill>
                          <a:effectLst/>
                          <a:latin typeface="Arial"/>
                          <a:ea typeface="Calibri"/>
                          <a:cs typeface="Times New Roman"/>
                          <a:hlinkClick r:id="rId3" action="ppaction://hlinkfile"/>
                        </a:rPr>
                        <a:t>4F1Q2T-</a:t>
                      </a:r>
                      <a:endParaRPr lang="en-US" sz="1050" dirty="0">
                        <a:effectLst/>
                        <a:latin typeface="Calibri"/>
                        <a:ea typeface="Calibri"/>
                        <a:cs typeface="Times New Roman"/>
                      </a:endParaRPr>
                    </a:p>
                    <a:p>
                      <a:pPr marL="0" marR="7620" algn="ctr">
                        <a:spcBef>
                          <a:spcPts val="15"/>
                        </a:spcBef>
                        <a:spcAft>
                          <a:spcPts val="0"/>
                        </a:spcAft>
                      </a:pPr>
                      <a:r>
                        <a:rPr lang="en-US" sz="900" u="none" strike="noStrike" spc="-5" dirty="0">
                          <a:solidFill>
                            <a:srgbClr val="0000FF"/>
                          </a:solidFill>
                          <a:effectLst/>
                          <a:latin typeface="Arial"/>
                          <a:ea typeface="Calibri"/>
                          <a:cs typeface="Times New Roman"/>
                          <a:hlinkClick r:id="rId3" action="ppaction://hlinkfile"/>
                        </a:rPr>
                        <a:t>10.2.1</a:t>
                      </a:r>
                      <a:endParaRPr lang="en-US" sz="1050" dirty="0">
                        <a:effectLst/>
                        <a:latin typeface="Calibri"/>
                        <a:ea typeface="Calibri"/>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6210" marR="147955" indent="66675" algn="just">
                        <a:spcBef>
                          <a:spcPts val="390"/>
                        </a:spcBef>
                        <a:spcAft>
                          <a:spcPts val="0"/>
                        </a:spcAft>
                      </a:pPr>
                      <a:r>
                        <a:rPr lang="en-US" sz="900">
                          <a:effectLst/>
                          <a:latin typeface="Arial"/>
                          <a:ea typeface="Calibri"/>
                          <a:cs typeface="Times New Roman"/>
                        </a:rPr>
                        <a:t>SLT6- SWC-</a:t>
                      </a:r>
                      <a:r>
                        <a:rPr lang="en-US" sz="900" spc="110">
                          <a:effectLst/>
                          <a:latin typeface="Arial"/>
                          <a:ea typeface="Calibri"/>
                          <a:cs typeface="Times New Roman"/>
                        </a:rPr>
                        <a:t> </a:t>
                      </a:r>
                      <a:r>
                        <a:rPr lang="en-US" sz="900" spc="-5">
                          <a:effectLst/>
                          <a:latin typeface="Arial"/>
                          <a:ea typeface="Calibri"/>
                          <a:cs typeface="Times New Roman"/>
                        </a:rPr>
                        <a:t>12F16T-</a:t>
                      </a:r>
                      <a:endParaRPr lang="en-US" sz="1050">
                        <a:effectLst/>
                        <a:latin typeface="Calibri"/>
                        <a:ea typeface="Calibri"/>
                        <a:cs typeface="Times New Roman"/>
                      </a:endParaRPr>
                    </a:p>
                    <a:p>
                      <a:pPr marL="218440" marR="0" algn="just">
                        <a:spcBef>
                          <a:spcPts val="15"/>
                        </a:spcBef>
                        <a:spcAft>
                          <a:spcPts val="0"/>
                        </a:spcAft>
                      </a:pPr>
                      <a:r>
                        <a:rPr lang="en-US" sz="900" spc="-5">
                          <a:effectLst/>
                          <a:latin typeface="Arial"/>
                          <a:ea typeface="Calibri"/>
                          <a:cs typeface="Times New Roman"/>
                        </a:rPr>
                        <a:t>10.4.1</a:t>
                      </a:r>
                      <a:endParaRPr lang="en-US" sz="105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effectLst/>
                          <a:latin typeface="Arial"/>
                          <a:ea typeface="Arial"/>
                          <a:cs typeface="Times New Roman"/>
                        </a:rPr>
                        <a:t> </a:t>
                      </a:r>
                      <a:endParaRPr lang="en-US" sz="1050" dirty="0">
                        <a:effectLst/>
                        <a:latin typeface="Calibri"/>
                        <a:ea typeface="Calibri"/>
                        <a:cs typeface="Times New Roman"/>
                      </a:endParaRPr>
                    </a:p>
                    <a:p>
                      <a:pPr marL="0" marR="0" algn="ctr">
                        <a:spcBef>
                          <a:spcPts val="50"/>
                        </a:spcBef>
                        <a:spcAft>
                          <a:spcPts val="0"/>
                        </a:spcAft>
                      </a:pPr>
                      <a:r>
                        <a:rPr lang="en-US" sz="700" b="1" dirty="0">
                          <a:effectLst/>
                          <a:latin typeface="Arial"/>
                          <a:ea typeface="Arial"/>
                          <a:cs typeface="Times New Roman"/>
                        </a:rPr>
                        <a:t> </a:t>
                      </a:r>
                      <a:r>
                        <a:rPr lang="en-US" sz="900" spc="-5" dirty="0">
                          <a:effectLst/>
                          <a:latin typeface="Arial"/>
                          <a:ea typeface="Calibri"/>
                          <a:cs typeface="Times New Roman"/>
                        </a:rPr>
                        <a:t>0.4</a:t>
                      </a:r>
                      <a:endParaRPr lang="en-US" sz="1050" dirty="0">
                        <a:effectLst/>
                        <a:latin typeface="Calibri"/>
                        <a:ea typeface="Calibri"/>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effectLst/>
                          <a:latin typeface="Arial"/>
                          <a:ea typeface="Arial"/>
                          <a:cs typeface="Times New Roman"/>
                        </a:rPr>
                        <a:t> </a:t>
                      </a:r>
                      <a:endParaRPr lang="en-US" sz="1050" dirty="0">
                        <a:effectLst/>
                        <a:latin typeface="Calibri"/>
                        <a:ea typeface="Calibri"/>
                        <a:cs typeface="Times New Roman"/>
                      </a:endParaRPr>
                    </a:p>
                    <a:p>
                      <a:pPr marL="0" marR="0" algn="ctr">
                        <a:spcBef>
                          <a:spcPts val="50"/>
                        </a:spcBef>
                        <a:spcAft>
                          <a:spcPts val="0"/>
                        </a:spcAft>
                      </a:pPr>
                      <a:r>
                        <a:rPr lang="en-US" sz="700" b="1" dirty="0">
                          <a:effectLst/>
                          <a:latin typeface="Arial"/>
                          <a:ea typeface="Arial"/>
                          <a:cs typeface="Times New Roman"/>
                        </a:rPr>
                        <a:t> </a:t>
                      </a:r>
                      <a:r>
                        <a:rPr lang="en-US" sz="900" spc="-5" dirty="0">
                          <a:effectLst/>
                          <a:latin typeface="Arial"/>
                          <a:ea typeface="Calibri"/>
                          <a:cs typeface="Times New Roman"/>
                        </a:rPr>
                        <a:t>3.125</a:t>
                      </a:r>
                      <a:endParaRPr lang="en-US" sz="105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effectLst/>
                          <a:latin typeface="Arial"/>
                          <a:ea typeface="Arial"/>
                          <a:cs typeface="Times New Roman"/>
                        </a:rPr>
                        <a:t> </a:t>
                      </a:r>
                      <a:endParaRPr lang="en-US" sz="1050" dirty="0">
                        <a:effectLst/>
                        <a:latin typeface="Calibri"/>
                        <a:ea typeface="Calibri"/>
                        <a:cs typeface="Times New Roman"/>
                      </a:endParaRPr>
                    </a:p>
                    <a:p>
                      <a:pPr marL="0" marR="0" algn="ctr">
                        <a:spcBef>
                          <a:spcPts val="50"/>
                        </a:spcBef>
                        <a:spcAft>
                          <a:spcPts val="0"/>
                        </a:spcAft>
                      </a:pPr>
                      <a:r>
                        <a:rPr lang="en-US" sz="700" b="1" dirty="0">
                          <a:effectLst/>
                          <a:latin typeface="Arial"/>
                          <a:ea typeface="Arial"/>
                          <a:cs typeface="Times New Roman"/>
                        </a:rPr>
                        <a:t> </a:t>
                      </a:r>
                      <a:r>
                        <a:rPr lang="en-US" sz="900" spc="-5" dirty="0">
                          <a:effectLst/>
                          <a:latin typeface="Arial"/>
                          <a:ea typeface="Calibri"/>
                          <a:cs typeface="Times New Roman"/>
                        </a:rPr>
                        <a:t>3.125</a:t>
                      </a:r>
                      <a:endParaRPr lang="en-US" sz="105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19779">
                <a:tc>
                  <a:txBody>
                    <a:bodyPr/>
                    <a:lstStyle/>
                    <a:p>
                      <a:pPr marL="0" marR="0">
                        <a:spcBef>
                          <a:spcPts val="45"/>
                        </a:spcBef>
                        <a:spcAft>
                          <a:spcPts val="0"/>
                        </a:spcAft>
                      </a:pPr>
                      <a:r>
                        <a:rPr lang="en-US" sz="1100" b="1">
                          <a:effectLst/>
                          <a:latin typeface="Arial"/>
                          <a:ea typeface="Arial"/>
                          <a:cs typeface="Times New Roman"/>
                        </a:rPr>
                        <a:t> </a:t>
                      </a:r>
                      <a:endParaRPr lang="en-US" sz="1050">
                        <a:effectLst/>
                        <a:latin typeface="Calibri"/>
                        <a:ea typeface="Calibri"/>
                        <a:cs typeface="Times New Roman"/>
                      </a:endParaRPr>
                    </a:p>
                    <a:p>
                      <a:pPr marL="53975" marR="335280">
                        <a:spcBef>
                          <a:spcPts val="0"/>
                        </a:spcBef>
                        <a:spcAft>
                          <a:spcPts val="0"/>
                        </a:spcAft>
                      </a:pPr>
                      <a:r>
                        <a:rPr lang="en-US" sz="900" spc="-5">
                          <a:effectLst/>
                          <a:latin typeface="Arial"/>
                          <a:ea typeface="Calibri"/>
                          <a:cs typeface="Times New Roman"/>
                        </a:rPr>
                        <a:t>BKP6-CEN9-</a:t>
                      </a:r>
                      <a:r>
                        <a:rPr lang="en-US" sz="900" spc="140">
                          <a:effectLst/>
                          <a:latin typeface="Arial"/>
                          <a:ea typeface="Calibri"/>
                          <a:cs typeface="Times New Roman"/>
                        </a:rPr>
                        <a:t> </a:t>
                      </a:r>
                      <a:r>
                        <a:rPr lang="en-US" sz="900" spc="-5">
                          <a:effectLst/>
                          <a:latin typeface="Arial"/>
                          <a:ea typeface="Calibri"/>
                          <a:cs typeface="Times New Roman"/>
                        </a:rPr>
                        <a:t>11.2.5-2</a:t>
                      </a:r>
                      <a:endParaRPr lang="en-US" sz="1050">
                        <a:effectLst/>
                        <a:latin typeface="Calibri"/>
                        <a:ea typeface="Calibri"/>
                        <a:cs typeface="Times New Roman"/>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b="1">
                          <a:effectLst/>
                          <a:latin typeface="Arial"/>
                          <a:ea typeface="Arial"/>
                          <a:cs typeface="Times New Roman"/>
                        </a:rPr>
                        <a:t> </a:t>
                      </a:r>
                      <a:endParaRPr lang="en-US" sz="1050">
                        <a:effectLst/>
                        <a:latin typeface="Calibri"/>
                        <a:ea typeface="Calibri"/>
                        <a:cs typeface="Times New Roman"/>
                      </a:endParaRPr>
                    </a:p>
                    <a:p>
                      <a:pPr marL="0" marR="0">
                        <a:spcBef>
                          <a:spcPts val="50"/>
                        </a:spcBef>
                        <a:spcAft>
                          <a:spcPts val="0"/>
                        </a:spcAft>
                      </a:pPr>
                      <a:r>
                        <a:rPr lang="en-US" sz="700" b="1">
                          <a:effectLst/>
                          <a:latin typeface="Arial"/>
                          <a:ea typeface="Arial"/>
                          <a:cs typeface="Times New Roman"/>
                        </a:rPr>
                        <a:t> </a:t>
                      </a:r>
                      <a:endParaRPr lang="en-US" sz="1050">
                        <a:effectLst/>
                        <a:latin typeface="Calibri"/>
                        <a:ea typeface="Calibri"/>
                        <a:cs typeface="Times New Roman"/>
                      </a:endParaRPr>
                    </a:p>
                    <a:p>
                      <a:pPr marL="158750" marR="0">
                        <a:spcBef>
                          <a:spcPts val="0"/>
                        </a:spcBef>
                        <a:spcAft>
                          <a:spcPts val="0"/>
                        </a:spcAft>
                      </a:pPr>
                      <a:r>
                        <a:rPr lang="en-US" sz="900" spc="-5">
                          <a:effectLst/>
                          <a:latin typeface="Arial"/>
                          <a:ea typeface="Calibri"/>
                          <a:cs typeface="Times New Roman"/>
                        </a:rPr>
                        <a:t>1.2</a:t>
                      </a:r>
                      <a:endParaRPr lang="en-US" sz="1050">
                        <a:effectLst/>
                        <a:latin typeface="Calibri"/>
                        <a:ea typeface="Calibri"/>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5"/>
                        </a:spcBef>
                        <a:spcAft>
                          <a:spcPts val="0"/>
                        </a:spcAft>
                      </a:pPr>
                      <a:r>
                        <a:rPr lang="en-US" sz="1050" b="1">
                          <a:effectLst/>
                          <a:latin typeface="Arial"/>
                          <a:ea typeface="Arial"/>
                          <a:cs typeface="Times New Roman"/>
                        </a:rPr>
                        <a:t> </a:t>
                      </a:r>
                      <a:endParaRPr lang="en-US" sz="1050">
                        <a:effectLst/>
                        <a:latin typeface="Calibri"/>
                        <a:ea typeface="Calibri"/>
                        <a:cs typeface="Times New Roman"/>
                      </a:endParaRPr>
                    </a:p>
                    <a:p>
                      <a:pPr marL="117475" marR="112395" indent="17780">
                        <a:lnSpc>
                          <a:spcPct val="134000"/>
                        </a:lnSpc>
                        <a:spcBef>
                          <a:spcPts val="0"/>
                        </a:spcBef>
                        <a:spcAft>
                          <a:spcPts val="0"/>
                        </a:spcAft>
                      </a:pPr>
                      <a:r>
                        <a:rPr lang="en-US" sz="900">
                          <a:effectLst/>
                          <a:latin typeface="Arial"/>
                          <a:ea typeface="Calibri"/>
                          <a:cs typeface="Times New Roman"/>
                        </a:rPr>
                        <a:t>[VITA </a:t>
                      </a:r>
                      <a:r>
                        <a:rPr lang="en-US" sz="900" spc="-5">
                          <a:effectLst/>
                          <a:latin typeface="Arial"/>
                          <a:ea typeface="Calibri"/>
                          <a:cs typeface="Times New Roman"/>
                        </a:rPr>
                        <a:t>46.10]</a:t>
                      </a:r>
                      <a:endParaRPr lang="en-US" sz="105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45"/>
                        </a:spcBef>
                        <a:spcAft>
                          <a:spcPts val="0"/>
                        </a:spcAft>
                      </a:pPr>
                      <a:r>
                        <a:rPr lang="en-US" sz="700" b="1" dirty="0">
                          <a:effectLst/>
                          <a:latin typeface="Arial"/>
                          <a:ea typeface="Arial"/>
                          <a:cs typeface="Times New Roman"/>
                        </a:rPr>
                        <a:t> </a:t>
                      </a:r>
                      <a:endParaRPr lang="en-US" sz="1050" dirty="0">
                        <a:effectLst/>
                        <a:latin typeface="Calibri"/>
                        <a:ea typeface="Calibri"/>
                        <a:cs typeface="Times New Roman"/>
                      </a:endParaRPr>
                    </a:p>
                    <a:p>
                      <a:pPr marL="79375" marR="86995" algn="ctr">
                        <a:spcBef>
                          <a:spcPts val="0"/>
                        </a:spcBef>
                        <a:spcAft>
                          <a:spcPts val="0"/>
                        </a:spcAft>
                      </a:pPr>
                      <a:r>
                        <a:rPr lang="en-US" sz="900" u="none" strike="noStrike" spc="-5" dirty="0">
                          <a:solidFill>
                            <a:srgbClr val="0000EE"/>
                          </a:solidFill>
                          <a:effectLst/>
                          <a:latin typeface="Arial"/>
                          <a:ea typeface="Calibri"/>
                          <a:cs typeface="Times New Roman"/>
                          <a:hlinkClick r:id="rId3" action="ppaction://hlinkfile"/>
                        </a:rPr>
                        <a:t>SLT6-PAY-</a:t>
                      </a:r>
                      <a:r>
                        <a:rPr lang="en-US" sz="900" spc="125" dirty="0">
                          <a:solidFill>
                            <a:srgbClr val="0000EE"/>
                          </a:solidFill>
                          <a:effectLst/>
                          <a:latin typeface="Arial"/>
                          <a:ea typeface="Calibri"/>
                          <a:cs typeface="Times New Roman"/>
                        </a:rPr>
                        <a:t> </a:t>
                      </a:r>
                      <a:r>
                        <a:rPr lang="en-US" sz="900" u="none" strike="noStrike" dirty="0">
                          <a:solidFill>
                            <a:srgbClr val="0000EE"/>
                          </a:solidFill>
                          <a:effectLst/>
                          <a:latin typeface="Arial"/>
                          <a:ea typeface="Calibri"/>
                          <a:cs typeface="Times New Roman"/>
                          <a:hlinkClick r:id="rId3" action="ppaction://hlinkfile"/>
                        </a:rPr>
                        <a:t>4F1Q2T-</a:t>
                      </a:r>
                      <a:endParaRPr lang="en-US" sz="1050" dirty="0">
                        <a:effectLst/>
                        <a:latin typeface="Calibri"/>
                        <a:ea typeface="Calibri"/>
                        <a:cs typeface="Times New Roman"/>
                      </a:endParaRPr>
                    </a:p>
                    <a:p>
                      <a:pPr marL="0" marR="7620" algn="ctr">
                        <a:spcBef>
                          <a:spcPts val="15"/>
                        </a:spcBef>
                        <a:spcAft>
                          <a:spcPts val="0"/>
                        </a:spcAft>
                      </a:pPr>
                      <a:r>
                        <a:rPr lang="en-US" sz="900" u="none" strike="noStrike" spc="-5" dirty="0">
                          <a:solidFill>
                            <a:srgbClr val="0000FF"/>
                          </a:solidFill>
                          <a:effectLst/>
                          <a:latin typeface="Arial"/>
                          <a:ea typeface="Calibri"/>
                          <a:cs typeface="Times New Roman"/>
                          <a:hlinkClick r:id="rId3" action="ppaction://hlinkfile"/>
                        </a:rPr>
                        <a:t>10.2.1</a:t>
                      </a:r>
                      <a:endParaRPr lang="en-US" sz="1050" dirty="0">
                        <a:effectLst/>
                        <a:latin typeface="Calibri"/>
                        <a:ea typeface="Calibri"/>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5575" marR="147955" indent="66675" algn="just">
                        <a:spcBef>
                          <a:spcPts val="390"/>
                        </a:spcBef>
                        <a:spcAft>
                          <a:spcPts val="0"/>
                        </a:spcAft>
                      </a:pPr>
                      <a:r>
                        <a:rPr lang="en-US" sz="900" dirty="0">
                          <a:effectLst/>
                          <a:latin typeface="Arial"/>
                          <a:ea typeface="Calibri"/>
                          <a:cs typeface="Times New Roman"/>
                        </a:rPr>
                        <a:t>SLT6- SWC-</a:t>
                      </a:r>
                      <a:r>
                        <a:rPr lang="en-US" sz="900" spc="110" dirty="0">
                          <a:effectLst/>
                          <a:latin typeface="Arial"/>
                          <a:ea typeface="Calibri"/>
                          <a:cs typeface="Times New Roman"/>
                        </a:rPr>
                        <a:t> </a:t>
                      </a:r>
                      <a:r>
                        <a:rPr lang="en-US" sz="900" spc="-5" dirty="0">
                          <a:effectLst/>
                          <a:latin typeface="Arial"/>
                          <a:ea typeface="Calibri"/>
                          <a:cs typeface="Times New Roman"/>
                        </a:rPr>
                        <a:t>12F16T-</a:t>
                      </a:r>
                      <a:endParaRPr lang="en-US" sz="1050" dirty="0">
                        <a:effectLst/>
                        <a:latin typeface="Calibri"/>
                        <a:ea typeface="Calibri"/>
                        <a:cs typeface="Times New Roman"/>
                      </a:endParaRPr>
                    </a:p>
                    <a:p>
                      <a:pPr marL="218440" marR="0" algn="just">
                        <a:spcBef>
                          <a:spcPts val="15"/>
                        </a:spcBef>
                        <a:spcAft>
                          <a:spcPts val="0"/>
                        </a:spcAft>
                      </a:pPr>
                      <a:r>
                        <a:rPr lang="en-US" sz="900" spc="-5" dirty="0">
                          <a:effectLst/>
                          <a:latin typeface="Arial"/>
                          <a:ea typeface="Calibri"/>
                          <a:cs typeface="Times New Roman"/>
                        </a:rPr>
                        <a:t>10.4.1</a:t>
                      </a:r>
                      <a:endParaRPr lang="en-US" sz="105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effectLst/>
                          <a:latin typeface="Arial"/>
                          <a:ea typeface="Arial"/>
                          <a:cs typeface="Times New Roman"/>
                        </a:rPr>
                        <a:t> </a:t>
                      </a:r>
                      <a:endParaRPr lang="en-US" sz="1050" dirty="0">
                        <a:effectLst/>
                        <a:latin typeface="Calibri"/>
                        <a:ea typeface="Calibri"/>
                        <a:cs typeface="Times New Roman"/>
                      </a:endParaRPr>
                    </a:p>
                    <a:p>
                      <a:pPr marL="0" marR="0" algn="ctr">
                        <a:spcBef>
                          <a:spcPts val="50"/>
                        </a:spcBef>
                        <a:spcAft>
                          <a:spcPts val="0"/>
                        </a:spcAft>
                      </a:pPr>
                      <a:r>
                        <a:rPr lang="en-US" sz="700" b="1" dirty="0">
                          <a:effectLst/>
                          <a:latin typeface="Arial"/>
                          <a:ea typeface="Arial"/>
                          <a:cs typeface="Times New Roman"/>
                        </a:rPr>
                        <a:t> </a:t>
                      </a:r>
                      <a:r>
                        <a:rPr lang="en-US" sz="900" spc="-5" dirty="0">
                          <a:effectLst/>
                          <a:latin typeface="Arial"/>
                          <a:ea typeface="Calibri"/>
                          <a:cs typeface="Times New Roman"/>
                        </a:rPr>
                        <a:t>0.4</a:t>
                      </a:r>
                      <a:endParaRPr lang="en-US" sz="1050" dirty="0">
                        <a:effectLst/>
                        <a:latin typeface="Calibri"/>
                        <a:ea typeface="Calibri"/>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effectLst/>
                          <a:latin typeface="Arial"/>
                          <a:ea typeface="Arial"/>
                          <a:cs typeface="Times New Roman"/>
                        </a:rPr>
                        <a:t> </a:t>
                      </a:r>
                      <a:endParaRPr lang="en-US" sz="1050" dirty="0">
                        <a:effectLst/>
                        <a:latin typeface="Calibri"/>
                        <a:ea typeface="Calibri"/>
                        <a:cs typeface="Times New Roman"/>
                      </a:endParaRPr>
                    </a:p>
                    <a:p>
                      <a:pPr marL="0" marR="0" algn="ctr">
                        <a:spcBef>
                          <a:spcPts val="50"/>
                        </a:spcBef>
                        <a:spcAft>
                          <a:spcPts val="0"/>
                        </a:spcAft>
                      </a:pPr>
                      <a:r>
                        <a:rPr lang="en-US" sz="700" b="1" dirty="0">
                          <a:effectLst/>
                          <a:latin typeface="Arial"/>
                          <a:ea typeface="Arial"/>
                          <a:cs typeface="Times New Roman"/>
                        </a:rPr>
                        <a:t> </a:t>
                      </a:r>
                      <a:r>
                        <a:rPr lang="en-US" sz="900" spc="-5" dirty="0">
                          <a:effectLst/>
                          <a:latin typeface="Arial"/>
                          <a:ea typeface="Calibri"/>
                          <a:cs typeface="Times New Roman"/>
                        </a:rPr>
                        <a:t>5.0</a:t>
                      </a:r>
                      <a:endParaRPr lang="en-US" sz="105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effectLst/>
                          <a:latin typeface="Arial"/>
                          <a:ea typeface="Arial"/>
                          <a:cs typeface="Times New Roman"/>
                        </a:rPr>
                        <a:t> </a:t>
                      </a:r>
                      <a:endParaRPr lang="en-US" sz="1050" dirty="0">
                        <a:effectLst/>
                        <a:latin typeface="Calibri"/>
                        <a:ea typeface="Calibri"/>
                        <a:cs typeface="Times New Roman"/>
                      </a:endParaRPr>
                    </a:p>
                    <a:p>
                      <a:pPr marL="0" marR="0" algn="ctr">
                        <a:spcBef>
                          <a:spcPts val="50"/>
                        </a:spcBef>
                        <a:spcAft>
                          <a:spcPts val="0"/>
                        </a:spcAft>
                      </a:pPr>
                      <a:r>
                        <a:rPr lang="en-US" sz="700" b="1" dirty="0">
                          <a:effectLst/>
                          <a:latin typeface="Arial"/>
                          <a:ea typeface="Arial"/>
                          <a:cs typeface="Times New Roman"/>
                        </a:rPr>
                        <a:t> </a:t>
                      </a:r>
                      <a:r>
                        <a:rPr lang="en-US" sz="900" spc="-5" dirty="0">
                          <a:effectLst/>
                          <a:latin typeface="Arial"/>
                          <a:ea typeface="Calibri"/>
                          <a:cs typeface="Times New Roman"/>
                        </a:rPr>
                        <a:t>5.0</a:t>
                      </a:r>
                      <a:endParaRPr lang="en-US" sz="105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28238">
                <a:tc>
                  <a:txBody>
                    <a:bodyPr/>
                    <a:lstStyle/>
                    <a:p>
                      <a:pPr marL="0" marR="0">
                        <a:spcBef>
                          <a:spcPts val="45"/>
                        </a:spcBef>
                        <a:spcAft>
                          <a:spcPts val="0"/>
                        </a:spcAft>
                      </a:pPr>
                      <a:r>
                        <a:rPr lang="en-US" sz="1100" b="1" dirty="0">
                          <a:effectLst/>
                          <a:latin typeface="Arial"/>
                          <a:ea typeface="Arial"/>
                          <a:cs typeface="Times New Roman"/>
                        </a:rPr>
                        <a:t> </a:t>
                      </a:r>
                      <a:endParaRPr lang="en-US" sz="1050" dirty="0">
                        <a:effectLst/>
                        <a:latin typeface="Calibri"/>
                        <a:ea typeface="Calibri"/>
                        <a:cs typeface="Times New Roman"/>
                      </a:endParaRPr>
                    </a:p>
                    <a:p>
                      <a:pPr marL="53975" marR="335280">
                        <a:spcBef>
                          <a:spcPts val="0"/>
                        </a:spcBef>
                        <a:spcAft>
                          <a:spcPts val="0"/>
                        </a:spcAft>
                      </a:pPr>
                      <a:r>
                        <a:rPr lang="en-US" sz="900" spc="-5" dirty="0">
                          <a:effectLst/>
                          <a:latin typeface="Arial"/>
                          <a:ea typeface="Calibri"/>
                          <a:cs typeface="Times New Roman"/>
                        </a:rPr>
                        <a:t>BKP6-CEN9-</a:t>
                      </a:r>
                      <a:r>
                        <a:rPr lang="en-US" sz="900" spc="140" dirty="0">
                          <a:effectLst/>
                          <a:latin typeface="Arial"/>
                          <a:ea typeface="Calibri"/>
                          <a:cs typeface="Times New Roman"/>
                        </a:rPr>
                        <a:t> </a:t>
                      </a:r>
                      <a:r>
                        <a:rPr lang="en-US" sz="900" spc="-5" dirty="0">
                          <a:effectLst/>
                          <a:latin typeface="Arial"/>
                          <a:ea typeface="Calibri"/>
                          <a:cs typeface="Times New Roman"/>
                        </a:rPr>
                        <a:t>11.2.5-3</a:t>
                      </a:r>
                      <a:endParaRPr lang="en-US" sz="1050" dirty="0">
                        <a:effectLst/>
                        <a:latin typeface="Calibri"/>
                        <a:ea typeface="Calibri"/>
                        <a:cs typeface="Times New Roman"/>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b="1" dirty="0">
                          <a:effectLst/>
                          <a:latin typeface="Arial"/>
                          <a:ea typeface="Arial"/>
                          <a:cs typeface="Times New Roman"/>
                        </a:rPr>
                        <a:t> </a:t>
                      </a:r>
                      <a:endParaRPr lang="en-US" sz="1050" dirty="0">
                        <a:effectLst/>
                        <a:latin typeface="Calibri"/>
                        <a:ea typeface="Calibri"/>
                        <a:cs typeface="Times New Roman"/>
                      </a:endParaRPr>
                    </a:p>
                    <a:p>
                      <a:pPr marL="0" marR="0">
                        <a:spcBef>
                          <a:spcPts val="50"/>
                        </a:spcBef>
                        <a:spcAft>
                          <a:spcPts val="0"/>
                        </a:spcAft>
                      </a:pPr>
                      <a:r>
                        <a:rPr lang="en-US" sz="700" b="1" dirty="0">
                          <a:effectLst/>
                          <a:latin typeface="Arial"/>
                          <a:ea typeface="Arial"/>
                          <a:cs typeface="Times New Roman"/>
                        </a:rPr>
                        <a:t> </a:t>
                      </a:r>
                      <a:endParaRPr lang="en-US" sz="1050" dirty="0">
                        <a:effectLst/>
                        <a:latin typeface="Calibri"/>
                        <a:ea typeface="Calibri"/>
                        <a:cs typeface="Times New Roman"/>
                      </a:endParaRPr>
                    </a:p>
                    <a:p>
                      <a:pPr marL="158750" marR="0">
                        <a:spcBef>
                          <a:spcPts val="0"/>
                        </a:spcBef>
                        <a:spcAft>
                          <a:spcPts val="0"/>
                        </a:spcAft>
                      </a:pPr>
                      <a:r>
                        <a:rPr lang="en-US" sz="900" spc="-5" dirty="0">
                          <a:effectLst/>
                          <a:latin typeface="Arial"/>
                          <a:ea typeface="Calibri"/>
                          <a:cs typeface="Times New Roman"/>
                        </a:rPr>
                        <a:t>1.2</a:t>
                      </a:r>
                      <a:endParaRPr lang="en-US" sz="1050" dirty="0">
                        <a:effectLst/>
                        <a:latin typeface="Calibri"/>
                        <a:ea typeface="Calibri"/>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spcBef>
                          <a:spcPts val="25"/>
                        </a:spcBef>
                        <a:spcAft>
                          <a:spcPts val="0"/>
                        </a:spcAft>
                      </a:pPr>
                      <a:r>
                        <a:rPr lang="en-US" sz="1050" b="1">
                          <a:effectLst/>
                          <a:latin typeface="Arial"/>
                          <a:ea typeface="Arial"/>
                          <a:cs typeface="Times New Roman"/>
                        </a:rPr>
                        <a:t> </a:t>
                      </a:r>
                      <a:endParaRPr lang="en-US" sz="1050">
                        <a:effectLst/>
                        <a:latin typeface="Calibri"/>
                        <a:ea typeface="Calibri"/>
                        <a:cs typeface="Times New Roman"/>
                      </a:endParaRPr>
                    </a:p>
                    <a:p>
                      <a:pPr marL="117475" marR="112395" indent="17780">
                        <a:lnSpc>
                          <a:spcPct val="134000"/>
                        </a:lnSpc>
                        <a:spcBef>
                          <a:spcPts val="0"/>
                        </a:spcBef>
                        <a:spcAft>
                          <a:spcPts val="0"/>
                        </a:spcAft>
                      </a:pPr>
                      <a:r>
                        <a:rPr lang="en-US" sz="900">
                          <a:effectLst/>
                          <a:latin typeface="Arial"/>
                          <a:ea typeface="Calibri"/>
                          <a:cs typeface="Times New Roman"/>
                        </a:rPr>
                        <a:t>[VITA </a:t>
                      </a:r>
                      <a:r>
                        <a:rPr lang="en-US" sz="900" spc="-5">
                          <a:effectLst/>
                          <a:latin typeface="Arial"/>
                          <a:ea typeface="Calibri"/>
                          <a:cs typeface="Times New Roman"/>
                        </a:rPr>
                        <a:t>46.10]</a:t>
                      </a:r>
                      <a:endParaRPr lang="en-US" sz="105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spcBef>
                          <a:spcPts val="55"/>
                        </a:spcBef>
                        <a:spcAft>
                          <a:spcPts val="0"/>
                        </a:spcAft>
                      </a:pPr>
                      <a:r>
                        <a:rPr lang="en-US" sz="700" b="1">
                          <a:effectLst/>
                          <a:latin typeface="Arial"/>
                          <a:ea typeface="Arial"/>
                          <a:cs typeface="Times New Roman"/>
                        </a:rPr>
                        <a:t> </a:t>
                      </a:r>
                      <a:endParaRPr lang="en-US" sz="1050">
                        <a:effectLst/>
                        <a:latin typeface="Calibri"/>
                        <a:ea typeface="Calibri"/>
                        <a:cs typeface="Times New Roman"/>
                      </a:endParaRPr>
                    </a:p>
                    <a:p>
                      <a:pPr marL="79375" marR="86995" algn="ctr">
                        <a:spcBef>
                          <a:spcPts val="0"/>
                        </a:spcBef>
                        <a:spcAft>
                          <a:spcPts val="0"/>
                        </a:spcAft>
                      </a:pPr>
                      <a:r>
                        <a:rPr lang="en-US" sz="900" u="none" strike="noStrike" spc="-5">
                          <a:solidFill>
                            <a:srgbClr val="0000EE"/>
                          </a:solidFill>
                          <a:effectLst/>
                          <a:latin typeface="Arial"/>
                          <a:ea typeface="Calibri"/>
                          <a:cs typeface="Times New Roman"/>
                          <a:hlinkClick r:id="rId3" action="ppaction://hlinkfile"/>
                        </a:rPr>
                        <a:t>SLT6-PAY-</a:t>
                      </a:r>
                      <a:r>
                        <a:rPr lang="en-US" sz="900" spc="125">
                          <a:solidFill>
                            <a:srgbClr val="0000EE"/>
                          </a:solidFill>
                          <a:effectLst/>
                          <a:latin typeface="Arial"/>
                          <a:ea typeface="Calibri"/>
                          <a:cs typeface="Times New Roman"/>
                        </a:rPr>
                        <a:t> </a:t>
                      </a:r>
                      <a:r>
                        <a:rPr lang="en-US" sz="900" u="none" strike="noStrike">
                          <a:solidFill>
                            <a:srgbClr val="0000EE"/>
                          </a:solidFill>
                          <a:effectLst/>
                          <a:latin typeface="Arial"/>
                          <a:ea typeface="Calibri"/>
                          <a:cs typeface="Times New Roman"/>
                          <a:hlinkClick r:id="rId3" action="ppaction://hlinkfile"/>
                        </a:rPr>
                        <a:t>4F1Q2T-</a:t>
                      </a:r>
                      <a:endParaRPr lang="en-US" sz="1050">
                        <a:effectLst/>
                        <a:latin typeface="Calibri"/>
                        <a:ea typeface="Calibri"/>
                        <a:cs typeface="Times New Roman"/>
                      </a:endParaRPr>
                    </a:p>
                    <a:p>
                      <a:pPr marL="0" marR="7620" algn="ctr">
                        <a:spcBef>
                          <a:spcPts val="15"/>
                        </a:spcBef>
                        <a:spcAft>
                          <a:spcPts val="0"/>
                        </a:spcAft>
                      </a:pPr>
                      <a:r>
                        <a:rPr lang="en-US" sz="900" u="none" strike="noStrike" spc="-5">
                          <a:solidFill>
                            <a:srgbClr val="0000FF"/>
                          </a:solidFill>
                          <a:effectLst/>
                          <a:latin typeface="Arial"/>
                          <a:ea typeface="Calibri"/>
                          <a:cs typeface="Times New Roman"/>
                          <a:hlinkClick r:id="rId3" action="ppaction://hlinkfile"/>
                        </a:rPr>
                        <a:t>10.2.1</a:t>
                      </a:r>
                      <a:endParaRPr lang="en-US" sz="1050">
                        <a:effectLst/>
                        <a:latin typeface="Calibri"/>
                        <a:ea typeface="Calibri"/>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155575" marR="147955" indent="66675" algn="just">
                        <a:spcBef>
                          <a:spcPts val="400"/>
                        </a:spcBef>
                        <a:spcAft>
                          <a:spcPts val="0"/>
                        </a:spcAft>
                      </a:pPr>
                      <a:r>
                        <a:rPr lang="en-US" sz="900">
                          <a:effectLst/>
                          <a:latin typeface="Arial"/>
                          <a:ea typeface="Calibri"/>
                          <a:cs typeface="Times New Roman"/>
                        </a:rPr>
                        <a:t>SLT6- SWC-</a:t>
                      </a:r>
                      <a:r>
                        <a:rPr lang="en-US" sz="900" spc="110">
                          <a:effectLst/>
                          <a:latin typeface="Arial"/>
                          <a:ea typeface="Calibri"/>
                          <a:cs typeface="Times New Roman"/>
                        </a:rPr>
                        <a:t> </a:t>
                      </a:r>
                      <a:r>
                        <a:rPr lang="en-US" sz="900" spc="-5">
                          <a:effectLst/>
                          <a:latin typeface="Arial"/>
                          <a:ea typeface="Calibri"/>
                          <a:cs typeface="Times New Roman"/>
                        </a:rPr>
                        <a:t>12F16T-</a:t>
                      </a:r>
                      <a:endParaRPr lang="en-US" sz="1050">
                        <a:effectLst/>
                        <a:latin typeface="Calibri"/>
                        <a:ea typeface="Calibri"/>
                        <a:cs typeface="Times New Roman"/>
                      </a:endParaRPr>
                    </a:p>
                    <a:p>
                      <a:pPr marL="218440" marR="0" algn="just">
                        <a:spcBef>
                          <a:spcPts val="15"/>
                        </a:spcBef>
                        <a:spcAft>
                          <a:spcPts val="0"/>
                        </a:spcAft>
                      </a:pPr>
                      <a:r>
                        <a:rPr lang="en-US" sz="900" spc="-5">
                          <a:effectLst/>
                          <a:latin typeface="Arial"/>
                          <a:ea typeface="Calibri"/>
                          <a:cs typeface="Times New Roman"/>
                        </a:rPr>
                        <a:t>10.4.1</a:t>
                      </a:r>
                      <a:endParaRPr lang="en-US" sz="105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effectLst/>
                          <a:latin typeface="Arial"/>
                          <a:ea typeface="Arial"/>
                          <a:cs typeface="Times New Roman"/>
                        </a:rPr>
                        <a:t> </a:t>
                      </a:r>
                      <a:endParaRPr lang="en-US" sz="1050" dirty="0">
                        <a:effectLst/>
                        <a:latin typeface="Calibri"/>
                        <a:ea typeface="Calibri"/>
                        <a:cs typeface="Times New Roman"/>
                      </a:endParaRPr>
                    </a:p>
                    <a:p>
                      <a:pPr marL="0" marR="0" algn="ctr">
                        <a:spcBef>
                          <a:spcPts val="50"/>
                        </a:spcBef>
                        <a:spcAft>
                          <a:spcPts val="0"/>
                        </a:spcAft>
                      </a:pPr>
                      <a:r>
                        <a:rPr lang="en-US" sz="700" b="1" dirty="0">
                          <a:effectLst/>
                          <a:latin typeface="Arial"/>
                          <a:ea typeface="Arial"/>
                          <a:cs typeface="Times New Roman"/>
                        </a:rPr>
                        <a:t> </a:t>
                      </a:r>
                      <a:r>
                        <a:rPr lang="en-US" sz="900" spc="-5" dirty="0">
                          <a:effectLst/>
                          <a:latin typeface="Arial"/>
                          <a:ea typeface="Calibri"/>
                          <a:cs typeface="Times New Roman"/>
                        </a:rPr>
                        <a:t>0.4</a:t>
                      </a:r>
                      <a:endParaRPr lang="en-US" sz="1050" dirty="0">
                        <a:effectLst/>
                        <a:latin typeface="Calibri"/>
                        <a:ea typeface="Calibri"/>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effectLst/>
                          <a:latin typeface="Arial"/>
                          <a:ea typeface="Arial"/>
                          <a:cs typeface="Times New Roman"/>
                        </a:rPr>
                        <a:t> </a:t>
                      </a:r>
                      <a:endParaRPr lang="en-US" sz="1050" dirty="0">
                        <a:effectLst/>
                        <a:latin typeface="Calibri"/>
                        <a:ea typeface="Calibri"/>
                        <a:cs typeface="Times New Roman"/>
                      </a:endParaRPr>
                    </a:p>
                    <a:p>
                      <a:pPr marL="0" marR="0" algn="ctr">
                        <a:spcBef>
                          <a:spcPts val="50"/>
                        </a:spcBef>
                        <a:spcAft>
                          <a:spcPts val="0"/>
                        </a:spcAft>
                      </a:pPr>
                      <a:r>
                        <a:rPr lang="en-US" sz="700" b="1" dirty="0">
                          <a:effectLst/>
                          <a:latin typeface="Arial"/>
                          <a:ea typeface="Arial"/>
                          <a:cs typeface="Times New Roman"/>
                        </a:rPr>
                        <a:t> </a:t>
                      </a:r>
                      <a:r>
                        <a:rPr lang="en-US" sz="900" spc="-5" dirty="0">
                          <a:effectLst/>
                          <a:latin typeface="Arial"/>
                          <a:ea typeface="Calibri"/>
                          <a:cs typeface="Times New Roman"/>
                        </a:rPr>
                        <a:t>6.25</a:t>
                      </a:r>
                      <a:endParaRPr lang="en-US" sz="105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effectLst/>
                          <a:latin typeface="Arial"/>
                          <a:ea typeface="Arial"/>
                          <a:cs typeface="Times New Roman"/>
                        </a:rPr>
                        <a:t> </a:t>
                      </a:r>
                      <a:endParaRPr lang="en-US" sz="1050" dirty="0">
                        <a:effectLst/>
                        <a:latin typeface="Calibri"/>
                        <a:ea typeface="Calibri"/>
                        <a:cs typeface="Times New Roman"/>
                      </a:endParaRPr>
                    </a:p>
                    <a:p>
                      <a:pPr marL="0" marR="0" algn="ctr">
                        <a:spcBef>
                          <a:spcPts val="50"/>
                        </a:spcBef>
                        <a:spcAft>
                          <a:spcPts val="0"/>
                        </a:spcAft>
                      </a:pPr>
                      <a:r>
                        <a:rPr lang="en-US" sz="700" b="1" dirty="0">
                          <a:effectLst/>
                          <a:latin typeface="Arial"/>
                          <a:ea typeface="Arial"/>
                          <a:cs typeface="Times New Roman"/>
                        </a:rPr>
                        <a:t> </a:t>
                      </a:r>
                      <a:r>
                        <a:rPr lang="en-US" sz="900" spc="-5" dirty="0">
                          <a:effectLst/>
                          <a:latin typeface="Arial"/>
                          <a:ea typeface="Calibri"/>
                          <a:cs typeface="Times New Roman"/>
                        </a:rPr>
                        <a:t>6.25</a:t>
                      </a:r>
                      <a:endParaRPr lang="en-US" sz="105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2490" y="4225315"/>
            <a:ext cx="3884533" cy="2033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75432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pPr marL="360363" lvl="0" indent="-93663" defTabSz="893763">
              <a:lnSpc>
                <a:spcPct val="110000"/>
              </a:lnSpc>
              <a:spcBef>
                <a:spcPts val="600"/>
              </a:spcBef>
              <a:buClr>
                <a:schemeClr val="bg1">
                  <a:lumMod val="85000"/>
                </a:schemeClr>
              </a:buClr>
              <a:buFont typeface="Arial" pitchFamily="34" charset="0"/>
              <a:buChar char="•"/>
              <a:tabLst>
                <a:tab pos="539750" algn="l"/>
              </a:tabLst>
              <a:defRPr/>
            </a:pPr>
            <a:r>
              <a:rPr lang="en-US" b="1" dirty="0">
                <a:solidFill>
                  <a:schemeClr val="bg1">
                    <a:lumMod val="75000"/>
                  </a:schemeClr>
                </a:solidFill>
                <a:latin typeface="Arial" pitchFamily="34" charset="0"/>
                <a:cs typeface="Arial" pitchFamily="34" charset="0"/>
              </a:rPr>
              <a:t>  What is SpaceVPX?</a:t>
            </a:r>
          </a:p>
          <a:p>
            <a:pPr marL="360363" lvl="0" indent="-93663" defTabSz="893763">
              <a:lnSpc>
                <a:spcPct val="110000"/>
              </a:lnSpc>
              <a:spcBef>
                <a:spcPts val="600"/>
              </a:spcBef>
              <a:buClr>
                <a:prstClr val="white">
                  <a:lumMod val="85000"/>
                </a:prstClr>
              </a:buClr>
              <a:buFont typeface="Arial" pitchFamily="34" charset="0"/>
              <a:buChar char="•"/>
              <a:tabLst>
                <a:tab pos="539750" algn="l"/>
              </a:tabLst>
              <a:defRPr/>
            </a:pPr>
            <a:r>
              <a:rPr lang="en-US" b="1" dirty="0">
                <a:solidFill>
                  <a:prstClr val="black"/>
                </a:solidFill>
                <a:latin typeface="Arial" pitchFamily="34" charset="0"/>
                <a:cs typeface="Arial" pitchFamily="34" charset="0"/>
              </a:rPr>
              <a:t> </a:t>
            </a:r>
            <a:r>
              <a:rPr lang="en-US" b="1" dirty="0">
                <a:solidFill>
                  <a:schemeClr val="bg1">
                    <a:lumMod val="75000"/>
                  </a:schemeClr>
                </a:solidFill>
                <a:latin typeface="Arial" pitchFamily="34" charset="0"/>
                <a:cs typeface="Arial" pitchFamily="34" charset="0"/>
              </a:rPr>
              <a:t>SpaceVPX Use Cases and Topologies</a:t>
            </a:r>
          </a:p>
          <a:p>
            <a:pPr marL="360363" lvl="0" indent="-93663" defTabSz="893763">
              <a:lnSpc>
                <a:spcPct val="110000"/>
              </a:lnSpc>
              <a:spcBef>
                <a:spcPts val="600"/>
              </a:spcBef>
              <a:buClr>
                <a:schemeClr val="bg1">
                  <a:lumMod val="75000"/>
                </a:schemeClr>
              </a:buClr>
              <a:buFont typeface="Arial" pitchFamily="34" charset="0"/>
              <a:buChar char="•"/>
              <a:tabLst>
                <a:tab pos="539750" algn="l"/>
              </a:tabLst>
              <a:defRPr/>
            </a:pPr>
            <a:r>
              <a:rPr lang="en-US" b="1" dirty="0">
                <a:solidFill>
                  <a:schemeClr val="bg1">
                    <a:lumMod val="75000"/>
                  </a:schemeClr>
                </a:solidFill>
                <a:latin typeface="Arial" pitchFamily="34" charset="0"/>
                <a:cs typeface="Arial" pitchFamily="34" charset="0"/>
              </a:rPr>
              <a:t> SpaceVPX Slot Profiles</a:t>
            </a:r>
          </a:p>
          <a:p>
            <a:pPr marL="360363" lvl="0" indent="-93663" defTabSz="893763">
              <a:lnSpc>
                <a:spcPct val="110000"/>
              </a:lnSpc>
              <a:spcBef>
                <a:spcPts val="600"/>
              </a:spcBef>
              <a:buClr>
                <a:schemeClr val="bg1">
                  <a:lumMod val="75000"/>
                </a:schemeClr>
              </a:buClr>
              <a:buFont typeface="Arial" pitchFamily="34" charset="0"/>
              <a:buChar char="•"/>
              <a:tabLst>
                <a:tab pos="539750" algn="l"/>
              </a:tabLst>
              <a:defRPr/>
            </a:pPr>
            <a:r>
              <a:rPr lang="en-US" b="1" dirty="0">
                <a:solidFill>
                  <a:schemeClr val="bg1">
                    <a:lumMod val="75000"/>
                  </a:schemeClr>
                </a:solidFill>
                <a:latin typeface="Arial" pitchFamily="34" charset="0"/>
                <a:cs typeface="Arial" pitchFamily="34" charset="0"/>
              </a:rPr>
              <a:t> SpaceVPX Backplane Profile</a:t>
            </a:r>
          </a:p>
          <a:p>
            <a:pPr marL="360363" lvl="0" indent="-93663" defTabSz="893763">
              <a:spcBef>
                <a:spcPts val="600"/>
              </a:spcBef>
              <a:buClr>
                <a:schemeClr val="tx1"/>
              </a:buClr>
              <a:buFont typeface="Arial" pitchFamily="34" charset="0"/>
              <a:buChar char="•"/>
              <a:tabLst>
                <a:tab pos="539750" algn="l"/>
              </a:tabLst>
              <a:defRPr/>
            </a:pPr>
            <a:r>
              <a:rPr lang="en-US" b="1" dirty="0">
                <a:solidFill>
                  <a:schemeClr val="bg1">
                    <a:lumMod val="75000"/>
                  </a:schemeClr>
                </a:solidFill>
                <a:latin typeface="Arial" pitchFamily="34" charset="0"/>
                <a:cs typeface="Arial" pitchFamily="34" charset="0"/>
              </a:rPr>
              <a:t> </a:t>
            </a:r>
            <a:r>
              <a:rPr lang="en-US" b="1" dirty="0">
                <a:latin typeface="Arial" pitchFamily="34" charset="0"/>
                <a:cs typeface="Arial" pitchFamily="34" charset="0"/>
              </a:rPr>
              <a:t>SpaceUM - Provisions for Redundancy and Fault Tolerance</a:t>
            </a:r>
          </a:p>
          <a:p>
            <a:pPr marL="360363" lvl="0" indent="-93663" defTabSz="893763">
              <a:spcBef>
                <a:spcPts val="600"/>
              </a:spcBef>
              <a:buFont typeface="Arial" pitchFamily="34" charset="0"/>
              <a:buChar char="•"/>
              <a:tabLst>
                <a:tab pos="539750" algn="l"/>
              </a:tabLst>
              <a:defRPr/>
            </a:pPr>
            <a:r>
              <a:rPr lang="en-US" b="1" dirty="0">
                <a:solidFill>
                  <a:schemeClr val="bg1">
                    <a:lumMod val="75000"/>
                  </a:schemeClr>
                </a:solidFill>
                <a:latin typeface="Arial" pitchFamily="34" charset="0"/>
                <a:cs typeface="Arial" pitchFamily="34" charset="0"/>
              </a:rPr>
              <a:t> SpaceVPX Mechanical General Specifications</a:t>
            </a:r>
          </a:p>
          <a:p>
            <a:pPr marL="360363" lvl="0" indent="-93663" defTabSz="893763">
              <a:spcBef>
                <a:spcPts val="600"/>
              </a:spcBef>
              <a:buFont typeface="Arial" pitchFamily="34" charset="0"/>
              <a:buChar char="•"/>
              <a:tabLst>
                <a:tab pos="539750" algn="l"/>
              </a:tabLst>
              <a:defRPr/>
            </a:pPr>
            <a:r>
              <a:rPr lang="en-US" b="1" dirty="0">
                <a:solidFill>
                  <a:schemeClr val="bg1">
                    <a:lumMod val="75000"/>
                  </a:schemeClr>
                </a:solidFill>
                <a:latin typeface="Arial" pitchFamily="34" charset="0"/>
                <a:cs typeface="Arial" pitchFamily="34" charset="0"/>
              </a:rPr>
              <a:t> SpaceVPX Compliance</a:t>
            </a:r>
          </a:p>
          <a:p>
            <a:pPr marL="360363" lvl="0" indent="-93663" defTabSz="893763">
              <a:spcBef>
                <a:spcPts val="600"/>
              </a:spcBef>
              <a:buFont typeface="Arial" pitchFamily="34" charset="0"/>
              <a:buChar char="•"/>
              <a:tabLst>
                <a:tab pos="539750" algn="l"/>
              </a:tabLst>
              <a:defRPr/>
            </a:pPr>
            <a:r>
              <a:rPr lang="en-US" b="1" dirty="0">
                <a:solidFill>
                  <a:schemeClr val="bg1">
                    <a:lumMod val="75000"/>
                  </a:schemeClr>
                </a:solidFill>
                <a:latin typeface="Arial" pitchFamily="34" charset="0"/>
                <a:cs typeface="Arial" pitchFamily="34" charset="0"/>
              </a:rPr>
              <a:t> Backup</a:t>
            </a:r>
            <a:r>
              <a:rPr lang="en-US" b="1" dirty="0">
                <a:latin typeface="Arial" pitchFamily="34" charset="0"/>
                <a:cs typeface="Arial" pitchFamily="34" charset="0"/>
              </a:rPr>
              <a:t>		</a:t>
            </a:r>
          </a:p>
          <a:p>
            <a:endParaRPr lang="en-US" dirty="0"/>
          </a:p>
        </p:txBody>
      </p:sp>
    </p:spTree>
    <p:extLst>
      <p:ext uri="{BB962C8B-B14F-4D97-AF65-F5344CB8AC3E}">
        <p14:creationId xmlns:p14="http://schemas.microsoft.com/office/powerpoint/2010/main" val="3829949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SpaceVPX Concept Development</a:t>
            </a:r>
          </a:p>
        </p:txBody>
      </p:sp>
      <p:sp>
        <p:nvSpPr>
          <p:cNvPr id="3" name="Content Placeholder 2"/>
          <p:cNvSpPr>
            <a:spLocks noGrp="1"/>
          </p:cNvSpPr>
          <p:nvPr>
            <p:ph idx="1"/>
          </p:nvPr>
        </p:nvSpPr>
        <p:spPr>
          <a:xfrm>
            <a:off x="568411" y="1845734"/>
            <a:ext cx="10960443" cy="4394428"/>
          </a:xfrm>
        </p:spPr>
        <p:txBody>
          <a:bodyPr>
            <a:normAutofit fontScale="92500" lnSpcReduction="20000"/>
          </a:bodyPr>
          <a:lstStyle/>
          <a:p>
            <a:pPr marL="266700" indent="0" algn="ctr" defTabSz="893763">
              <a:lnSpc>
                <a:spcPct val="110000"/>
              </a:lnSpc>
              <a:spcBef>
                <a:spcPts val="600"/>
              </a:spcBef>
              <a:buNone/>
              <a:defRPr/>
            </a:pPr>
            <a:r>
              <a:rPr lang="en-US" sz="2800" b="1" dirty="0"/>
              <a:t>Three concepts developed</a:t>
            </a:r>
            <a:endParaRPr lang="en-US" sz="2800" b="1" dirty="0">
              <a:latin typeface="Arial" pitchFamily="34" charset="0"/>
              <a:cs typeface="Arial" pitchFamily="34" charset="0"/>
            </a:endParaRPr>
          </a:p>
          <a:p>
            <a:pPr marL="742950" lvl="1" indent="-285750">
              <a:buFont typeface="Arial" panose="020B0604020202020204" pitchFamily="34" charset="0"/>
              <a:buChar char="•"/>
            </a:pPr>
            <a:r>
              <a:rPr lang="en-US" sz="2000" b="1" dirty="0"/>
              <a:t>Concept 1 </a:t>
            </a:r>
            <a:r>
              <a:rPr lang="en-US" sz="2000" dirty="0"/>
              <a:t>– Redefine an existing OpenVPX connector block as a second Utility/Management plane block (similar to P0/P1)</a:t>
            </a:r>
          </a:p>
          <a:p>
            <a:pPr marL="1200150" lvl="2" indent="-285750">
              <a:buFont typeface="Arial" panose="020B0604020202020204" pitchFamily="34" charset="0"/>
              <a:buChar char="•"/>
            </a:pPr>
            <a:r>
              <a:rPr lang="en-US" sz="2000" dirty="0"/>
              <a:t>Incompatible with existing OpenVPX modules</a:t>
            </a:r>
          </a:p>
          <a:p>
            <a:pPr marL="742950" lvl="1" indent="-285750">
              <a:buFont typeface="Arial" panose="020B0604020202020204" pitchFamily="34" charset="0"/>
              <a:buChar char="•"/>
            </a:pPr>
            <a:endParaRPr lang="en-US" sz="2000" b="1" dirty="0"/>
          </a:p>
          <a:p>
            <a:pPr marL="742950" lvl="1" indent="-285750">
              <a:buFont typeface="Arial" panose="020B0604020202020204" pitchFamily="34" charset="0"/>
              <a:buChar char="•"/>
            </a:pPr>
            <a:r>
              <a:rPr lang="en-US" sz="2000" b="1" dirty="0"/>
              <a:t>Concept 2</a:t>
            </a:r>
            <a:r>
              <a:rPr lang="en-US" sz="2000" dirty="0"/>
              <a:t> – Extend the existing Open VPX connector by adding a second Utility/Management plane block (P7/P8 similar to P0/P1)</a:t>
            </a:r>
          </a:p>
          <a:p>
            <a:pPr marL="1200150" lvl="2" indent="-285750">
              <a:buFont typeface="Arial" panose="020B0604020202020204" pitchFamily="34" charset="0"/>
              <a:buChar char="•"/>
            </a:pPr>
            <a:r>
              <a:rPr lang="en-US" sz="2000" dirty="0"/>
              <a:t>Extends module height from 6U to 6U+TBD</a:t>
            </a:r>
          </a:p>
          <a:p>
            <a:pPr marL="1200150" lvl="2" indent="-285750">
              <a:buFont typeface="Arial" panose="020B0604020202020204" pitchFamily="34" charset="0"/>
              <a:buChar char="•"/>
            </a:pPr>
            <a:r>
              <a:rPr lang="en-US" sz="2000" dirty="0"/>
              <a:t>Partially compatible with existing OpenVPX modules</a:t>
            </a:r>
          </a:p>
          <a:p>
            <a:pPr marL="742950" lvl="1" indent="-285750">
              <a:buFont typeface="Arial" panose="020B0604020202020204" pitchFamily="34" charset="0"/>
              <a:buChar char="•"/>
            </a:pPr>
            <a:endParaRPr lang="en-US" sz="2000" b="1" dirty="0"/>
          </a:p>
          <a:p>
            <a:pPr marL="742950" lvl="1" indent="-285750">
              <a:buFont typeface="Arial" panose="020B0604020202020204" pitchFamily="34" charset="0"/>
              <a:buChar char="•"/>
            </a:pPr>
            <a:r>
              <a:rPr lang="en-US" sz="2000" b="1" dirty="0"/>
              <a:t>Concept 3 </a:t>
            </a:r>
            <a:r>
              <a:rPr lang="en-US" sz="2000" dirty="0"/>
              <a:t>– Add one or more Space Utility/Management (SpaceUM) modules with independent support for each OpenVPX module</a:t>
            </a:r>
          </a:p>
          <a:p>
            <a:pPr marL="1200150" lvl="2" indent="-285750">
              <a:buFont typeface="Arial" panose="020B0604020202020204" pitchFamily="34" charset="0"/>
              <a:buChar char="•"/>
            </a:pPr>
            <a:r>
              <a:rPr lang="en-US" sz="2000" dirty="0"/>
              <a:t>The SpaceUM module receives redundant Utility and Management Plane signals through the backplane and selects one set to be forwarded to the OpenVPX module Utility/Management plane signals</a:t>
            </a:r>
          </a:p>
          <a:p>
            <a:pPr marL="1200150" lvl="2" indent="-285750">
              <a:buFont typeface="Arial" panose="020B0604020202020204" pitchFamily="34" charset="0"/>
              <a:buChar char="•"/>
            </a:pPr>
            <a:r>
              <a:rPr lang="en-US" sz="2000" dirty="0"/>
              <a:t>Allows use of existing OpenVPX modules in appropriate flight applications</a:t>
            </a:r>
          </a:p>
          <a:p>
            <a:endParaRPr lang="en-US" dirty="0"/>
          </a:p>
        </p:txBody>
      </p:sp>
    </p:spTree>
    <p:extLst>
      <p:ext uri="{BB962C8B-B14F-4D97-AF65-F5344CB8AC3E}">
        <p14:creationId xmlns:p14="http://schemas.microsoft.com/office/powerpoint/2010/main" val="29315062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SpaceVPX Fault Tolerance</a:t>
            </a:r>
          </a:p>
        </p:txBody>
      </p:sp>
      <p:sp>
        <p:nvSpPr>
          <p:cNvPr id="3" name="Content Placeholder 2"/>
          <p:cNvSpPr>
            <a:spLocks noGrp="1"/>
          </p:cNvSpPr>
          <p:nvPr>
            <p:ph idx="1"/>
          </p:nvPr>
        </p:nvSpPr>
        <p:spPr>
          <a:xfrm>
            <a:off x="1097280" y="1845733"/>
            <a:ext cx="10058400" cy="4405437"/>
          </a:xfrm>
        </p:spPr>
        <p:txBody>
          <a:bodyPr>
            <a:normAutofit/>
          </a:bodyPr>
          <a:lstStyle/>
          <a:p>
            <a:pPr marL="118872" indent="0" algn="ctr">
              <a:buNone/>
            </a:pPr>
            <a:r>
              <a:rPr lang="en-US" sz="2800" b="1" dirty="0">
                <a:cs typeface="Arial" panose="020B0604020202020204" pitchFamily="34" charset="0"/>
              </a:rPr>
              <a:t>- Goal - </a:t>
            </a:r>
          </a:p>
          <a:p>
            <a:pPr marL="118872" indent="0">
              <a:buNone/>
            </a:pPr>
            <a:r>
              <a:rPr lang="en-US" sz="2100" dirty="0">
                <a:cs typeface="Arial" panose="020B0604020202020204" pitchFamily="34" charset="0"/>
              </a:rPr>
              <a:t>SpaceVPX is to achieve an acceptable level of fault tolerance, while maintaining reasonable compatibility with OpenVPX components, including connector pin assignments.  </a:t>
            </a:r>
          </a:p>
          <a:p>
            <a:pPr marL="118872" indent="0">
              <a:buNone/>
            </a:pPr>
            <a:r>
              <a:rPr lang="en-US" sz="2100" dirty="0">
                <a:cs typeface="Arial" panose="020B0604020202020204" pitchFamily="34" charset="0"/>
              </a:rPr>
              <a:t>For the purposes of fault tolerance, a module is considered the minimum redundancy element.  </a:t>
            </a:r>
          </a:p>
          <a:p>
            <a:pPr marL="118872" indent="0">
              <a:buNone/>
            </a:pPr>
            <a:r>
              <a:rPr lang="en-US" sz="2100" dirty="0">
                <a:cs typeface="Arial" panose="020B0604020202020204" pitchFamily="34" charset="0"/>
              </a:rPr>
              <a:t>The Utility Plane, Management Plane, and Control Plane are all distributed redundantly and in star topologies to provide fault tolerance.  </a:t>
            </a:r>
          </a:p>
        </p:txBody>
      </p:sp>
    </p:spTree>
    <p:extLst>
      <p:ext uri="{BB962C8B-B14F-4D97-AF65-F5344CB8AC3E}">
        <p14:creationId xmlns:p14="http://schemas.microsoft.com/office/powerpoint/2010/main" val="1409507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SpaceVPX Fault Tolerance</a:t>
            </a:r>
          </a:p>
        </p:txBody>
      </p:sp>
      <p:sp>
        <p:nvSpPr>
          <p:cNvPr id="3" name="Content Placeholder 2"/>
          <p:cNvSpPr>
            <a:spLocks noGrp="1"/>
          </p:cNvSpPr>
          <p:nvPr>
            <p:ph idx="1"/>
          </p:nvPr>
        </p:nvSpPr>
        <p:spPr>
          <a:xfrm>
            <a:off x="616226" y="1845733"/>
            <a:ext cx="10952922" cy="4405437"/>
          </a:xfrm>
        </p:spPr>
        <p:txBody>
          <a:bodyPr>
            <a:normAutofit/>
          </a:bodyPr>
          <a:lstStyle/>
          <a:p>
            <a:pPr marL="118872" indent="0" algn="ctr">
              <a:buNone/>
            </a:pPr>
            <a:r>
              <a:rPr lang="en-US" sz="2100" b="1" dirty="0">
                <a:cs typeface="Arial" panose="020B0604020202020204" pitchFamily="34" charset="0"/>
              </a:rPr>
              <a:t>For Space applications, the major fault tolerance requirements are listed below:</a:t>
            </a:r>
          </a:p>
          <a:p>
            <a:pPr lvl="1">
              <a:buFont typeface="Arial" panose="020B0604020202020204" pitchFamily="34" charset="0"/>
              <a:buChar char="•"/>
            </a:pPr>
            <a:endParaRPr lang="en-US" sz="1600" dirty="0">
              <a:cs typeface="Arial" panose="020B0604020202020204" pitchFamily="34" charset="0"/>
            </a:endParaRPr>
          </a:p>
          <a:p>
            <a:pPr lvl="1">
              <a:buFont typeface="Wingdings" panose="05000000000000000000" pitchFamily="2" charset="2"/>
              <a:buChar char="Ø"/>
            </a:pPr>
            <a:r>
              <a:rPr lang="en-US" sz="1600" dirty="0">
                <a:cs typeface="Arial" panose="020B0604020202020204" pitchFamily="34" charset="0"/>
              </a:rPr>
              <a:t>Dual-redundant power distribution (bussed) where each distribution is supplied from an independent power source.  </a:t>
            </a:r>
          </a:p>
          <a:p>
            <a:pPr lvl="1">
              <a:buFont typeface="Wingdings" panose="05000000000000000000" pitchFamily="2" charset="2"/>
              <a:buChar char="Ø"/>
            </a:pPr>
            <a:r>
              <a:rPr lang="en-US" sz="1600" dirty="0">
                <a:cs typeface="Arial" panose="020B0604020202020204" pitchFamily="34" charset="0"/>
              </a:rPr>
              <a:t>Dual-redundant management distribution (point-to-point cross-strapped) where each distribution is supplied from an independent management controller to a SpaceUM module that selects between the A and B management controllers for distribution to each of the slots controlled by the SpaceUM module.</a:t>
            </a:r>
          </a:p>
          <a:p>
            <a:pPr lvl="1">
              <a:buFont typeface="Wingdings" panose="05000000000000000000" pitchFamily="2" charset="2"/>
              <a:buChar char="Ø"/>
            </a:pPr>
            <a:r>
              <a:rPr lang="en-US" sz="1600" dirty="0">
                <a:cs typeface="Arial" panose="020B0604020202020204" pitchFamily="34" charset="0"/>
              </a:rPr>
              <a:t>Card-level serial management</a:t>
            </a:r>
          </a:p>
          <a:p>
            <a:pPr lvl="1">
              <a:buFont typeface="Wingdings" panose="05000000000000000000" pitchFamily="2" charset="2"/>
              <a:buChar char="Ø"/>
            </a:pPr>
            <a:r>
              <a:rPr lang="en-US" sz="1600" dirty="0">
                <a:cs typeface="Arial" panose="020B0604020202020204" pitchFamily="34" charset="0"/>
              </a:rPr>
              <a:t>Card-level reset control</a:t>
            </a:r>
          </a:p>
          <a:p>
            <a:pPr lvl="1">
              <a:buFont typeface="Wingdings" panose="05000000000000000000" pitchFamily="2" charset="2"/>
              <a:buChar char="Ø"/>
            </a:pPr>
            <a:r>
              <a:rPr lang="en-US" sz="1600" dirty="0">
                <a:cs typeface="Arial" panose="020B0604020202020204" pitchFamily="34" charset="0"/>
              </a:rPr>
              <a:t>Card-level power control</a:t>
            </a:r>
          </a:p>
          <a:p>
            <a:pPr lvl="1">
              <a:buFont typeface="Wingdings" panose="05000000000000000000" pitchFamily="2" charset="2"/>
              <a:buChar char="Ø"/>
            </a:pPr>
            <a:r>
              <a:rPr lang="en-US" sz="1600" dirty="0">
                <a:cs typeface="Arial" panose="020B0604020202020204" pitchFamily="34" charset="0"/>
              </a:rPr>
              <a:t>Timing/synchronization/clocks, Matched length, low-skew differential</a:t>
            </a:r>
          </a:p>
          <a:p>
            <a:pPr lvl="1">
              <a:buFont typeface="Wingdings" panose="05000000000000000000" pitchFamily="2" charset="2"/>
              <a:buChar char="Ø"/>
            </a:pPr>
            <a:r>
              <a:rPr lang="en-US" sz="1600" dirty="0">
                <a:cs typeface="Arial" panose="020B0604020202020204" pitchFamily="34" charset="0"/>
              </a:rPr>
              <a:t>Fault tolerant Utility Plane selection (bussed)</a:t>
            </a:r>
          </a:p>
          <a:p>
            <a:pPr lvl="1">
              <a:buFont typeface="Wingdings" panose="05000000000000000000" pitchFamily="2" charset="2"/>
              <a:buChar char="Ø"/>
            </a:pPr>
            <a:r>
              <a:rPr lang="en-US" sz="1600" dirty="0">
                <a:cs typeface="Arial" panose="020B0604020202020204" pitchFamily="34" charset="0"/>
              </a:rPr>
              <a:t>Dual-redundant Data planes (point-to-point cross-strapped)</a:t>
            </a:r>
          </a:p>
          <a:p>
            <a:pPr lvl="1">
              <a:buFont typeface="Wingdings" panose="05000000000000000000" pitchFamily="2" charset="2"/>
              <a:buChar char="Ø"/>
            </a:pPr>
            <a:r>
              <a:rPr lang="en-US" sz="1600" dirty="0">
                <a:cs typeface="Arial" panose="020B0604020202020204" pitchFamily="34" charset="0"/>
              </a:rPr>
              <a:t>Dual-Redundant Control planes (point-to-point cross-strapped)</a:t>
            </a:r>
          </a:p>
          <a:p>
            <a:pPr lvl="1">
              <a:buFont typeface="Wingdings" panose="05000000000000000000" pitchFamily="2" charset="2"/>
              <a:buChar char="Ø"/>
            </a:pPr>
            <a:r>
              <a:rPr lang="en-US" sz="1600" dirty="0">
                <a:cs typeface="Arial" panose="020B0604020202020204" pitchFamily="34" charset="0"/>
              </a:rPr>
              <a:t>VITA 78 infrastructure allows for fully managed FRUs and for dumb FRUs (via VITA 46.11)</a:t>
            </a:r>
          </a:p>
        </p:txBody>
      </p:sp>
    </p:spTree>
    <p:extLst>
      <p:ext uri="{BB962C8B-B14F-4D97-AF65-F5344CB8AC3E}">
        <p14:creationId xmlns:p14="http://schemas.microsoft.com/office/powerpoint/2010/main" val="41830279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SpaceVPX Redundancy</a:t>
            </a:r>
          </a:p>
        </p:txBody>
      </p:sp>
      <p:sp>
        <p:nvSpPr>
          <p:cNvPr id="3" name="Content Placeholder 2"/>
          <p:cNvSpPr>
            <a:spLocks noGrp="1"/>
          </p:cNvSpPr>
          <p:nvPr>
            <p:ph idx="1"/>
          </p:nvPr>
        </p:nvSpPr>
        <p:spPr>
          <a:xfrm>
            <a:off x="1097280" y="1845734"/>
            <a:ext cx="10058400" cy="4490898"/>
          </a:xfrm>
        </p:spPr>
        <p:txBody>
          <a:bodyPr>
            <a:normAutofit/>
          </a:bodyPr>
          <a:lstStyle/>
          <a:p>
            <a:pPr marL="0" indent="0" algn="ctr">
              <a:buNone/>
            </a:pPr>
            <a:r>
              <a:rPr lang="en-US" sz="2400" dirty="0"/>
              <a:t>Each of the interconnect planes defined by OpenVPX are supported by SpaceVPX as fully cross-strapped single-fault tolerant capable</a:t>
            </a:r>
          </a:p>
          <a:p>
            <a:pPr marL="0" indent="0" algn="ctr">
              <a:buNone/>
            </a:pPr>
            <a:endParaRPr lang="en-US" sz="2400" dirty="0"/>
          </a:p>
          <a:p>
            <a:pPr marL="800100" lvl="1" indent="-342900">
              <a:buFont typeface="Arial" panose="020B0604020202020204" pitchFamily="34" charset="0"/>
              <a:buChar char="•"/>
            </a:pPr>
            <a:r>
              <a:rPr lang="en-US" sz="2000" dirty="0"/>
              <a:t>Control, Data and Expansion plane redundancy is provided using the existing OpenVPX connectivity</a:t>
            </a:r>
          </a:p>
          <a:p>
            <a:pPr marL="1200150" lvl="2" indent="-285750">
              <a:buFont typeface="Arial" panose="020B0604020202020204" pitchFamily="34" charset="0"/>
              <a:buChar char="•"/>
            </a:pPr>
            <a:r>
              <a:rPr lang="en-US" sz="1800" dirty="0"/>
              <a:t>Ability to utilize M-of-N payload module redundancy to support either higher reliability or degraded modes of operation</a:t>
            </a:r>
          </a:p>
          <a:p>
            <a:pPr marL="800100" lvl="1" indent="-342900">
              <a:buFont typeface="Arial" panose="020B0604020202020204" pitchFamily="34" charset="0"/>
              <a:buChar char="•"/>
            </a:pPr>
            <a:r>
              <a:rPr lang="en-US" sz="2000" dirty="0"/>
              <a:t>The SpaceVPX Utility and Management plane redundancy is a major departure from OpenVPX</a:t>
            </a:r>
          </a:p>
          <a:p>
            <a:pPr marL="1200150" lvl="2" indent="-285750">
              <a:buFont typeface="Arial" panose="020B0604020202020204" pitchFamily="34" charset="0"/>
              <a:buChar char="•"/>
            </a:pPr>
            <a:r>
              <a:rPr lang="en-US" sz="1800" dirty="0"/>
              <a:t>OpenVPX uses single-source, bused power distribution</a:t>
            </a:r>
          </a:p>
          <a:p>
            <a:pPr marL="1200150" lvl="2" indent="-285750">
              <a:buFont typeface="Arial" panose="020B0604020202020204" pitchFamily="34" charset="0"/>
              <a:buChar char="•"/>
            </a:pPr>
            <a:r>
              <a:rPr lang="en-US" sz="1800" dirty="0"/>
              <a:t>OpenVPX uses single-source, bused clock, reset and management distribution</a:t>
            </a:r>
          </a:p>
          <a:p>
            <a:pPr marL="800100" lvl="1" indent="-342900">
              <a:buFont typeface="Arial" panose="020B0604020202020204" pitchFamily="34" charset="0"/>
              <a:buChar char="•"/>
            </a:pPr>
            <a:r>
              <a:rPr lang="en-US" sz="2000" dirty="0"/>
              <a:t>Each interconnect plane can be implemented with reduced fault tolerance when desired</a:t>
            </a:r>
          </a:p>
          <a:p>
            <a:endParaRPr lang="en-US" dirty="0"/>
          </a:p>
        </p:txBody>
      </p:sp>
    </p:spTree>
    <p:extLst>
      <p:ext uri="{BB962C8B-B14F-4D97-AF65-F5344CB8AC3E}">
        <p14:creationId xmlns:p14="http://schemas.microsoft.com/office/powerpoint/2010/main" val="2875484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CBA71-32DA-4537-9989-1447A75B69E1}"/>
              </a:ext>
            </a:extLst>
          </p:cNvPr>
          <p:cNvSpPr>
            <a:spLocks noGrp="1"/>
          </p:cNvSpPr>
          <p:nvPr>
            <p:ph type="title"/>
          </p:nvPr>
        </p:nvSpPr>
        <p:spPr>
          <a:xfrm>
            <a:off x="1097280" y="286604"/>
            <a:ext cx="10058400" cy="1465996"/>
          </a:xfrm>
        </p:spPr>
        <p:txBody>
          <a:bodyPr>
            <a:normAutofit/>
          </a:bodyPr>
          <a:lstStyle/>
          <a:p>
            <a:r>
              <a:rPr lang="en-US" sz="4000" dirty="0"/>
              <a:t>Updates to VITA 78 – 6U Slot Profiles</a:t>
            </a:r>
            <a:endParaRPr lang="en-US" sz="4400" dirty="0"/>
          </a:p>
        </p:txBody>
      </p:sp>
      <p:sp>
        <p:nvSpPr>
          <p:cNvPr id="4" name="TextBox 3">
            <a:extLst>
              <a:ext uri="{FF2B5EF4-FFF2-40B4-BE49-F238E27FC236}">
                <a16:creationId xmlns:a16="http://schemas.microsoft.com/office/drawing/2014/main" id="{E9426C6D-01E2-4BCB-A236-606A759B9CF4}"/>
              </a:ext>
            </a:extLst>
          </p:cNvPr>
          <p:cNvSpPr txBox="1"/>
          <p:nvPr/>
        </p:nvSpPr>
        <p:spPr>
          <a:xfrm>
            <a:off x="911952" y="5743079"/>
            <a:ext cx="768159" cy="369332"/>
          </a:xfrm>
          <a:prstGeom prst="rect">
            <a:avLst/>
          </a:prstGeom>
          <a:noFill/>
        </p:spPr>
        <p:txBody>
          <a:bodyPr wrap="none" rtlCol="0">
            <a:spAutoFit/>
          </a:bodyPr>
          <a:lstStyle/>
          <a:p>
            <a:r>
              <a:rPr lang="en-US" dirty="0"/>
              <a:t>10.5.4</a:t>
            </a:r>
          </a:p>
        </p:txBody>
      </p:sp>
      <p:sp>
        <p:nvSpPr>
          <p:cNvPr id="13" name="TextBox 12">
            <a:extLst>
              <a:ext uri="{FF2B5EF4-FFF2-40B4-BE49-F238E27FC236}">
                <a16:creationId xmlns:a16="http://schemas.microsoft.com/office/drawing/2014/main" id="{4B55BBAE-5E58-4EB7-8A0E-0F9F94838EB4}"/>
              </a:ext>
            </a:extLst>
          </p:cNvPr>
          <p:cNvSpPr txBox="1"/>
          <p:nvPr/>
        </p:nvSpPr>
        <p:spPr>
          <a:xfrm>
            <a:off x="3754755" y="5740569"/>
            <a:ext cx="768159" cy="369332"/>
          </a:xfrm>
          <a:prstGeom prst="rect">
            <a:avLst/>
          </a:prstGeom>
          <a:noFill/>
        </p:spPr>
        <p:txBody>
          <a:bodyPr wrap="none" rtlCol="0">
            <a:spAutoFit/>
          </a:bodyPr>
          <a:lstStyle/>
          <a:p>
            <a:r>
              <a:rPr lang="en-US" dirty="0"/>
              <a:t>10.6.3</a:t>
            </a:r>
          </a:p>
        </p:txBody>
      </p:sp>
      <p:sp>
        <p:nvSpPr>
          <p:cNvPr id="19" name="TextBox 18">
            <a:extLst>
              <a:ext uri="{FF2B5EF4-FFF2-40B4-BE49-F238E27FC236}">
                <a16:creationId xmlns:a16="http://schemas.microsoft.com/office/drawing/2014/main" id="{98EB19A8-ED28-4492-BE0F-F158A0A466D2}"/>
              </a:ext>
            </a:extLst>
          </p:cNvPr>
          <p:cNvSpPr txBox="1"/>
          <p:nvPr/>
        </p:nvSpPr>
        <p:spPr>
          <a:xfrm>
            <a:off x="6270628" y="5742459"/>
            <a:ext cx="768159" cy="369332"/>
          </a:xfrm>
          <a:prstGeom prst="rect">
            <a:avLst/>
          </a:prstGeom>
          <a:noFill/>
        </p:spPr>
        <p:txBody>
          <a:bodyPr wrap="none" rtlCol="0">
            <a:spAutoFit/>
          </a:bodyPr>
          <a:lstStyle/>
          <a:p>
            <a:r>
              <a:rPr lang="en-US" dirty="0"/>
              <a:t>10.6.4</a:t>
            </a:r>
          </a:p>
        </p:txBody>
      </p:sp>
      <p:sp>
        <p:nvSpPr>
          <p:cNvPr id="20" name="TextBox 19">
            <a:extLst>
              <a:ext uri="{FF2B5EF4-FFF2-40B4-BE49-F238E27FC236}">
                <a16:creationId xmlns:a16="http://schemas.microsoft.com/office/drawing/2014/main" id="{1DCAA74C-89EC-43F3-9039-AA42692ED85B}"/>
              </a:ext>
            </a:extLst>
          </p:cNvPr>
          <p:cNvSpPr txBox="1"/>
          <p:nvPr/>
        </p:nvSpPr>
        <p:spPr>
          <a:xfrm>
            <a:off x="9310721" y="5775345"/>
            <a:ext cx="768159" cy="369332"/>
          </a:xfrm>
          <a:prstGeom prst="rect">
            <a:avLst/>
          </a:prstGeom>
          <a:noFill/>
        </p:spPr>
        <p:txBody>
          <a:bodyPr wrap="none" rtlCol="0">
            <a:spAutoFit/>
          </a:bodyPr>
          <a:lstStyle/>
          <a:p>
            <a:r>
              <a:rPr lang="en-US" dirty="0"/>
              <a:t>10.6.5</a:t>
            </a:r>
          </a:p>
        </p:txBody>
      </p:sp>
      <p:pic>
        <p:nvPicPr>
          <p:cNvPr id="3" name="Picture 2">
            <a:extLst>
              <a:ext uri="{FF2B5EF4-FFF2-40B4-BE49-F238E27FC236}">
                <a16:creationId xmlns:a16="http://schemas.microsoft.com/office/drawing/2014/main" id="{04797F83-5C79-418C-9A7B-F54B995ADBF1}"/>
              </a:ext>
            </a:extLst>
          </p:cNvPr>
          <p:cNvPicPr>
            <a:picLocks noChangeAspect="1"/>
          </p:cNvPicPr>
          <p:nvPr/>
        </p:nvPicPr>
        <p:blipFill>
          <a:blip r:embed="rId2"/>
          <a:stretch>
            <a:fillRect/>
          </a:stretch>
        </p:blipFill>
        <p:spPr>
          <a:xfrm>
            <a:off x="5020" y="1788043"/>
            <a:ext cx="2976857" cy="4028726"/>
          </a:xfrm>
          <a:prstGeom prst="rect">
            <a:avLst/>
          </a:prstGeom>
        </p:spPr>
      </p:pic>
      <p:pic>
        <p:nvPicPr>
          <p:cNvPr id="5" name="Picture 4">
            <a:extLst>
              <a:ext uri="{FF2B5EF4-FFF2-40B4-BE49-F238E27FC236}">
                <a16:creationId xmlns:a16="http://schemas.microsoft.com/office/drawing/2014/main" id="{B4D55105-1321-49E7-BC16-87EAA935A97B}"/>
              </a:ext>
            </a:extLst>
          </p:cNvPr>
          <p:cNvPicPr>
            <a:picLocks noChangeAspect="1"/>
          </p:cNvPicPr>
          <p:nvPr/>
        </p:nvPicPr>
        <p:blipFill>
          <a:blip r:embed="rId3"/>
          <a:stretch>
            <a:fillRect/>
          </a:stretch>
        </p:blipFill>
        <p:spPr>
          <a:xfrm>
            <a:off x="2756708" y="1790701"/>
            <a:ext cx="2378736" cy="4028726"/>
          </a:xfrm>
          <a:prstGeom prst="rect">
            <a:avLst/>
          </a:prstGeom>
        </p:spPr>
      </p:pic>
      <p:pic>
        <p:nvPicPr>
          <p:cNvPr id="6" name="Picture 5">
            <a:extLst>
              <a:ext uri="{FF2B5EF4-FFF2-40B4-BE49-F238E27FC236}">
                <a16:creationId xmlns:a16="http://schemas.microsoft.com/office/drawing/2014/main" id="{7A60EE89-12EA-4B70-B4E4-314F4ED78BA4}"/>
              </a:ext>
            </a:extLst>
          </p:cNvPr>
          <p:cNvPicPr>
            <a:picLocks noChangeAspect="1"/>
          </p:cNvPicPr>
          <p:nvPr/>
        </p:nvPicPr>
        <p:blipFill>
          <a:blip r:embed="rId4"/>
          <a:stretch>
            <a:fillRect/>
          </a:stretch>
        </p:blipFill>
        <p:spPr>
          <a:xfrm>
            <a:off x="5328954" y="1790701"/>
            <a:ext cx="2378737" cy="4017118"/>
          </a:xfrm>
          <a:prstGeom prst="rect">
            <a:avLst/>
          </a:prstGeom>
        </p:spPr>
      </p:pic>
      <p:pic>
        <p:nvPicPr>
          <p:cNvPr id="7" name="Picture 6">
            <a:extLst>
              <a:ext uri="{FF2B5EF4-FFF2-40B4-BE49-F238E27FC236}">
                <a16:creationId xmlns:a16="http://schemas.microsoft.com/office/drawing/2014/main" id="{A573C0A2-00C5-4A37-8642-D1B7F0043C84}"/>
              </a:ext>
            </a:extLst>
          </p:cNvPr>
          <p:cNvPicPr>
            <a:picLocks noChangeAspect="1"/>
          </p:cNvPicPr>
          <p:nvPr/>
        </p:nvPicPr>
        <p:blipFill>
          <a:blip r:embed="rId5"/>
          <a:stretch>
            <a:fillRect/>
          </a:stretch>
        </p:blipFill>
        <p:spPr>
          <a:xfrm>
            <a:off x="8327005" y="1828670"/>
            <a:ext cx="2879163" cy="4017118"/>
          </a:xfrm>
          <a:prstGeom prst="rect">
            <a:avLst/>
          </a:prstGeom>
        </p:spPr>
      </p:pic>
    </p:spTree>
    <p:extLst>
      <p:ext uri="{BB962C8B-B14F-4D97-AF65-F5344CB8AC3E}">
        <p14:creationId xmlns:p14="http://schemas.microsoft.com/office/powerpoint/2010/main" val="42780229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SpaceVPX Redundancy</a:t>
            </a:r>
          </a:p>
        </p:txBody>
      </p:sp>
      <p:pic>
        <p:nvPicPr>
          <p:cNvPr id="7" name="Picture 6"/>
          <p:cNvPicPr>
            <a:picLocks noChangeAspect="1"/>
          </p:cNvPicPr>
          <p:nvPr/>
        </p:nvPicPr>
        <p:blipFill>
          <a:blip r:embed="rId2"/>
          <a:stretch>
            <a:fillRect/>
          </a:stretch>
        </p:blipFill>
        <p:spPr>
          <a:xfrm>
            <a:off x="2542715" y="1902976"/>
            <a:ext cx="7926537" cy="4333313"/>
          </a:xfrm>
          <a:prstGeom prst="rect">
            <a:avLst/>
          </a:prstGeom>
        </p:spPr>
      </p:pic>
    </p:spTree>
    <p:extLst>
      <p:ext uri="{BB962C8B-B14F-4D97-AF65-F5344CB8AC3E}">
        <p14:creationId xmlns:p14="http://schemas.microsoft.com/office/powerpoint/2010/main" val="3885352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B470B0-8230-9498-4E02-796E6ECBAD26}"/>
              </a:ext>
            </a:extLst>
          </p:cNvPr>
          <p:cNvSpPr>
            <a:spLocks noGrp="1"/>
          </p:cNvSpPr>
          <p:nvPr>
            <p:ph type="title"/>
          </p:nvPr>
        </p:nvSpPr>
        <p:spPr>
          <a:xfrm>
            <a:off x="990932" y="286603"/>
            <a:ext cx="6750987" cy="1450757"/>
          </a:xfrm>
        </p:spPr>
        <p:txBody>
          <a:bodyPr>
            <a:normAutofit/>
          </a:bodyPr>
          <a:lstStyle/>
          <a:p>
            <a:r>
              <a:rPr lang="en-US" dirty="0">
                <a:solidFill>
                  <a:schemeClr val="accent2"/>
                </a:solidFill>
              </a:rPr>
              <a:t>SpaceVPX Utility Plane</a:t>
            </a:r>
          </a:p>
        </p:txBody>
      </p:sp>
      <p:sp>
        <p:nvSpPr>
          <p:cNvPr id="3" name="Content Placeholder 2">
            <a:extLst>
              <a:ext uri="{FF2B5EF4-FFF2-40B4-BE49-F238E27FC236}">
                <a16:creationId xmlns:a16="http://schemas.microsoft.com/office/drawing/2014/main" id="{57874C72-FB76-2437-245F-4918D33B2349}"/>
              </a:ext>
            </a:extLst>
          </p:cNvPr>
          <p:cNvSpPr>
            <a:spLocks noGrp="1"/>
          </p:cNvSpPr>
          <p:nvPr>
            <p:ph idx="1"/>
          </p:nvPr>
        </p:nvSpPr>
        <p:spPr>
          <a:xfrm>
            <a:off x="1044204" y="2023962"/>
            <a:ext cx="6697715" cy="3845131"/>
          </a:xfrm>
        </p:spPr>
        <p:txBody>
          <a:bodyPr>
            <a:normAutofit/>
          </a:bodyPr>
          <a:lstStyle/>
          <a:p>
            <a:pPr>
              <a:buFont typeface="Arial" panose="020B0604020202020204" pitchFamily="34" charset="0"/>
              <a:buChar char="•"/>
            </a:pPr>
            <a:r>
              <a:rPr lang="en-US" dirty="0">
                <a:effectLst/>
                <a:ea typeface="Times New Roman" panose="02020603050405020304" pitchFamily="18" charset="0"/>
                <a:cs typeface="Times New Roman" panose="02020603050405020304" pitchFamily="18" charset="0"/>
              </a:rPr>
              <a:t>The Utility Plane in a SpaceVPX backplane differs from the OpenVPX Utility Plane. </a:t>
            </a:r>
          </a:p>
          <a:p>
            <a:pPr>
              <a:buFont typeface="Arial" panose="020B0604020202020204" pitchFamily="34" charset="0"/>
              <a:buChar char="•"/>
            </a:pPr>
            <a:r>
              <a:rPr lang="en-US" dirty="0">
                <a:effectLst/>
                <a:ea typeface="Times New Roman" panose="02020603050405020304" pitchFamily="18" charset="0"/>
                <a:cs typeface="Times New Roman" panose="02020603050405020304" pitchFamily="18" charset="0"/>
              </a:rPr>
              <a:t>The OpenVPX Utility Plane includes bussed power distribution rails, bussed control/status signals, and bussed reference clocks.</a:t>
            </a:r>
          </a:p>
          <a:p>
            <a:pPr>
              <a:buFont typeface="Arial" panose="020B0604020202020204" pitchFamily="34" charset="0"/>
              <a:buChar char="•"/>
            </a:pPr>
            <a:r>
              <a:rPr lang="en-US" dirty="0">
                <a:effectLst/>
                <a:ea typeface="Times New Roman" panose="02020603050405020304" pitchFamily="18" charset="0"/>
                <a:cs typeface="Times New Roman" panose="02020603050405020304" pitchFamily="18" charset="0"/>
              </a:rPr>
              <a:t>The SpaceVPX Utility Plane includes redundant power distribution rails, redundant control/status signals and redundant reference clocks (with redundancy selected for each individual slot) distributed using a point-to-point tree topology.</a:t>
            </a:r>
          </a:p>
          <a:p>
            <a:endParaRPr lang="en-US" dirty="0"/>
          </a:p>
        </p:txBody>
      </p:sp>
      <p:sp>
        <p:nvSpPr>
          <p:cNvPr id="10" name="Rectangle 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6617757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SpaceVPX Utility Management</a:t>
            </a:r>
          </a:p>
        </p:txBody>
      </p:sp>
      <p:sp>
        <p:nvSpPr>
          <p:cNvPr id="3" name="Content Placeholder 2"/>
          <p:cNvSpPr>
            <a:spLocks noGrp="1"/>
          </p:cNvSpPr>
          <p:nvPr>
            <p:ph idx="1"/>
          </p:nvPr>
        </p:nvSpPr>
        <p:spPr/>
        <p:txBody>
          <a:bodyPr>
            <a:normAutofit fontScale="92500" lnSpcReduction="20000"/>
          </a:bodyPr>
          <a:lstStyle/>
          <a:p>
            <a:pPr marL="0" indent="0">
              <a:buNone/>
            </a:pPr>
            <a:r>
              <a:rPr lang="en-US" sz="2400" b="1" dirty="0"/>
              <a:t>Architecture</a:t>
            </a:r>
          </a:p>
          <a:p>
            <a:pPr marL="742950" lvl="1" indent="-285750">
              <a:buFont typeface="Arial" panose="020B0604020202020204" pitchFamily="34" charset="0"/>
              <a:buChar char="•"/>
            </a:pPr>
            <a:r>
              <a:rPr lang="en-US" sz="2000" dirty="0"/>
              <a:t>Provides single-fault-tolerance with limited increase in </a:t>
            </a:r>
            <a:r>
              <a:rPr lang="en-US" sz="2000" dirty="0" err="1"/>
              <a:t>SWaP</a:t>
            </a:r>
            <a:endParaRPr lang="en-US" sz="2000" dirty="0"/>
          </a:p>
          <a:p>
            <a:pPr marL="1200150" lvl="2" indent="-285750">
              <a:buFont typeface="Arial" panose="020B0604020202020204" pitchFamily="34" charset="0"/>
              <a:buChar char="•"/>
            </a:pPr>
            <a:r>
              <a:rPr lang="en-US" sz="2000" dirty="0"/>
              <a:t>One SpaceUM module supports eight VPX slots</a:t>
            </a:r>
          </a:p>
          <a:p>
            <a:pPr marL="742950" lvl="1" indent="-285750">
              <a:buFont typeface="Arial" panose="020B0604020202020204" pitchFamily="34" charset="0"/>
              <a:buChar char="•"/>
            </a:pPr>
            <a:r>
              <a:rPr lang="en-US" sz="2000" dirty="0"/>
              <a:t>Scalable to very large units</a:t>
            </a:r>
          </a:p>
          <a:p>
            <a:pPr marL="1200150" lvl="2" indent="-285750">
              <a:buFont typeface="Arial" panose="020B0604020202020204" pitchFamily="34" charset="0"/>
              <a:buChar char="•"/>
            </a:pPr>
            <a:r>
              <a:rPr lang="en-US" sz="2000" dirty="0"/>
              <a:t>Maximum of 31 VPX slots and 4 SpaceUM slots</a:t>
            </a:r>
          </a:p>
          <a:p>
            <a:pPr marL="742950" lvl="1" indent="-285750">
              <a:buFont typeface="Arial" panose="020B0604020202020204" pitchFamily="34" charset="0"/>
              <a:buChar char="•"/>
            </a:pPr>
            <a:r>
              <a:rPr lang="en-US" sz="2000" dirty="0"/>
              <a:t>Dual-redundant power distribution</a:t>
            </a:r>
          </a:p>
          <a:p>
            <a:pPr marL="1200150" lvl="2" indent="-285750">
              <a:buFont typeface="Arial" panose="020B0604020202020204" pitchFamily="34" charset="0"/>
              <a:buChar char="•"/>
            </a:pPr>
            <a:r>
              <a:rPr lang="en-US" sz="2000" dirty="0"/>
              <a:t>Allows traditional space methods</a:t>
            </a:r>
          </a:p>
          <a:p>
            <a:pPr marL="742950" lvl="1" indent="-285750">
              <a:buFont typeface="Arial" panose="020B0604020202020204" pitchFamily="34" charset="0"/>
              <a:buChar char="•"/>
            </a:pPr>
            <a:r>
              <a:rPr lang="en-US" sz="2000" dirty="0"/>
              <a:t>Dual-redundant management distribution</a:t>
            </a:r>
          </a:p>
          <a:p>
            <a:pPr marL="1200150" lvl="2" indent="-285750">
              <a:buFont typeface="Arial" panose="020B0604020202020204" pitchFamily="34" charset="0"/>
              <a:buChar char="•"/>
            </a:pPr>
            <a:r>
              <a:rPr lang="en-US" sz="2000" dirty="0"/>
              <a:t>Traditional capability using improved methods</a:t>
            </a:r>
          </a:p>
          <a:p>
            <a:pPr marL="742950" lvl="1" indent="-285750">
              <a:buFont typeface="Arial" panose="020B0604020202020204" pitchFamily="34" charset="0"/>
              <a:buChar char="•"/>
            </a:pPr>
            <a:r>
              <a:rPr lang="en-US" sz="2000" dirty="0"/>
              <a:t>Accommodates supplier-preferred methods for implementing interoperable products</a:t>
            </a:r>
          </a:p>
          <a:p>
            <a:pPr marL="0" indent="0">
              <a:buNone/>
            </a:pPr>
            <a:r>
              <a:rPr lang="en-US" sz="2400" b="1" dirty="0"/>
              <a:t>Topology</a:t>
            </a:r>
          </a:p>
          <a:p>
            <a:pPr marL="742950" lvl="1" indent="-285750">
              <a:buFont typeface="Arial" panose="020B0604020202020204" pitchFamily="34" charset="0"/>
              <a:buChar char="•"/>
            </a:pPr>
            <a:r>
              <a:rPr lang="en-US" sz="2000" dirty="0"/>
              <a:t>Traditional tree-topology is familiar to space suppliers</a:t>
            </a:r>
          </a:p>
          <a:p>
            <a:pPr marL="742950" lvl="1" indent="-285750">
              <a:buFont typeface="Arial" panose="020B0604020202020204" pitchFamily="34" charset="0"/>
              <a:buChar char="•"/>
            </a:pPr>
            <a:r>
              <a:rPr lang="en-US" sz="2000" dirty="0"/>
              <a:t>Flexible command/status interface options allow tailoring to customer needs</a:t>
            </a:r>
          </a:p>
          <a:p>
            <a:endParaRPr lang="en-US" dirty="0"/>
          </a:p>
        </p:txBody>
      </p:sp>
    </p:spTree>
    <p:extLst>
      <p:ext uri="{BB962C8B-B14F-4D97-AF65-F5344CB8AC3E}">
        <p14:creationId xmlns:p14="http://schemas.microsoft.com/office/powerpoint/2010/main" val="22527434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SpaceVPX Utility Management</a:t>
            </a:r>
          </a:p>
        </p:txBody>
      </p:sp>
      <p:sp>
        <p:nvSpPr>
          <p:cNvPr id="3" name="Content Placeholder 2"/>
          <p:cNvSpPr>
            <a:spLocks noGrp="1"/>
          </p:cNvSpPr>
          <p:nvPr>
            <p:ph idx="1"/>
          </p:nvPr>
        </p:nvSpPr>
        <p:spPr/>
        <p:txBody>
          <a:bodyPr>
            <a:normAutofit lnSpcReduction="10000"/>
          </a:bodyPr>
          <a:lstStyle/>
          <a:p>
            <a:pPr marL="0" marR="0" indent="0">
              <a:spcBef>
                <a:spcPts val="400"/>
              </a:spcBef>
              <a:spcAft>
                <a:spcPts val="400"/>
              </a:spcAft>
              <a:buNone/>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Comparison </a:t>
            </a:r>
            <a:r>
              <a:rPr lang="en-US" sz="1800" b="1" dirty="0">
                <a:latin typeface="Arial" panose="020B0604020202020204" pitchFamily="34" charset="0"/>
                <a:ea typeface="Times New Roman" panose="02020603050405020304" pitchFamily="18" charset="0"/>
                <a:cs typeface="Times New Roman" panose="02020603050405020304" pitchFamily="18" charset="0"/>
              </a:rPr>
              <a:t>with OpenVPX</a:t>
            </a:r>
          </a:p>
          <a:p>
            <a:pPr>
              <a:spcBef>
                <a:spcPts val="400"/>
              </a:spcBef>
              <a:spcAft>
                <a:spcPts val="40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OpenVPX restricts the maximum number of slots to the number of 0.8-inch slots in a 19-inch development chassis.  </a:t>
            </a:r>
          </a:p>
          <a:p>
            <a:pPr marR="0">
              <a:spcBef>
                <a:spcPts val="400"/>
              </a:spcBef>
              <a:spcAft>
                <a:spcPts val="40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Because SpaceVPX does not require the use of 19-inch development chassis, the slot restrictions of OpenVPX are relaxed. </a:t>
            </a:r>
          </a:p>
          <a:p>
            <a:pPr marL="0" marR="0" indent="0">
              <a:spcBef>
                <a:spcPts val="400"/>
              </a:spcBef>
              <a:spcAft>
                <a:spcPts val="40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400"/>
              </a:spcBef>
              <a:spcAft>
                <a:spcPts val="400"/>
              </a:spcAft>
              <a:buNone/>
            </a:pPr>
            <a:r>
              <a:rPr lang="en-US" sz="1800" b="1" dirty="0">
                <a:latin typeface="Arial" panose="020B0604020202020204" pitchFamily="34" charset="0"/>
                <a:ea typeface="Times New Roman" panose="02020603050405020304" pitchFamily="18" charset="0"/>
                <a:cs typeface="Times New Roman" panose="02020603050405020304" pitchFamily="18" charset="0"/>
              </a:rPr>
              <a:t>Language</a:t>
            </a: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400"/>
              </a:spcBef>
              <a:spcAft>
                <a:spcPts val="40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backplane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shall</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have no greater than 31 managed slots. [VM = I]</a:t>
            </a:r>
          </a:p>
          <a:p>
            <a:pPr marL="0" indent="0">
              <a:spcBef>
                <a:spcPts val="400"/>
              </a:spcBef>
              <a:spcAft>
                <a:spcPts val="40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400"/>
              </a:spcBef>
              <a:spcAft>
                <a:spcPts val="40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 backplane with 31 slots may have 31 Plug-In Modules and 31 RTMs installed.</a:t>
            </a:r>
          </a:p>
          <a:p>
            <a:pPr marL="0" indent="0">
              <a:spcBef>
                <a:spcPts val="400"/>
              </a:spcBef>
              <a:spcAft>
                <a:spcPts val="40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400"/>
              </a:spcBef>
              <a:spcAft>
                <a:spcPts val="40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SpaceVPX system designer must address any compatibility issues in the number of slots if using OpenVPX modules.</a:t>
            </a:r>
          </a:p>
          <a:p>
            <a:pPr marL="0" indent="0">
              <a:buNone/>
            </a:pPr>
            <a:endParaRPr lang="en-US" sz="2400" b="1" dirty="0"/>
          </a:p>
        </p:txBody>
      </p:sp>
    </p:spTree>
    <p:extLst>
      <p:ext uri="{BB962C8B-B14F-4D97-AF65-F5344CB8AC3E}">
        <p14:creationId xmlns:p14="http://schemas.microsoft.com/office/powerpoint/2010/main" val="31409576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SpaceVPX System (Chassis) Management</a:t>
            </a:r>
          </a:p>
        </p:txBody>
      </p:sp>
      <p:sp>
        <p:nvSpPr>
          <p:cNvPr id="3" name="Content Placeholder 2"/>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en-US" sz="2400" b="1" dirty="0"/>
              <a:t>Leverages the VITA 46.11 industry standard</a:t>
            </a:r>
          </a:p>
          <a:p>
            <a:pPr marL="800100" lvl="1" indent="-342900">
              <a:buFont typeface="Arial" panose="020B0604020202020204" pitchFamily="34" charset="0"/>
              <a:buChar char="•"/>
            </a:pPr>
            <a:r>
              <a:rPr lang="en-US" sz="2000" dirty="0"/>
              <a:t>Limited subset to minimize complexity</a:t>
            </a:r>
          </a:p>
          <a:p>
            <a:pPr marL="342900" indent="-342900">
              <a:buFont typeface="Arial" panose="020B0604020202020204" pitchFamily="34" charset="0"/>
              <a:buChar char="•"/>
            </a:pPr>
            <a:r>
              <a:rPr lang="en-US" sz="2400" b="1" dirty="0"/>
              <a:t>Defines an alternative light-weight protocol for less complex systems</a:t>
            </a:r>
          </a:p>
          <a:p>
            <a:pPr marL="342900" indent="-342900">
              <a:buFont typeface="Arial" panose="020B0604020202020204" pitchFamily="34" charset="0"/>
              <a:buChar char="•"/>
            </a:pPr>
            <a:r>
              <a:rPr lang="en-US" sz="2400" b="1" dirty="0"/>
              <a:t>Basic functions supported</a:t>
            </a:r>
          </a:p>
          <a:p>
            <a:pPr marL="800100" lvl="1" indent="-342900">
              <a:buFont typeface="Arial" panose="020B0604020202020204" pitchFamily="34" charset="0"/>
              <a:buChar char="•"/>
            </a:pPr>
            <a:r>
              <a:rPr lang="en-US" sz="2000" dirty="0"/>
              <a:t>Individual module power on-off control</a:t>
            </a:r>
          </a:p>
          <a:p>
            <a:pPr marL="800100" lvl="1" indent="-342900">
              <a:buFont typeface="Arial" panose="020B0604020202020204" pitchFamily="34" charset="0"/>
              <a:buChar char="•"/>
            </a:pPr>
            <a:r>
              <a:rPr lang="en-US" sz="2000" dirty="0"/>
              <a:t>Individual module reset control</a:t>
            </a:r>
          </a:p>
          <a:p>
            <a:pPr marL="800100" lvl="1" indent="-342900">
              <a:buFont typeface="Arial" panose="020B0604020202020204" pitchFamily="34" charset="0"/>
              <a:buChar char="•"/>
            </a:pPr>
            <a:r>
              <a:rPr lang="en-US" sz="2000" dirty="0"/>
              <a:t>Individual module status monitoring</a:t>
            </a:r>
          </a:p>
          <a:p>
            <a:pPr marL="342900" indent="-342900">
              <a:buFont typeface="Arial" panose="020B0604020202020204" pitchFamily="34" charset="0"/>
              <a:buChar char="•"/>
            </a:pPr>
            <a:r>
              <a:rPr lang="en-US" sz="2400" b="1" dirty="0"/>
              <a:t>Advanced capabilities</a:t>
            </a:r>
          </a:p>
          <a:p>
            <a:pPr marL="800100" lvl="1" indent="-342900">
              <a:buFont typeface="Arial" panose="020B0604020202020204" pitchFamily="34" charset="0"/>
              <a:buChar char="•"/>
            </a:pPr>
            <a:r>
              <a:rPr lang="en-US" sz="2000" dirty="0"/>
              <a:t>Module-level telemetry acquisition</a:t>
            </a:r>
          </a:p>
          <a:p>
            <a:pPr marL="1257300" lvl="2" indent="-342900">
              <a:buFont typeface="Arial" panose="020B0604020202020204" pitchFamily="34" charset="0"/>
              <a:buChar char="•"/>
            </a:pPr>
            <a:r>
              <a:rPr lang="en-US" sz="2000" dirty="0"/>
              <a:t>Voltage, temperature, digital state, etc.</a:t>
            </a:r>
          </a:p>
          <a:p>
            <a:pPr marL="800100" lvl="1" indent="-342900">
              <a:buFont typeface="Arial" panose="020B0604020202020204" pitchFamily="34" charset="0"/>
              <a:buChar char="•"/>
            </a:pPr>
            <a:r>
              <a:rPr lang="en-US" sz="2000" dirty="0"/>
              <a:t>Module-level functional control</a:t>
            </a:r>
          </a:p>
          <a:p>
            <a:pPr marL="1257300" lvl="2" indent="-342900">
              <a:buFont typeface="Arial" panose="020B0604020202020204" pitchFamily="34" charset="0"/>
              <a:buChar char="•"/>
            </a:pPr>
            <a:r>
              <a:rPr lang="en-US" sz="2000" dirty="0"/>
              <a:t>Sub-function power control, register access, memory access, etc.</a:t>
            </a:r>
          </a:p>
          <a:p>
            <a:endParaRPr lang="en-US" dirty="0"/>
          </a:p>
        </p:txBody>
      </p:sp>
    </p:spTree>
    <p:extLst>
      <p:ext uri="{BB962C8B-B14F-4D97-AF65-F5344CB8AC3E}">
        <p14:creationId xmlns:p14="http://schemas.microsoft.com/office/powerpoint/2010/main" val="30281877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F8F961-CC58-C720-F9C9-A10E825DF93C}"/>
              </a:ext>
            </a:extLst>
          </p:cNvPr>
          <p:cNvSpPr>
            <a:spLocks noGrp="1"/>
          </p:cNvSpPr>
          <p:nvPr>
            <p:ph type="title"/>
          </p:nvPr>
        </p:nvSpPr>
        <p:spPr>
          <a:xfrm>
            <a:off x="7859485" y="634946"/>
            <a:ext cx="3690257" cy="1450757"/>
          </a:xfrm>
        </p:spPr>
        <p:txBody>
          <a:bodyPr>
            <a:normAutofit/>
          </a:bodyPr>
          <a:lstStyle/>
          <a:p>
            <a:r>
              <a:rPr lang="en-US" sz="4100"/>
              <a:t>Location of Chassis Manager</a:t>
            </a:r>
          </a:p>
        </p:txBody>
      </p:sp>
      <p:pic>
        <p:nvPicPr>
          <p:cNvPr id="4" name="Picture 3">
            <a:extLst>
              <a:ext uri="{FF2B5EF4-FFF2-40B4-BE49-F238E27FC236}">
                <a16:creationId xmlns:a16="http://schemas.microsoft.com/office/drawing/2014/main" id="{ABE91188-F0E9-1BCC-79C6-9580713D0348}"/>
              </a:ext>
            </a:extLst>
          </p:cNvPr>
          <p:cNvPicPr>
            <a:picLocks noChangeAspect="1"/>
          </p:cNvPicPr>
          <p:nvPr/>
        </p:nvPicPr>
        <p:blipFill>
          <a:blip r:embed="rId2"/>
          <a:stretch>
            <a:fillRect/>
          </a:stretch>
        </p:blipFill>
        <p:spPr>
          <a:xfrm>
            <a:off x="848408" y="640081"/>
            <a:ext cx="6480982" cy="5314406"/>
          </a:xfrm>
          <a:prstGeom prst="rect">
            <a:avLst/>
          </a:prstGeom>
        </p:spPr>
      </p:pic>
      <p:cxnSp>
        <p:nvCxnSpPr>
          <p:cNvPr id="11" name="Straight Connector 10">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53743EF-128D-C5FD-1612-2BF9590376BF}"/>
              </a:ext>
            </a:extLst>
          </p:cNvPr>
          <p:cNvSpPr>
            <a:spLocks noGrp="1"/>
          </p:cNvSpPr>
          <p:nvPr>
            <p:ph idx="1"/>
          </p:nvPr>
        </p:nvSpPr>
        <p:spPr>
          <a:xfrm>
            <a:off x="7461783" y="2198914"/>
            <a:ext cx="4453338" cy="3670180"/>
          </a:xfrm>
        </p:spPr>
        <p:txBody>
          <a:bodyPr>
            <a:normAutofit/>
          </a:bodyPr>
          <a:lstStyle/>
          <a:p>
            <a:pPr>
              <a:lnSpc>
                <a:spcPct val="100000"/>
              </a:lnSpc>
            </a:pPr>
            <a:r>
              <a:rPr lang="en-US" sz="1600" dirty="0"/>
              <a:t>All the </a:t>
            </a:r>
            <a:r>
              <a:rPr lang="it-IT" sz="1600" dirty="0"/>
              <a:t>Backplane Profiles in VITA 78 (SpaceVPX) show the location for the ChMC.</a:t>
            </a:r>
          </a:p>
          <a:p>
            <a:pPr lvl="1">
              <a:lnSpc>
                <a:spcPct val="100000"/>
              </a:lnSpc>
            </a:pPr>
            <a:r>
              <a:rPr lang="it-IT" sz="1400" dirty="0"/>
              <a:t>The ChMC is typically with a</a:t>
            </a:r>
            <a:r>
              <a:rPr lang="it-IT" sz="1400" b="0" dirty="0"/>
              <a:t> Switch Slot, if there is one.</a:t>
            </a:r>
          </a:p>
          <a:p>
            <a:pPr lvl="1">
              <a:lnSpc>
                <a:spcPct val="100000"/>
              </a:lnSpc>
            </a:pPr>
            <a:r>
              <a:rPr lang="it-IT" sz="1400" b="0" dirty="0"/>
              <a:t>For topologies other than the Switched, one of the other VITA 78 Slots is specified.</a:t>
            </a:r>
          </a:p>
          <a:p>
            <a:pPr lvl="1">
              <a:lnSpc>
                <a:spcPct val="100000"/>
              </a:lnSpc>
            </a:pPr>
            <a:r>
              <a:rPr lang="it-IT" sz="1400" b="0" dirty="0"/>
              <a:t>The Chassis Manager (including ChMC) may be where it is indicated on the topology diagram or somewhere else in the chassis</a:t>
            </a:r>
          </a:p>
          <a:p>
            <a:pPr marL="0" indent="0">
              <a:lnSpc>
                <a:spcPct val="100000"/>
              </a:lnSpc>
              <a:buNone/>
            </a:pPr>
            <a:r>
              <a:rPr lang="it-IT" sz="1600" dirty="0"/>
              <a:t>The ChMC does not have to reside on a VITA 78 Slot Profile.  It is possible for it to be located elsewhere.</a:t>
            </a:r>
          </a:p>
          <a:p>
            <a:endParaRPr lang="en-US" dirty="0"/>
          </a:p>
        </p:txBody>
      </p:sp>
      <p:sp>
        <p:nvSpPr>
          <p:cNvPr id="13" name="Rectangle 12">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Rectangle: Rounded Corners 4">
            <a:extLst>
              <a:ext uri="{FF2B5EF4-FFF2-40B4-BE49-F238E27FC236}">
                <a16:creationId xmlns:a16="http://schemas.microsoft.com/office/drawing/2014/main" id="{4A88D185-F6A1-AC25-617B-49AB316CEE7A}"/>
              </a:ext>
            </a:extLst>
          </p:cNvPr>
          <p:cNvSpPr/>
          <p:nvPr/>
        </p:nvSpPr>
        <p:spPr>
          <a:xfrm>
            <a:off x="1545021" y="4498428"/>
            <a:ext cx="5784369" cy="693682"/>
          </a:xfrm>
          <a:prstGeom prst="round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1659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468A3-D29D-5543-F082-A1008870B029}"/>
              </a:ext>
            </a:extLst>
          </p:cNvPr>
          <p:cNvSpPr>
            <a:spLocks noGrp="1"/>
          </p:cNvSpPr>
          <p:nvPr>
            <p:ph type="title"/>
          </p:nvPr>
        </p:nvSpPr>
        <p:spPr/>
        <p:txBody>
          <a:bodyPr>
            <a:normAutofit/>
          </a:bodyPr>
          <a:lstStyle/>
          <a:p>
            <a:r>
              <a:rPr lang="en-US" sz="3200" dirty="0"/>
              <a:t>VITA 46.11 – Chassis Management and IPMCs Tiers of Functionality</a:t>
            </a:r>
          </a:p>
        </p:txBody>
      </p:sp>
      <p:pic>
        <p:nvPicPr>
          <p:cNvPr id="5" name="Picture 4">
            <a:extLst>
              <a:ext uri="{FF2B5EF4-FFF2-40B4-BE49-F238E27FC236}">
                <a16:creationId xmlns:a16="http://schemas.microsoft.com/office/drawing/2014/main" id="{C50E679E-174F-F401-14CF-83120A8C1B55}"/>
              </a:ext>
            </a:extLst>
          </p:cNvPr>
          <p:cNvPicPr>
            <a:picLocks noChangeAspect="1"/>
          </p:cNvPicPr>
          <p:nvPr/>
        </p:nvPicPr>
        <p:blipFill>
          <a:blip r:embed="rId2"/>
          <a:stretch>
            <a:fillRect/>
          </a:stretch>
        </p:blipFill>
        <p:spPr>
          <a:xfrm>
            <a:off x="1084734" y="2459646"/>
            <a:ext cx="5011266" cy="2643137"/>
          </a:xfrm>
          <a:prstGeom prst="rect">
            <a:avLst/>
          </a:prstGeom>
        </p:spPr>
      </p:pic>
      <p:sp>
        <p:nvSpPr>
          <p:cNvPr id="17" name="Content Placeholder 2">
            <a:extLst>
              <a:ext uri="{FF2B5EF4-FFF2-40B4-BE49-F238E27FC236}">
                <a16:creationId xmlns:a16="http://schemas.microsoft.com/office/drawing/2014/main" id="{4C687EAC-F162-13F5-E6E2-A4C0D9C19829}"/>
              </a:ext>
            </a:extLst>
          </p:cNvPr>
          <p:cNvSpPr>
            <a:spLocks noGrp="1"/>
          </p:cNvSpPr>
          <p:nvPr>
            <p:ph idx="1"/>
          </p:nvPr>
        </p:nvSpPr>
        <p:spPr>
          <a:xfrm>
            <a:off x="7068065" y="1797907"/>
            <a:ext cx="4893748" cy="4526693"/>
          </a:xfrm>
          <a:ln w="12700">
            <a:solidFill>
              <a:schemeClr val="tx1"/>
            </a:solidFill>
          </a:ln>
        </p:spPr>
        <p:txBody>
          <a:bodyPr>
            <a:normAutofit lnSpcReduction="10000"/>
          </a:bodyPr>
          <a:lstStyle/>
          <a:p>
            <a:pPr marL="0" indent="0" algn="ctr">
              <a:lnSpc>
                <a:spcPct val="100000"/>
              </a:lnSpc>
              <a:buNone/>
            </a:pPr>
            <a:r>
              <a:rPr lang="en-US" sz="1600" dirty="0">
                <a:solidFill>
                  <a:schemeClr val="tx1"/>
                </a:solidFill>
              </a:rPr>
              <a:t>IPMC Tiers</a:t>
            </a:r>
          </a:p>
          <a:p>
            <a:pPr marL="171450" indent="-171450">
              <a:lnSpc>
                <a:spcPct val="100000"/>
              </a:lnSpc>
            </a:pPr>
            <a:r>
              <a:rPr lang="en-US" sz="1400" b="1" dirty="0"/>
              <a:t>Minimum capabilities of a Tier-1 IPMC:</a:t>
            </a:r>
          </a:p>
          <a:p>
            <a:pPr marL="398463" lvl="1" indent="-171450">
              <a:lnSpc>
                <a:spcPct val="100000"/>
              </a:lnSpc>
              <a:spcBef>
                <a:spcPts val="300"/>
              </a:spcBef>
            </a:pPr>
            <a:r>
              <a:rPr lang="en-US" sz="1200" b="0" dirty="0"/>
              <a:t>Be responsible for System IPMB start-up and fault handling.</a:t>
            </a:r>
          </a:p>
          <a:p>
            <a:pPr marL="398463" lvl="1" indent="-171450">
              <a:lnSpc>
                <a:spcPct val="100000"/>
              </a:lnSpc>
              <a:spcBef>
                <a:spcPts val="300"/>
              </a:spcBef>
            </a:pPr>
            <a:r>
              <a:rPr lang="en-US" sz="1200" b="0" dirty="0"/>
              <a:t>Support the discovery of the FRU it controls.</a:t>
            </a:r>
          </a:p>
          <a:p>
            <a:pPr marL="398463" lvl="1" indent="-171450">
              <a:lnSpc>
                <a:spcPct val="100000"/>
              </a:lnSpc>
              <a:spcBef>
                <a:spcPts val="300"/>
              </a:spcBef>
            </a:pPr>
            <a:r>
              <a:rPr lang="en-US" sz="1200" b="0" dirty="0"/>
              <a:t>Support access to the management information for the FRU it controls.</a:t>
            </a:r>
          </a:p>
          <a:p>
            <a:pPr marL="171450" indent="-171450">
              <a:lnSpc>
                <a:spcPct val="100000"/>
              </a:lnSpc>
              <a:spcBef>
                <a:spcPts val="900"/>
              </a:spcBef>
            </a:pPr>
            <a:r>
              <a:rPr lang="en-US" sz="1400" b="1" dirty="0"/>
              <a:t>Min capabilities of a Tier-2 IPMC, in addition to Tier-1:</a:t>
            </a:r>
          </a:p>
          <a:p>
            <a:pPr marL="398463" lvl="1" indent="-171450">
              <a:lnSpc>
                <a:spcPct val="100000"/>
              </a:lnSpc>
              <a:spcBef>
                <a:spcPts val="300"/>
              </a:spcBef>
            </a:pPr>
            <a:r>
              <a:rPr lang="en-US" sz="1200" b="0" dirty="0"/>
              <a:t>Participate in event generation and reception.</a:t>
            </a:r>
          </a:p>
          <a:p>
            <a:pPr marL="398463" lvl="1" indent="-171450">
              <a:lnSpc>
                <a:spcPct val="100000"/>
              </a:lnSpc>
              <a:spcBef>
                <a:spcPts val="300"/>
              </a:spcBef>
            </a:pPr>
            <a:r>
              <a:rPr lang="en-US" sz="1200" b="0" dirty="0"/>
              <a:t>Support Dynamic Sensor Devices.</a:t>
            </a:r>
          </a:p>
          <a:p>
            <a:pPr marL="398463" lvl="1" indent="-171450">
              <a:lnSpc>
                <a:spcPct val="100000"/>
              </a:lnSpc>
              <a:spcBef>
                <a:spcPts val="300"/>
              </a:spcBef>
            </a:pPr>
            <a:r>
              <a:rPr lang="en-US" sz="1200" b="0" dirty="0"/>
              <a:t>Optionally support Subsidiary FRUs.</a:t>
            </a:r>
          </a:p>
          <a:p>
            <a:pPr marL="171450" indent="-171450">
              <a:lnSpc>
                <a:spcPct val="100000"/>
              </a:lnSpc>
              <a:spcBef>
                <a:spcPts val="900"/>
              </a:spcBef>
            </a:pPr>
            <a:r>
              <a:rPr lang="en-US" sz="1400" b="1" dirty="0"/>
              <a:t>Min capabilities of a Tier-3 IPMC, in addition to Tier-2:</a:t>
            </a:r>
          </a:p>
          <a:p>
            <a:pPr marL="398463" lvl="1" indent="-171450">
              <a:lnSpc>
                <a:spcPct val="100000"/>
              </a:lnSpc>
              <a:spcBef>
                <a:spcPts val="300"/>
              </a:spcBef>
            </a:pPr>
            <a:r>
              <a:rPr lang="en-US" sz="1200" b="0" dirty="0"/>
              <a:t>Support redundant System IPMB interfaces</a:t>
            </a:r>
          </a:p>
          <a:p>
            <a:pPr marL="398463" lvl="1" indent="-171450">
              <a:lnSpc>
                <a:spcPct val="100000"/>
              </a:lnSpc>
              <a:spcBef>
                <a:spcPts val="300"/>
              </a:spcBef>
            </a:pPr>
            <a:r>
              <a:rPr lang="en-US" sz="1200" b="0" dirty="0"/>
              <a:t>Support operating the System IPMB in FAST-MODE (400 kHz)</a:t>
            </a:r>
          </a:p>
          <a:p>
            <a:pPr marL="398463" lvl="1" indent="-171450">
              <a:lnSpc>
                <a:spcPct val="100000"/>
              </a:lnSpc>
              <a:spcBef>
                <a:spcPts val="300"/>
              </a:spcBef>
            </a:pPr>
            <a:r>
              <a:rPr lang="en-US" sz="1200" b="0" dirty="0"/>
              <a:t>Provide local event logging for locally generated events</a:t>
            </a:r>
          </a:p>
          <a:p>
            <a:pPr marL="398463" lvl="1" indent="-171450">
              <a:lnSpc>
                <a:spcPct val="100000"/>
              </a:lnSpc>
              <a:spcBef>
                <a:spcPts val="300"/>
              </a:spcBef>
            </a:pPr>
            <a:r>
              <a:rPr lang="en-US" sz="1200" b="0" dirty="0"/>
              <a:t>Support FRU activation, resets, and control bits</a:t>
            </a:r>
          </a:p>
          <a:p>
            <a:pPr marL="398463" lvl="1" indent="-171450">
              <a:lnSpc>
                <a:spcPct val="100000"/>
              </a:lnSpc>
              <a:spcBef>
                <a:spcPts val="300"/>
              </a:spcBef>
            </a:pPr>
            <a:r>
              <a:rPr lang="en-US" sz="1200" b="0" dirty="0"/>
              <a:t>Support IPMI message bridging for Intelligent Subsidiary FRUs</a:t>
            </a:r>
          </a:p>
          <a:p>
            <a:pPr marL="398463" lvl="1" indent="-171450">
              <a:lnSpc>
                <a:spcPct val="100000"/>
              </a:lnSpc>
              <a:spcBef>
                <a:spcPts val="300"/>
              </a:spcBef>
            </a:pPr>
            <a:r>
              <a:rPr lang="en-US" sz="1200" b="0" dirty="0"/>
              <a:t>Provide IPMI message firewall capability</a:t>
            </a:r>
          </a:p>
          <a:p>
            <a:pPr marL="398463" lvl="1" indent="-171450">
              <a:lnSpc>
                <a:spcPct val="100000"/>
              </a:lnSpc>
              <a:spcBef>
                <a:spcPts val="300"/>
              </a:spcBef>
            </a:pPr>
            <a:endParaRPr lang="en-US" sz="1200" b="0" dirty="0"/>
          </a:p>
        </p:txBody>
      </p:sp>
    </p:spTree>
    <p:extLst>
      <p:ext uri="{BB962C8B-B14F-4D97-AF65-F5344CB8AC3E}">
        <p14:creationId xmlns:p14="http://schemas.microsoft.com/office/powerpoint/2010/main" val="26785929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5DC20-D85F-BA27-7210-9235297745F2}"/>
              </a:ext>
            </a:extLst>
          </p:cNvPr>
          <p:cNvSpPr>
            <a:spLocks noGrp="1"/>
          </p:cNvSpPr>
          <p:nvPr>
            <p:ph type="title"/>
          </p:nvPr>
        </p:nvSpPr>
        <p:spPr>
          <a:xfrm>
            <a:off x="1097280" y="286604"/>
            <a:ext cx="10058400" cy="973786"/>
          </a:xfrm>
        </p:spPr>
        <p:txBody>
          <a:bodyPr>
            <a:normAutofit/>
          </a:bodyPr>
          <a:lstStyle/>
          <a:p>
            <a:r>
              <a:rPr lang="en-US" sz="4400" dirty="0"/>
              <a:t>SpaceVPX IPMI Commands</a:t>
            </a:r>
          </a:p>
        </p:txBody>
      </p:sp>
      <p:graphicFrame>
        <p:nvGraphicFramePr>
          <p:cNvPr id="5" name="Table 4">
            <a:extLst>
              <a:ext uri="{FF2B5EF4-FFF2-40B4-BE49-F238E27FC236}">
                <a16:creationId xmlns:a16="http://schemas.microsoft.com/office/drawing/2014/main" id="{6EAD9FF2-B521-BDBC-96B9-D1ED6BEAF995}"/>
              </a:ext>
            </a:extLst>
          </p:cNvPr>
          <p:cNvGraphicFramePr>
            <a:graphicFrameLocks noGrp="1"/>
          </p:cNvGraphicFramePr>
          <p:nvPr>
            <p:extLst>
              <p:ext uri="{D42A27DB-BD31-4B8C-83A1-F6EECF244321}">
                <p14:modId xmlns:p14="http://schemas.microsoft.com/office/powerpoint/2010/main" val="1606553437"/>
              </p:ext>
            </p:extLst>
          </p:nvPr>
        </p:nvGraphicFramePr>
        <p:xfrm>
          <a:off x="479557" y="1136816"/>
          <a:ext cx="4920344" cy="5140960"/>
        </p:xfrm>
        <a:graphic>
          <a:graphicData uri="http://schemas.openxmlformats.org/drawingml/2006/table">
            <a:tbl>
              <a:tblPr firstRow="1" firstCol="1" bandRow="1">
                <a:tableStyleId>{5C22544A-7EE6-4342-B048-85BDC9FD1C3A}</a:tableStyleId>
              </a:tblPr>
              <a:tblGrid>
                <a:gridCol w="1106769">
                  <a:extLst>
                    <a:ext uri="{9D8B030D-6E8A-4147-A177-3AD203B41FA5}">
                      <a16:colId xmlns:a16="http://schemas.microsoft.com/office/drawing/2014/main" val="850191510"/>
                    </a:ext>
                  </a:extLst>
                </a:gridCol>
                <a:gridCol w="716780">
                  <a:extLst>
                    <a:ext uri="{9D8B030D-6E8A-4147-A177-3AD203B41FA5}">
                      <a16:colId xmlns:a16="http://schemas.microsoft.com/office/drawing/2014/main" val="3933441654"/>
                    </a:ext>
                  </a:extLst>
                </a:gridCol>
                <a:gridCol w="508168">
                  <a:extLst>
                    <a:ext uri="{9D8B030D-6E8A-4147-A177-3AD203B41FA5}">
                      <a16:colId xmlns:a16="http://schemas.microsoft.com/office/drawing/2014/main" val="2923938572"/>
                    </a:ext>
                  </a:extLst>
                </a:gridCol>
                <a:gridCol w="461924">
                  <a:extLst>
                    <a:ext uri="{9D8B030D-6E8A-4147-A177-3AD203B41FA5}">
                      <a16:colId xmlns:a16="http://schemas.microsoft.com/office/drawing/2014/main" val="1820969696"/>
                    </a:ext>
                  </a:extLst>
                </a:gridCol>
                <a:gridCol w="2126703">
                  <a:extLst>
                    <a:ext uri="{9D8B030D-6E8A-4147-A177-3AD203B41FA5}">
                      <a16:colId xmlns:a16="http://schemas.microsoft.com/office/drawing/2014/main" val="1355579426"/>
                    </a:ext>
                  </a:extLst>
                </a:gridCol>
              </a:tblGrid>
              <a:tr h="606247">
                <a:tc>
                  <a:txBody>
                    <a:bodyPr/>
                    <a:lstStyle/>
                    <a:p>
                      <a:pPr marL="0" marR="0" algn="ctr">
                        <a:spcBef>
                          <a:spcPts val="400"/>
                        </a:spcBef>
                        <a:spcAft>
                          <a:spcPts val="400"/>
                        </a:spcAft>
                      </a:pPr>
                      <a:r>
                        <a:rPr lang="en-US" sz="900" dirty="0">
                          <a:effectLst/>
                        </a:rPr>
                        <a:t> </a:t>
                      </a:r>
                    </a:p>
                    <a:p>
                      <a:pPr marL="0" marR="0">
                        <a:spcBef>
                          <a:spcPts val="400"/>
                        </a:spcBef>
                        <a:spcAft>
                          <a:spcPts val="400"/>
                        </a:spcAft>
                      </a:pPr>
                      <a:r>
                        <a:rPr lang="en-US" sz="900" dirty="0">
                          <a:effectLst/>
                        </a:rPr>
                        <a:t>Command Name</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488" marR="48488" marT="0" marB="0"/>
                </a:tc>
                <a:tc>
                  <a:txBody>
                    <a:bodyPr/>
                    <a:lstStyle/>
                    <a:p>
                      <a:pPr marL="0" marR="0" algn="ctr">
                        <a:spcBef>
                          <a:spcPts val="400"/>
                        </a:spcBef>
                        <a:spcAft>
                          <a:spcPts val="400"/>
                        </a:spcAft>
                      </a:pPr>
                      <a:r>
                        <a:rPr lang="en-US" sz="900">
                          <a:effectLst/>
                        </a:rPr>
                        <a:t>[IPMI 1.5] /</a:t>
                      </a:r>
                    </a:p>
                    <a:p>
                      <a:pPr marL="0" marR="0" algn="ctr">
                        <a:spcBef>
                          <a:spcPts val="400"/>
                        </a:spcBef>
                        <a:spcAft>
                          <a:spcPts val="400"/>
                        </a:spcAft>
                      </a:pPr>
                      <a:r>
                        <a:rPr lang="en-US" sz="900">
                          <a:effectLst/>
                        </a:rPr>
                        <a:t>[VITA 46.11]</a:t>
                      </a:r>
                    </a:p>
                    <a:p>
                      <a:pPr marL="0" marR="0" algn="ctr">
                        <a:spcBef>
                          <a:spcPts val="400"/>
                        </a:spcBef>
                        <a:spcAft>
                          <a:spcPts val="400"/>
                        </a:spcAft>
                      </a:pPr>
                      <a:r>
                        <a:rPr lang="en-US" sz="900">
                          <a:effectLst/>
                        </a:rPr>
                        <a:t>Section</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488" marR="48488" marT="0" marB="0"/>
                </a:tc>
                <a:tc>
                  <a:txBody>
                    <a:bodyPr/>
                    <a:lstStyle/>
                    <a:p>
                      <a:pPr marL="0" marR="0" algn="ctr">
                        <a:spcBef>
                          <a:spcPts val="400"/>
                        </a:spcBef>
                        <a:spcAft>
                          <a:spcPts val="400"/>
                        </a:spcAft>
                      </a:pPr>
                      <a:r>
                        <a:rPr lang="en-US" sz="900">
                          <a:effectLst/>
                        </a:rPr>
                        <a:t> </a:t>
                      </a:r>
                    </a:p>
                    <a:p>
                      <a:pPr marL="0" marR="0" algn="ctr">
                        <a:spcBef>
                          <a:spcPts val="400"/>
                        </a:spcBef>
                        <a:spcAft>
                          <a:spcPts val="400"/>
                        </a:spcAft>
                      </a:pPr>
                      <a:r>
                        <a:rPr lang="en-US" sz="900">
                          <a:effectLst/>
                        </a:rPr>
                        <a:t>ChMC</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488" marR="48488" marT="0" marB="0"/>
                </a:tc>
                <a:tc>
                  <a:txBody>
                    <a:bodyPr/>
                    <a:lstStyle/>
                    <a:p>
                      <a:pPr marL="0" marR="0" algn="ctr">
                        <a:spcBef>
                          <a:spcPts val="400"/>
                        </a:spcBef>
                        <a:spcAft>
                          <a:spcPts val="400"/>
                        </a:spcAft>
                      </a:pPr>
                      <a:r>
                        <a:rPr lang="en-US" sz="900">
                          <a:effectLst/>
                        </a:rPr>
                        <a:t> </a:t>
                      </a:r>
                    </a:p>
                    <a:p>
                      <a:pPr marL="0" marR="0" algn="ctr">
                        <a:spcBef>
                          <a:spcPts val="400"/>
                        </a:spcBef>
                        <a:spcAft>
                          <a:spcPts val="400"/>
                        </a:spcAft>
                      </a:pPr>
                      <a:r>
                        <a:rPr lang="en-US" sz="900">
                          <a:effectLst/>
                        </a:rPr>
                        <a:t>IPMC</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488" marR="48488" marT="0" marB="0"/>
                </a:tc>
                <a:tc>
                  <a:txBody>
                    <a:bodyPr/>
                    <a:lstStyle/>
                    <a:p>
                      <a:pPr marL="0" marR="0">
                        <a:spcBef>
                          <a:spcPts val="400"/>
                        </a:spcBef>
                        <a:spcAft>
                          <a:spcPts val="400"/>
                        </a:spcAft>
                      </a:pPr>
                      <a:r>
                        <a:rPr lang="en-US" sz="900" dirty="0">
                          <a:effectLst/>
                        </a:rPr>
                        <a:t> </a:t>
                      </a:r>
                    </a:p>
                    <a:p>
                      <a:pPr marL="0" marR="0">
                        <a:spcBef>
                          <a:spcPts val="400"/>
                        </a:spcBef>
                        <a:spcAft>
                          <a:spcPts val="400"/>
                        </a:spcAft>
                      </a:pPr>
                      <a:r>
                        <a:rPr lang="en-US" sz="900" dirty="0">
                          <a:effectLst/>
                        </a:rPr>
                        <a:t>Notes</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488" marR="48488" marT="0" marB="0"/>
                </a:tc>
                <a:extLst>
                  <a:ext uri="{0D108BD9-81ED-4DB2-BD59-A6C34878D82A}">
                    <a16:rowId xmlns:a16="http://schemas.microsoft.com/office/drawing/2014/main" val="2054714670"/>
                  </a:ext>
                </a:extLst>
              </a:tr>
              <a:tr h="389730">
                <a:tc>
                  <a:txBody>
                    <a:bodyPr/>
                    <a:lstStyle/>
                    <a:p>
                      <a:pPr marL="0" marR="0">
                        <a:spcBef>
                          <a:spcPts val="400"/>
                        </a:spcBef>
                        <a:spcAft>
                          <a:spcPts val="400"/>
                        </a:spcAft>
                      </a:pPr>
                      <a:r>
                        <a:rPr lang="en-US" sz="900" kern="1200" dirty="0">
                          <a:effectLst/>
                        </a:rPr>
                        <a:t>Get Device ID</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488" marR="48488" marT="0" marB="0" anchor="ctr"/>
                </a:tc>
                <a:tc>
                  <a:txBody>
                    <a:bodyPr/>
                    <a:lstStyle/>
                    <a:p>
                      <a:pPr marL="0" marR="0" algn="ctr">
                        <a:spcBef>
                          <a:spcPts val="400"/>
                        </a:spcBef>
                        <a:spcAft>
                          <a:spcPts val="400"/>
                        </a:spcAft>
                      </a:pPr>
                      <a:r>
                        <a:rPr lang="en-US" sz="900" kern="1200">
                          <a:effectLst/>
                        </a:rPr>
                        <a:t>IPMI 17.1</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488" marR="48488" marT="0" marB="0" anchor="ctr"/>
                </a:tc>
                <a:tc>
                  <a:txBody>
                    <a:bodyPr/>
                    <a:lstStyle/>
                    <a:p>
                      <a:pPr marL="0" marR="0" algn="ctr">
                        <a:spcBef>
                          <a:spcPts val="400"/>
                        </a:spcBef>
                        <a:spcAft>
                          <a:spcPts val="400"/>
                        </a:spcAft>
                      </a:pPr>
                      <a:r>
                        <a:rPr lang="en-US" sz="900" kern="1200">
                          <a:effectLst/>
                        </a:rPr>
                        <a:t>Mand.</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488" marR="48488" marT="0" marB="0" anchor="ctr"/>
                </a:tc>
                <a:tc>
                  <a:txBody>
                    <a:bodyPr/>
                    <a:lstStyle/>
                    <a:p>
                      <a:pPr marL="0" marR="0" algn="ctr">
                        <a:spcBef>
                          <a:spcPts val="400"/>
                        </a:spcBef>
                        <a:spcAft>
                          <a:spcPts val="400"/>
                        </a:spcAft>
                      </a:pPr>
                      <a:r>
                        <a:rPr lang="en-US" sz="900" kern="1200">
                          <a:effectLst/>
                        </a:rPr>
                        <a:t>Mand.</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488" marR="48488" marT="0" marB="0" anchor="ctr"/>
                </a:tc>
                <a:tc>
                  <a:txBody>
                    <a:bodyPr/>
                    <a:lstStyle/>
                    <a:p>
                      <a:pPr marL="0" marR="0">
                        <a:spcBef>
                          <a:spcPts val="400"/>
                        </a:spcBef>
                        <a:spcAft>
                          <a:spcPts val="400"/>
                        </a:spcAft>
                      </a:pPr>
                      <a:r>
                        <a:rPr lang="en-US" sz="900" kern="1200" dirty="0">
                          <a:effectLst/>
                        </a:rPr>
                        <a:t>Reads basic module data as specified by IPMI format. Vendor must document response in IPMI format. </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488" marR="48488" marT="0" marB="0" anchor="ctr"/>
                </a:tc>
                <a:extLst>
                  <a:ext uri="{0D108BD9-81ED-4DB2-BD59-A6C34878D82A}">
                    <a16:rowId xmlns:a16="http://schemas.microsoft.com/office/drawing/2014/main" val="1633614381"/>
                  </a:ext>
                </a:extLst>
              </a:tr>
              <a:tr h="779460">
                <a:tc>
                  <a:txBody>
                    <a:bodyPr/>
                    <a:lstStyle/>
                    <a:p>
                      <a:pPr marL="0" marR="0">
                        <a:spcBef>
                          <a:spcPts val="400"/>
                        </a:spcBef>
                        <a:spcAft>
                          <a:spcPts val="400"/>
                        </a:spcAft>
                      </a:pPr>
                      <a:r>
                        <a:rPr lang="en-US" sz="900" kern="1200">
                          <a:effectLst/>
                        </a:rPr>
                        <a:t>Get Self-Test Results</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488" marR="48488" marT="0" marB="0" anchor="ctr"/>
                </a:tc>
                <a:tc>
                  <a:txBody>
                    <a:bodyPr/>
                    <a:lstStyle/>
                    <a:p>
                      <a:pPr marL="0" marR="0" algn="ctr">
                        <a:spcBef>
                          <a:spcPts val="400"/>
                        </a:spcBef>
                        <a:spcAft>
                          <a:spcPts val="400"/>
                        </a:spcAft>
                      </a:pPr>
                      <a:r>
                        <a:rPr lang="en-US" sz="900" kern="1200" dirty="0">
                          <a:effectLst/>
                        </a:rPr>
                        <a:t>IPMI 17.4</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488" marR="48488" marT="0" marB="0" anchor="ctr"/>
                </a:tc>
                <a:tc>
                  <a:txBody>
                    <a:bodyPr/>
                    <a:lstStyle/>
                    <a:p>
                      <a:pPr marL="0" marR="0" algn="ctr">
                        <a:spcBef>
                          <a:spcPts val="400"/>
                        </a:spcBef>
                        <a:spcAft>
                          <a:spcPts val="400"/>
                        </a:spcAft>
                      </a:pPr>
                      <a:r>
                        <a:rPr lang="en-US" sz="900" kern="1200" dirty="0" err="1">
                          <a:effectLst/>
                        </a:rPr>
                        <a:t>Mand</a:t>
                      </a:r>
                      <a:r>
                        <a:rPr lang="en-US" sz="900" kern="1200" dirty="0">
                          <a:effectLst/>
                        </a:rPr>
                        <a:t>.</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488" marR="48488" marT="0" marB="0" anchor="ctr"/>
                </a:tc>
                <a:tc>
                  <a:txBody>
                    <a:bodyPr/>
                    <a:lstStyle/>
                    <a:p>
                      <a:pPr marL="0" marR="0" algn="ctr">
                        <a:spcBef>
                          <a:spcPts val="400"/>
                        </a:spcBef>
                        <a:spcAft>
                          <a:spcPts val="400"/>
                        </a:spcAft>
                      </a:pPr>
                      <a:r>
                        <a:rPr lang="en-US" sz="900" kern="1200">
                          <a:effectLst/>
                        </a:rPr>
                        <a:t>Mand.</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488" marR="48488" marT="0" marB="0" anchor="ctr"/>
                </a:tc>
                <a:tc>
                  <a:txBody>
                    <a:bodyPr/>
                    <a:lstStyle/>
                    <a:p>
                      <a:pPr marL="0" marR="0">
                        <a:spcBef>
                          <a:spcPts val="400"/>
                        </a:spcBef>
                        <a:spcAft>
                          <a:spcPts val="400"/>
                        </a:spcAft>
                      </a:pPr>
                      <a:r>
                        <a:rPr lang="en-US" sz="900" kern="1200">
                          <a:effectLst/>
                        </a:rPr>
                        <a:t>Reads self-test result, if any.  Response is defined by vendor documentation. Self-test result can be part of Payload Test and/or Module Status Health Sensor (Sensor #2) data. Vendor must document response in IPMI format.</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488" marR="48488" marT="0" marB="0" anchor="ctr"/>
                </a:tc>
                <a:extLst>
                  <a:ext uri="{0D108BD9-81ED-4DB2-BD59-A6C34878D82A}">
                    <a16:rowId xmlns:a16="http://schemas.microsoft.com/office/drawing/2014/main" val="3118930275"/>
                  </a:ext>
                </a:extLst>
              </a:tr>
              <a:tr h="519640">
                <a:tc>
                  <a:txBody>
                    <a:bodyPr/>
                    <a:lstStyle/>
                    <a:p>
                      <a:pPr marL="0" marR="0">
                        <a:spcBef>
                          <a:spcPts val="400"/>
                        </a:spcBef>
                        <a:spcAft>
                          <a:spcPts val="400"/>
                        </a:spcAft>
                      </a:pPr>
                      <a:r>
                        <a:rPr lang="en-US" sz="900" kern="1200">
                          <a:effectLst/>
                        </a:rPr>
                        <a:t>Get Sensor Reading</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488" marR="48488" marT="0" marB="0" anchor="ctr"/>
                </a:tc>
                <a:tc>
                  <a:txBody>
                    <a:bodyPr/>
                    <a:lstStyle/>
                    <a:p>
                      <a:pPr marL="0" marR="0" algn="ctr">
                        <a:spcBef>
                          <a:spcPts val="400"/>
                        </a:spcBef>
                        <a:spcAft>
                          <a:spcPts val="400"/>
                        </a:spcAft>
                      </a:pPr>
                      <a:r>
                        <a:rPr lang="en-US" sz="900" kern="1200">
                          <a:effectLst/>
                        </a:rPr>
                        <a:t>IPMI 29.14</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488" marR="48488" marT="0" marB="0" anchor="ctr"/>
                </a:tc>
                <a:tc>
                  <a:txBody>
                    <a:bodyPr/>
                    <a:lstStyle/>
                    <a:p>
                      <a:pPr marL="0" marR="0" algn="ctr">
                        <a:spcBef>
                          <a:spcPts val="400"/>
                        </a:spcBef>
                        <a:spcAft>
                          <a:spcPts val="400"/>
                        </a:spcAft>
                      </a:pPr>
                      <a:r>
                        <a:rPr lang="en-US" sz="900" kern="1200">
                          <a:effectLst/>
                        </a:rPr>
                        <a:t>Mand.</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488" marR="48488" marT="0" marB="0" anchor="ctr"/>
                </a:tc>
                <a:tc>
                  <a:txBody>
                    <a:bodyPr/>
                    <a:lstStyle/>
                    <a:p>
                      <a:pPr marL="0" marR="0" algn="ctr">
                        <a:spcBef>
                          <a:spcPts val="400"/>
                        </a:spcBef>
                        <a:spcAft>
                          <a:spcPts val="400"/>
                        </a:spcAft>
                      </a:pPr>
                      <a:r>
                        <a:rPr lang="en-US" sz="900" kern="1200" dirty="0" err="1">
                          <a:effectLst/>
                        </a:rPr>
                        <a:t>Mand</a:t>
                      </a:r>
                      <a:r>
                        <a:rPr lang="en-US" sz="900" kern="1200" dirty="0">
                          <a:effectLst/>
                        </a:rPr>
                        <a:t>.</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488" marR="48488" marT="0" marB="0" anchor="ctr"/>
                </a:tc>
                <a:tc>
                  <a:txBody>
                    <a:bodyPr/>
                    <a:lstStyle/>
                    <a:p>
                      <a:pPr marL="0" marR="0">
                        <a:spcBef>
                          <a:spcPts val="400"/>
                        </a:spcBef>
                        <a:spcAft>
                          <a:spcPts val="400"/>
                        </a:spcAft>
                      </a:pPr>
                      <a:r>
                        <a:rPr lang="en-US" sz="900" kern="1200">
                          <a:effectLst/>
                        </a:rPr>
                        <a:t>Reads status and command registers as specified by vendor. Vendor documentation provides details of each sensor, including sensor response.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488" marR="48488" marT="0" marB="0" anchor="ctr"/>
                </a:tc>
                <a:extLst>
                  <a:ext uri="{0D108BD9-81ED-4DB2-BD59-A6C34878D82A}">
                    <a16:rowId xmlns:a16="http://schemas.microsoft.com/office/drawing/2014/main" val="3456909277"/>
                  </a:ext>
                </a:extLst>
              </a:tr>
              <a:tr h="649550">
                <a:tc>
                  <a:txBody>
                    <a:bodyPr/>
                    <a:lstStyle/>
                    <a:p>
                      <a:pPr marL="0" marR="0">
                        <a:spcBef>
                          <a:spcPts val="400"/>
                        </a:spcBef>
                        <a:spcAft>
                          <a:spcPts val="400"/>
                        </a:spcAft>
                      </a:pPr>
                      <a:r>
                        <a:rPr lang="en-US" sz="900">
                          <a:effectLst/>
                        </a:rPr>
                        <a:t>Get System Management Reset Command</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488" marR="48488" marT="0" marB="0" anchor="ctr"/>
                </a:tc>
                <a:tc>
                  <a:txBody>
                    <a:bodyPr/>
                    <a:lstStyle/>
                    <a:p>
                      <a:pPr marL="0" marR="0" algn="ctr">
                        <a:spcBef>
                          <a:spcPts val="400"/>
                        </a:spcBef>
                        <a:spcAft>
                          <a:spcPts val="400"/>
                        </a:spcAft>
                      </a:pPr>
                      <a:r>
                        <a:rPr lang="en-US" sz="900" kern="1200">
                          <a:effectLst/>
                        </a:rPr>
                        <a:t>5.2.1.4.1</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488" marR="48488" marT="0" marB="0" anchor="ctr"/>
                </a:tc>
                <a:tc>
                  <a:txBody>
                    <a:bodyPr/>
                    <a:lstStyle/>
                    <a:p>
                      <a:pPr marL="0" marR="0" algn="ctr">
                        <a:spcBef>
                          <a:spcPts val="400"/>
                        </a:spcBef>
                        <a:spcAft>
                          <a:spcPts val="400"/>
                        </a:spcAft>
                      </a:pPr>
                      <a:r>
                        <a:rPr lang="en-US" sz="900" kern="1200">
                          <a:effectLst/>
                        </a:rPr>
                        <a:t>Mand.</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488" marR="48488" marT="0" marB="0" anchor="ctr"/>
                </a:tc>
                <a:tc>
                  <a:txBody>
                    <a:bodyPr/>
                    <a:lstStyle/>
                    <a:p>
                      <a:pPr marL="0" marR="0" algn="ctr">
                        <a:spcBef>
                          <a:spcPts val="400"/>
                        </a:spcBef>
                        <a:spcAft>
                          <a:spcPts val="400"/>
                        </a:spcAft>
                      </a:pPr>
                      <a:r>
                        <a:rPr lang="en-US" sz="900" kern="1200" dirty="0" err="1">
                          <a:effectLst/>
                        </a:rPr>
                        <a:t>Mand</a:t>
                      </a:r>
                      <a:r>
                        <a:rPr lang="en-US" sz="900" kern="1200" dirty="0">
                          <a:effectLst/>
                        </a:rPr>
                        <a:t>.</a:t>
                      </a:r>
                      <a:endParaRPr lang="en-US" sz="900" dirty="0">
                        <a:effectLst/>
                      </a:endParaRPr>
                    </a:p>
                    <a:p>
                      <a:pPr marL="0" marR="0" algn="ctr">
                        <a:spcBef>
                          <a:spcPts val="400"/>
                        </a:spcBef>
                        <a:spcAft>
                          <a:spcPts val="400"/>
                        </a:spcAft>
                      </a:pPr>
                      <a:r>
                        <a:rPr lang="en-US" sz="900" kern="1200" dirty="0">
                          <a:effectLst/>
                        </a:rPr>
                        <a:t>(Sys. Man)</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488" marR="48488" marT="0" marB="0" anchor="ctr"/>
                </a:tc>
                <a:tc>
                  <a:txBody>
                    <a:bodyPr/>
                    <a:lstStyle/>
                    <a:p>
                      <a:pPr marL="0" marR="0">
                        <a:spcBef>
                          <a:spcPts val="400"/>
                        </a:spcBef>
                        <a:spcAft>
                          <a:spcPts val="400"/>
                        </a:spcAft>
                      </a:pPr>
                      <a:r>
                        <a:rPr lang="en-US" sz="900" kern="1200" dirty="0">
                          <a:effectLst/>
                        </a:rPr>
                        <a:t>Monitors the state of the SM_RESET* signal of each module in a System Management domain. Mandatory for System Management infrastructure modules, otherwise, not implemented.</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488" marR="48488" marT="0" marB="0" anchor="ctr"/>
                </a:tc>
                <a:extLst>
                  <a:ext uri="{0D108BD9-81ED-4DB2-BD59-A6C34878D82A}">
                    <a16:rowId xmlns:a16="http://schemas.microsoft.com/office/drawing/2014/main" val="19379350"/>
                  </a:ext>
                </a:extLst>
              </a:tr>
              <a:tr h="649550">
                <a:tc>
                  <a:txBody>
                    <a:bodyPr/>
                    <a:lstStyle/>
                    <a:p>
                      <a:pPr marL="0" marR="0">
                        <a:spcBef>
                          <a:spcPts val="400"/>
                        </a:spcBef>
                        <a:spcAft>
                          <a:spcPts val="400"/>
                        </a:spcAft>
                      </a:pPr>
                      <a:r>
                        <a:rPr lang="en-US" sz="900">
                          <a:effectLst/>
                        </a:rPr>
                        <a:t>Set System Management Reset Command</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488" marR="48488" marT="0" marB="0" anchor="ctr"/>
                </a:tc>
                <a:tc>
                  <a:txBody>
                    <a:bodyPr/>
                    <a:lstStyle/>
                    <a:p>
                      <a:pPr marL="0" marR="0" algn="ctr">
                        <a:spcBef>
                          <a:spcPts val="400"/>
                        </a:spcBef>
                        <a:spcAft>
                          <a:spcPts val="400"/>
                        </a:spcAft>
                      </a:pPr>
                      <a:r>
                        <a:rPr lang="en-US" sz="900" kern="1200">
                          <a:effectLst/>
                        </a:rPr>
                        <a:t>5.2.1.4.1</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488" marR="48488" marT="0" marB="0" anchor="ctr"/>
                </a:tc>
                <a:tc>
                  <a:txBody>
                    <a:bodyPr/>
                    <a:lstStyle/>
                    <a:p>
                      <a:pPr marL="0" marR="0" algn="ctr">
                        <a:spcBef>
                          <a:spcPts val="400"/>
                        </a:spcBef>
                        <a:spcAft>
                          <a:spcPts val="400"/>
                        </a:spcAft>
                      </a:pPr>
                      <a:r>
                        <a:rPr lang="en-US" sz="900" kern="1200">
                          <a:effectLst/>
                        </a:rPr>
                        <a:t>Mand.</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488" marR="48488" marT="0" marB="0" anchor="ctr"/>
                </a:tc>
                <a:tc>
                  <a:txBody>
                    <a:bodyPr/>
                    <a:lstStyle/>
                    <a:p>
                      <a:pPr marL="0" marR="0" algn="ctr">
                        <a:spcBef>
                          <a:spcPts val="400"/>
                        </a:spcBef>
                        <a:spcAft>
                          <a:spcPts val="400"/>
                        </a:spcAft>
                      </a:pPr>
                      <a:r>
                        <a:rPr lang="en-US" sz="900" kern="1200">
                          <a:effectLst/>
                        </a:rPr>
                        <a:t>Mand.</a:t>
                      </a:r>
                      <a:endParaRPr lang="en-US" sz="900">
                        <a:effectLst/>
                      </a:endParaRPr>
                    </a:p>
                    <a:p>
                      <a:pPr marL="0" marR="0" algn="ctr">
                        <a:spcBef>
                          <a:spcPts val="400"/>
                        </a:spcBef>
                        <a:spcAft>
                          <a:spcPts val="400"/>
                        </a:spcAft>
                      </a:pPr>
                      <a:r>
                        <a:rPr lang="en-US" sz="900" kern="1200">
                          <a:effectLst/>
                        </a:rPr>
                        <a:t>(Sys. Man)</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488" marR="48488" marT="0" marB="0" anchor="ctr"/>
                </a:tc>
                <a:tc>
                  <a:txBody>
                    <a:bodyPr/>
                    <a:lstStyle/>
                    <a:p>
                      <a:pPr marL="0" marR="0">
                        <a:spcBef>
                          <a:spcPts val="400"/>
                        </a:spcBef>
                        <a:spcAft>
                          <a:spcPts val="400"/>
                        </a:spcAft>
                      </a:pPr>
                      <a:r>
                        <a:rPr lang="en-US" sz="900" kern="1200" dirty="0">
                          <a:effectLst/>
                        </a:rPr>
                        <a:t>Controls the state of the SM_RESET* signal of each module in a System Management domain. Mandatory for System Management infrastructure modules, otherwise, not implemented.</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488" marR="48488" marT="0" marB="0" anchor="ctr"/>
                </a:tc>
                <a:extLst>
                  <a:ext uri="{0D108BD9-81ED-4DB2-BD59-A6C34878D82A}">
                    <a16:rowId xmlns:a16="http://schemas.microsoft.com/office/drawing/2014/main" val="3022779962"/>
                  </a:ext>
                </a:extLst>
              </a:tr>
              <a:tr h="649550">
                <a:tc>
                  <a:txBody>
                    <a:bodyPr/>
                    <a:lstStyle/>
                    <a:p>
                      <a:pPr marL="0" marR="0">
                        <a:spcBef>
                          <a:spcPts val="400"/>
                        </a:spcBef>
                        <a:spcAft>
                          <a:spcPts val="400"/>
                        </a:spcAft>
                      </a:pPr>
                      <a:r>
                        <a:rPr lang="en-US" sz="900">
                          <a:effectLst/>
                        </a:rPr>
                        <a:t>Get System Management Health Status Signals Command</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488" marR="48488" marT="0" marB="0" anchor="ctr"/>
                </a:tc>
                <a:tc>
                  <a:txBody>
                    <a:bodyPr/>
                    <a:lstStyle/>
                    <a:p>
                      <a:pPr marL="0" marR="0" algn="ctr">
                        <a:spcBef>
                          <a:spcPts val="400"/>
                        </a:spcBef>
                        <a:spcAft>
                          <a:spcPts val="400"/>
                        </a:spcAft>
                      </a:pPr>
                      <a:r>
                        <a:rPr lang="en-US" sz="900" kern="1200">
                          <a:effectLst/>
                        </a:rPr>
                        <a:t>5.2.1.4.2</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488" marR="48488" marT="0" marB="0" anchor="ctr"/>
                </a:tc>
                <a:tc>
                  <a:txBody>
                    <a:bodyPr/>
                    <a:lstStyle/>
                    <a:p>
                      <a:pPr marL="0" marR="0" algn="ctr">
                        <a:spcBef>
                          <a:spcPts val="400"/>
                        </a:spcBef>
                        <a:spcAft>
                          <a:spcPts val="400"/>
                        </a:spcAft>
                      </a:pPr>
                      <a:r>
                        <a:rPr lang="en-US" sz="900" kern="1200">
                          <a:effectLst/>
                        </a:rPr>
                        <a:t>Mand.</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488" marR="48488" marT="0" marB="0" anchor="ctr"/>
                </a:tc>
                <a:tc>
                  <a:txBody>
                    <a:bodyPr/>
                    <a:lstStyle/>
                    <a:p>
                      <a:pPr marL="0" marR="0" algn="ctr">
                        <a:spcBef>
                          <a:spcPts val="400"/>
                        </a:spcBef>
                        <a:spcAft>
                          <a:spcPts val="400"/>
                        </a:spcAft>
                      </a:pPr>
                      <a:r>
                        <a:rPr lang="en-US" sz="900" kern="1200">
                          <a:effectLst/>
                        </a:rPr>
                        <a:t>Mand.</a:t>
                      </a:r>
                      <a:endParaRPr lang="en-US" sz="900">
                        <a:effectLst/>
                      </a:endParaRPr>
                    </a:p>
                    <a:p>
                      <a:pPr marL="0" marR="0" algn="ctr">
                        <a:spcBef>
                          <a:spcPts val="400"/>
                        </a:spcBef>
                        <a:spcAft>
                          <a:spcPts val="400"/>
                        </a:spcAft>
                      </a:pPr>
                      <a:r>
                        <a:rPr lang="en-US" sz="900" kern="1200">
                          <a:effectLst/>
                        </a:rPr>
                        <a:t>(Sys. Man)</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488" marR="48488" marT="0" marB="0" anchor="ctr"/>
                </a:tc>
                <a:tc>
                  <a:txBody>
                    <a:bodyPr/>
                    <a:lstStyle/>
                    <a:p>
                      <a:pPr marL="0" marR="0">
                        <a:spcBef>
                          <a:spcPts val="400"/>
                        </a:spcBef>
                        <a:spcAft>
                          <a:spcPts val="400"/>
                        </a:spcAft>
                      </a:pPr>
                      <a:r>
                        <a:rPr lang="en-US" sz="900" kern="1200" dirty="0">
                          <a:effectLst/>
                        </a:rPr>
                        <a:t>Monitors the state of the SM_STAT* signal of each module in a System Management domain. Mandatory for System Management infrastructure modules, otherwise, not implemented.</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488" marR="48488" marT="0" marB="0" anchor="ctr"/>
                </a:tc>
                <a:extLst>
                  <a:ext uri="{0D108BD9-81ED-4DB2-BD59-A6C34878D82A}">
                    <a16:rowId xmlns:a16="http://schemas.microsoft.com/office/drawing/2014/main" val="1853428379"/>
                  </a:ext>
                </a:extLst>
              </a:tr>
              <a:tr h="649550">
                <a:tc>
                  <a:txBody>
                    <a:bodyPr/>
                    <a:lstStyle/>
                    <a:p>
                      <a:pPr marL="0" marR="0">
                        <a:spcBef>
                          <a:spcPts val="400"/>
                        </a:spcBef>
                        <a:spcAft>
                          <a:spcPts val="400"/>
                        </a:spcAft>
                      </a:pPr>
                      <a:r>
                        <a:rPr lang="en-US" sz="900">
                          <a:effectLst/>
                        </a:rPr>
                        <a:t>Get Module Primary Power Enable Command</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488" marR="48488" marT="0" marB="0" anchor="ctr"/>
                </a:tc>
                <a:tc>
                  <a:txBody>
                    <a:bodyPr/>
                    <a:lstStyle/>
                    <a:p>
                      <a:pPr marL="0" marR="0" algn="ctr">
                        <a:spcBef>
                          <a:spcPts val="400"/>
                        </a:spcBef>
                        <a:spcAft>
                          <a:spcPts val="400"/>
                        </a:spcAft>
                      </a:pPr>
                      <a:r>
                        <a:rPr lang="en-US" sz="900" kern="1200">
                          <a:effectLst/>
                        </a:rPr>
                        <a:t>5.2.1.4.3</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488" marR="48488" marT="0" marB="0" anchor="ctr"/>
                </a:tc>
                <a:tc>
                  <a:txBody>
                    <a:bodyPr/>
                    <a:lstStyle/>
                    <a:p>
                      <a:pPr marL="0" marR="0" algn="ctr">
                        <a:spcBef>
                          <a:spcPts val="400"/>
                        </a:spcBef>
                        <a:spcAft>
                          <a:spcPts val="400"/>
                        </a:spcAft>
                      </a:pPr>
                      <a:r>
                        <a:rPr lang="en-US" sz="900" kern="1200">
                          <a:effectLst/>
                        </a:rPr>
                        <a:t>Mand.</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488" marR="48488" marT="0" marB="0" anchor="ctr"/>
                </a:tc>
                <a:tc>
                  <a:txBody>
                    <a:bodyPr/>
                    <a:lstStyle/>
                    <a:p>
                      <a:pPr marL="0" marR="0" algn="ctr">
                        <a:spcBef>
                          <a:spcPts val="400"/>
                        </a:spcBef>
                        <a:spcAft>
                          <a:spcPts val="400"/>
                        </a:spcAft>
                      </a:pPr>
                      <a:r>
                        <a:rPr lang="en-US" sz="900" kern="1200">
                          <a:effectLst/>
                        </a:rPr>
                        <a:t>Mand.</a:t>
                      </a:r>
                      <a:endParaRPr lang="en-US" sz="900">
                        <a:effectLst/>
                      </a:endParaRPr>
                    </a:p>
                    <a:p>
                      <a:pPr marL="0" marR="0" algn="ctr">
                        <a:spcBef>
                          <a:spcPts val="400"/>
                        </a:spcBef>
                        <a:spcAft>
                          <a:spcPts val="400"/>
                        </a:spcAft>
                      </a:pPr>
                      <a:r>
                        <a:rPr lang="en-US" sz="900" kern="1200">
                          <a:effectLst/>
                        </a:rPr>
                        <a:t>(Sys. Man)</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488" marR="48488" marT="0" marB="0" anchor="ctr"/>
                </a:tc>
                <a:tc>
                  <a:txBody>
                    <a:bodyPr/>
                    <a:lstStyle/>
                    <a:p>
                      <a:pPr marL="0" marR="0">
                        <a:spcBef>
                          <a:spcPts val="400"/>
                        </a:spcBef>
                        <a:spcAft>
                          <a:spcPts val="400"/>
                        </a:spcAft>
                      </a:pPr>
                      <a:r>
                        <a:rPr lang="en-US" sz="900" kern="1200" dirty="0">
                          <a:effectLst/>
                        </a:rPr>
                        <a:t>Monitors the state of the Primary Power Enable signal of each module in a System Management domain. Mandatory for System Management infrastructure modules, otherwise, not implemented.</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488" marR="48488" marT="0" marB="0" anchor="ctr"/>
                </a:tc>
                <a:extLst>
                  <a:ext uri="{0D108BD9-81ED-4DB2-BD59-A6C34878D82A}">
                    <a16:rowId xmlns:a16="http://schemas.microsoft.com/office/drawing/2014/main" val="2630426888"/>
                  </a:ext>
                </a:extLst>
              </a:tr>
            </a:tbl>
          </a:graphicData>
        </a:graphic>
      </p:graphicFrame>
      <p:graphicFrame>
        <p:nvGraphicFramePr>
          <p:cNvPr id="6" name="Table 5">
            <a:extLst>
              <a:ext uri="{FF2B5EF4-FFF2-40B4-BE49-F238E27FC236}">
                <a16:creationId xmlns:a16="http://schemas.microsoft.com/office/drawing/2014/main" id="{EB6AFA46-2C7B-5F15-C4B8-C88E8FAF00DF}"/>
              </a:ext>
            </a:extLst>
          </p:cNvPr>
          <p:cNvGraphicFramePr>
            <a:graphicFrameLocks noGrp="1"/>
          </p:cNvGraphicFramePr>
          <p:nvPr>
            <p:extLst>
              <p:ext uri="{D42A27DB-BD31-4B8C-83A1-F6EECF244321}">
                <p14:modId xmlns:p14="http://schemas.microsoft.com/office/powerpoint/2010/main" val="3880295231"/>
              </p:ext>
            </p:extLst>
          </p:nvPr>
        </p:nvGraphicFramePr>
        <p:xfrm>
          <a:off x="5782964" y="1136815"/>
          <a:ext cx="6166019" cy="5140958"/>
        </p:xfrm>
        <a:graphic>
          <a:graphicData uri="http://schemas.openxmlformats.org/drawingml/2006/table">
            <a:tbl>
              <a:tblPr firstRow="1" firstCol="1" bandRow="1">
                <a:tableStyleId>{5C22544A-7EE6-4342-B048-85BDC9FD1C3A}</a:tableStyleId>
              </a:tblPr>
              <a:tblGrid>
                <a:gridCol w="1386968">
                  <a:extLst>
                    <a:ext uri="{9D8B030D-6E8A-4147-A177-3AD203B41FA5}">
                      <a16:colId xmlns:a16="http://schemas.microsoft.com/office/drawing/2014/main" val="2267769604"/>
                    </a:ext>
                  </a:extLst>
                </a:gridCol>
                <a:gridCol w="898246">
                  <a:extLst>
                    <a:ext uri="{9D8B030D-6E8A-4147-A177-3AD203B41FA5}">
                      <a16:colId xmlns:a16="http://schemas.microsoft.com/office/drawing/2014/main" val="1347118798"/>
                    </a:ext>
                  </a:extLst>
                </a:gridCol>
                <a:gridCol w="636820">
                  <a:extLst>
                    <a:ext uri="{9D8B030D-6E8A-4147-A177-3AD203B41FA5}">
                      <a16:colId xmlns:a16="http://schemas.microsoft.com/office/drawing/2014/main" val="1848729103"/>
                    </a:ext>
                  </a:extLst>
                </a:gridCol>
                <a:gridCol w="578869">
                  <a:extLst>
                    <a:ext uri="{9D8B030D-6E8A-4147-A177-3AD203B41FA5}">
                      <a16:colId xmlns:a16="http://schemas.microsoft.com/office/drawing/2014/main" val="3724479565"/>
                    </a:ext>
                  </a:extLst>
                </a:gridCol>
                <a:gridCol w="2665116">
                  <a:extLst>
                    <a:ext uri="{9D8B030D-6E8A-4147-A177-3AD203B41FA5}">
                      <a16:colId xmlns:a16="http://schemas.microsoft.com/office/drawing/2014/main" val="2467088835"/>
                    </a:ext>
                  </a:extLst>
                </a:gridCol>
              </a:tblGrid>
              <a:tr h="886372">
                <a:tc>
                  <a:txBody>
                    <a:bodyPr/>
                    <a:lstStyle/>
                    <a:p>
                      <a:pPr marL="0" marR="0">
                        <a:spcBef>
                          <a:spcPts val="400"/>
                        </a:spcBef>
                        <a:spcAft>
                          <a:spcPts val="400"/>
                        </a:spcAft>
                      </a:pPr>
                      <a:r>
                        <a:rPr lang="en-US" sz="900" dirty="0">
                          <a:effectLst/>
                        </a:rPr>
                        <a:t>Set Module Primary Power Enable Command</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22" marR="62422" marT="0" marB="0" anchor="ctr"/>
                </a:tc>
                <a:tc>
                  <a:txBody>
                    <a:bodyPr/>
                    <a:lstStyle/>
                    <a:p>
                      <a:pPr marL="0" marR="0" algn="ctr">
                        <a:spcBef>
                          <a:spcPts val="400"/>
                        </a:spcBef>
                        <a:spcAft>
                          <a:spcPts val="400"/>
                        </a:spcAft>
                      </a:pPr>
                      <a:r>
                        <a:rPr lang="en-US" sz="900" kern="1200" dirty="0">
                          <a:effectLst/>
                        </a:rPr>
                        <a:t>5.2.1.4.3</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22" marR="62422" marT="0" marB="0" anchor="ctr"/>
                </a:tc>
                <a:tc>
                  <a:txBody>
                    <a:bodyPr/>
                    <a:lstStyle/>
                    <a:p>
                      <a:pPr marL="0" marR="0" algn="ctr">
                        <a:spcBef>
                          <a:spcPts val="400"/>
                        </a:spcBef>
                        <a:spcAft>
                          <a:spcPts val="400"/>
                        </a:spcAft>
                      </a:pPr>
                      <a:r>
                        <a:rPr lang="en-US" sz="900" kern="1200">
                          <a:effectLst/>
                        </a:rPr>
                        <a:t>Mand.</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62422" marR="62422" marT="0" marB="0" anchor="ctr"/>
                </a:tc>
                <a:tc>
                  <a:txBody>
                    <a:bodyPr/>
                    <a:lstStyle/>
                    <a:p>
                      <a:pPr marL="0" marR="0" algn="ctr">
                        <a:spcBef>
                          <a:spcPts val="400"/>
                        </a:spcBef>
                        <a:spcAft>
                          <a:spcPts val="400"/>
                        </a:spcAft>
                      </a:pPr>
                      <a:r>
                        <a:rPr lang="en-US" sz="900" kern="1200">
                          <a:effectLst/>
                        </a:rPr>
                        <a:t>Mand.</a:t>
                      </a:r>
                      <a:endParaRPr lang="en-US" sz="900">
                        <a:effectLst/>
                      </a:endParaRPr>
                    </a:p>
                    <a:p>
                      <a:pPr marL="0" marR="0" algn="ctr">
                        <a:spcBef>
                          <a:spcPts val="400"/>
                        </a:spcBef>
                        <a:spcAft>
                          <a:spcPts val="400"/>
                        </a:spcAft>
                      </a:pPr>
                      <a:r>
                        <a:rPr lang="en-US" sz="900" kern="1200">
                          <a:effectLst/>
                        </a:rPr>
                        <a:t>(Sys. Man)</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62422" marR="62422" marT="0" marB="0" anchor="ctr"/>
                </a:tc>
                <a:tc>
                  <a:txBody>
                    <a:bodyPr/>
                    <a:lstStyle/>
                    <a:p>
                      <a:pPr marL="0" marR="0">
                        <a:spcBef>
                          <a:spcPts val="400"/>
                        </a:spcBef>
                        <a:spcAft>
                          <a:spcPts val="400"/>
                        </a:spcAft>
                      </a:pPr>
                      <a:r>
                        <a:rPr lang="en-US" sz="900" kern="1200">
                          <a:effectLst/>
                        </a:rPr>
                        <a:t>Controls the state of the Primary Power Enable signal of each module in a System Management domain. Mandatory for System Management infrastructure modules, otherwise, not implemented.</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62422" marR="62422" marT="0" marB="0" anchor="ctr"/>
                </a:tc>
                <a:extLst>
                  <a:ext uri="{0D108BD9-81ED-4DB2-BD59-A6C34878D82A}">
                    <a16:rowId xmlns:a16="http://schemas.microsoft.com/office/drawing/2014/main" val="1355675352"/>
                  </a:ext>
                </a:extLst>
              </a:tr>
              <a:tr h="886372">
                <a:tc>
                  <a:txBody>
                    <a:bodyPr/>
                    <a:lstStyle/>
                    <a:p>
                      <a:pPr marL="0" marR="0">
                        <a:spcBef>
                          <a:spcPts val="400"/>
                        </a:spcBef>
                        <a:spcAft>
                          <a:spcPts val="400"/>
                        </a:spcAft>
                      </a:pPr>
                      <a:r>
                        <a:rPr lang="en-US" sz="900">
                          <a:effectLst/>
                        </a:rPr>
                        <a:t>Get Module System Reset Signals Command</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62422" marR="62422" marT="0" marB="0" anchor="ctr"/>
                </a:tc>
                <a:tc>
                  <a:txBody>
                    <a:bodyPr/>
                    <a:lstStyle/>
                    <a:p>
                      <a:pPr marL="0" marR="0" algn="ctr">
                        <a:spcBef>
                          <a:spcPts val="400"/>
                        </a:spcBef>
                        <a:spcAft>
                          <a:spcPts val="400"/>
                        </a:spcAft>
                      </a:pPr>
                      <a:r>
                        <a:rPr lang="en-US" sz="900" kern="1200">
                          <a:effectLst/>
                        </a:rPr>
                        <a:t>5.2.1.4.4</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62422" marR="62422" marT="0" marB="0" anchor="ctr"/>
                </a:tc>
                <a:tc>
                  <a:txBody>
                    <a:bodyPr/>
                    <a:lstStyle/>
                    <a:p>
                      <a:pPr marL="0" marR="0" algn="ctr">
                        <a:spcBef>
                          <a:spcPts val="400"/>
                        </a:spcBef>
                        <a:spcAft>
                          <a:spcPts val="400"/>
                        </a:spcAft>
                      </a:pPr>
                      <a:r>
                        <a:rPr lang="en-US" sz="900" kern="1200" dirty="0" err="1">
                          <a:effectLst/>
                        </a:rPr>
                        <a:t>Mand</a:t>
                      </a:r>
                      <a:r>
                        <a:rPr lang="en-US" sz="900" kern="1200" dirty="0">
                          <a:effectLst/>
                        </a:rPr>
                        <a:t>.</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22" marR="62422" marT="0" marB="0" anchor="ctr"/>
                </a:tc>
                <a:tc>
                  <a:txBody>
                    <a:bodyPr/>
                    <a:lstStyle/>
                    <a:p>
                      <a:pPr marL="0" marR="0" algn="ctr">
                        <a:spcBef>
                          <a:spcPts val="400"/>
                        </a:spcBef>
                        <a:spcAft>
                          <a:spcPts val="400"/>
                        </a:spcAft>
                      </a:pPr>
                      <a:r>
                        <a:rPr lang="en-US" sz="900" kern="1200">
                          <a:effectLst/>
                        </a:rPr>
                        <a:t>Mand.</a:t>
                      </a:r>
                      <a:endParaRPr lang="en-US" sz="900">
                        <a:effectLst/>
                      </a:endParaRPr>
                    </a:p>
                    <a:p>
                      <a:pPr marL="0" marR="0" algn="ctr">
                        <a:spcBef>
                          <a:spcPts val="400"/>
                        </a:spcBef>
                        <a:spcAft>
                          <a:spcPts val="400"/>
                        </a:spcAft>
                      </a:pPr>
                      <a:r>
                        <a:rPr lang="en-US" sz="900" kern="1200">
                          <a:effectLst/>
                        </a:rPr>
                        <a:t>(Sys. Man)</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62422" marR="62422" marT="0" marB="0" anchor="ctr"/>
                </a:tc>
                <a:tc>
                  <a:txBody>
                    <a:bodyPr/>
                    <a:lstStyle/>
                    <a:p>
                      <a:pPr marL="0" marR="0">
                        <a:spcBef>
                          <a:spcPts val="400"/>
                        </a:spcBef>
                        <a:spcAft>
                          <a:spcPts val="400"/>
                        </a:spcAft>
                      </a:pPr>
                      <a:r>
                        <a:rPr lang="en-US" sz="900" kern="1200">
                          <a:effectLst/>
                        </a:rPr>
                        <a:t>Monitors the state of the System Reset (SYSRESET*) signal of each module in a System Management domain. Mandatory for System Management infrastructure modules, otherwise, not implemented.</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62422" marR="62422" marT="0" marB="0" anchor="ctr"/>
                </a:tc>
                <a:extLst>
                  <a:ext uri="{0D108BD9-81ED-4DB2-BD59-A6C34878D82A}">
                    <a16:rowId xmlns:a16="http://schemas.microsoft.com/office/drawing/2014/main" val="4055275409"/>
                  </a:ext>
                </a:extLst>
              </a:tr>
              <a:tr h="886372">
                <a:tc>
                  <a:txBody>
                    <a:bodyPr/>
                    <a:lstStyle/>
                    <a:p>
                      <a:pPr marL="0" marR="0">
                        <a:spcBef>
                          <a:spcPts val="400"/>
                        </a:spcBef>
                        <a:spcAft>
                          <a:spcPts val="400"/>
                        </a:spcAft>
                      </a:pPr>
                      <a:r>
                        <a:rPr lang="en-US" sz="900">
                          <a:effectLst/>
                        </a:rPr>
                        <a:t>Set Module System Reset Signals Command</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62422" marR="62422" marT="0" marB="0" anchor="ctr"/>
                </a:tc>
                <a:tc>
                  <a:txBody>
                    <a:bodyPr/>
                    <a:lstStyle/>
                    <a:p>
                      <a:pPr marL="0" marR="0" algn="ctr">
                        <a:spcBef>
                          <a:spcPts val="400"/>
                        </a:spcBef>
                        <a:spcAft>
                          <a:spcPts val="400"/>
                        </a:spcAft>
                      </a:pPr>
                      <a:r>
                        <a:rPr lang="en-US" sz="900" kern="1200">
                          <a:effectLst/>
                        </a:rPr>
                        <a:t>5.2.1.4.4</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62422" marR="62422" marT="0" marB="0" anchor="ctr"/>
                </a:tc>
                <a:tc>
                  <a:txBody>
                    <a:bodyPr/>
                    <a:lstStyle/>
                    <a:p>
                      <a:pPr marL="0" marR="0" algn="ctr">
                        <a:spcBef>
                          <a:spcPts val="400"/>
                        </a:spcBef>
                        <a:spcAft>
                          <a:spcPts val="400"/>
                        </a:spcAft>
                      </a:pPr>
                      <a:r>
                        <a:rPr lang="en-US" sz="900" kern="1200">
                          <a:effectLst/>
                        </a:rPr>
                        <a:t>Mand.</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62422" marR="62422" marT="0" marB="0" anchor="ctr"/>
                </a:tc>
                <a:tc>
                  <a:txBody>
                    <a:bodyPr/>
                    <a:lstStyle/>
                    <a:p>
                      <a:pPr marL="0" marR="0" algn="ctr">
                        <a:spcBef>
                          <a:spcPts val="400"/>
                        </a:spcBef>
                        <a:spcAft>
                          <a:spcPts val="400"/>
                        </a:spcAft>
                      </a:pPr>
                      <a:r>
                        <a:rPr lang="en-US" sz="900" kern="1200" dirty="0" err="1">
                          <a:effectLst/>
                        </a:rPr>
                        <a:t>Mand</a:t>
                      </a:r>
                      <a:r>
                        <a:rPr lang="en-US" sz="900" kern="1200" dirty="0">
                          <a:effectLst/>
                        </a:rPr>
                        <a:t>.</a:t>
                      </a:r>
                      <a:endParaRPr lang="en-US" sz="900" dirty="0">
                        <a:effectLst/>
                      </a:endParaRPr>
                    </a:p>
                    <a:p>
                      <a:pPr marL="0" marR="0" algn="ctr">
                        <a:spcBef>
                          <a:spcPts val="400"/>
                        </a:spcBef>
                        <a:spcAft>
                          <a:spcPts val="400"/>
                        </a:spcAft>
                      </a:pPr>
                      <a:r>
                        <a:rPr lang="en-US" sz="900" kern="1200" dirty="0">
                          <a:effectLst/>
                        </a:rPr>
                        <a:t>(Sys. Man)</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22" marR="62422" marT="0" marB="0" anchor="ctr"/>
                </a:tc>
                <a:tc>
                  <a:txBody>
                    <a:bodyPr/>
                    <a:lstStyle/>
                    <a:p>
                      <a:pPr marL="0" marR="0">
                        <a:spcBef>
                          <a:spcPts val="400"/>
                        </a:spcBef>
                        <a:spcAft>
                          <a:spcPts val="400"/>
                        </a:spcAft>
                      </a:pPr>
                      <a:r>
                        <a:rPr lang="en-US" sz="900" kern="1200" dirty="0">
                          <a:effectLst/>
                        </a:rPr>
                        <a:t>Controls the state of the System Reset (SYSRESET*) signal of each module in a System Management domain. Mandatory for System Management infrastructure modules, otherwise, not implemented.</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22" marR="62422" marT="0" marB="0" anchor="ctr"/>
                </a:tc>
                <a:extLst>
                  <a:ext uri="{0D108BD9-81ED-4DB2-BD59-A6C34878D82A}">
                    <a16:rowId xmlns:a16="http://schemas.microsoft.com/office/drawing/2014/main" val="3257384243"/>
                  </a:ext>
                </a:extLst>
              </a:tr>
              <a:tr h="709098">
                <a:tc>
                  <a:txBody>
                    <a:bodyPr/>
                    <a:lstStyle/>
                    <a:p>
                      <a:pPr marL="0" marR="0">
                        <a:spcBef>
                          <a:spcPts val="400"/>
                        </a:spcBef>
                        <a:spcAft>
                          <a:spcPts val="400"/>
                        </a:spcAft>
                      </a:pPr>
                      <a:r>
                        <a:rPr lang="en-US" sz="900">
                          <a:effectLst/>
                        </a:rPr>
                        <a:t>Get System Management Discrete Output Signals</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62422" marR="62422" marT="0" marB="0" anchor="ctr"/>
                </a:tc>
                <a:tc>
                  <a:txBody>
                    <a:bodyPr/>
                    <a:lstStyle/>
                    <a:p>
                      <a:pPr marL="0" marR="0" algn="ctr">
                        <a:spcBef>
                          <a:spcPts val="400"/>
                        </a:spcBef>
                        <a:spcAft>
                          <a:spcPts val="400"/>
                        </a:spcAft>
                      </a:pPr>
                      <a:br>
                        <a:rPr lang="en-US" sz="900" kern="1200">
                          <a:effectLst/>
                        </a:rPr>
                      </a:br>
                      <a:r>
                        <a:rPr lang="en-US" sz="900" kern="1200">
                          <a:effectLst/>
                        </a:rPr>
                        <a:t>5.2.1.5.1</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62422" marR="62422" marT="0" marB="0" anchor="ctr"/>
                </a:tc>
                <a:tc>
                  <a:txBody>
                    <a:bodyPr/>
                    <a:lstStyle/>
                    <a:p>
                      <a:pPr marL="0" marR="0" algn="ctr">
                        <a:spcBef>
                          <a:spcPts val="400"/>
                        </a:spcBef>
                        <a:spcAft>
                          <a:spcPts val="400"/>
                        </a:spcAft>
                      </a:pPr>
                      <a:r>
                        <a:rPr lang="en-US" sz="900" kern="1200">
                          <a:effectLst/>
                        </a:rPr>
                        <a:t>Mand.</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62422" marR="62422" marT="0" marB="0" anchor="ctr"/>
                </a:tc>
                <a:tc>
                  <a:txBody>
                    <a:bodyPr/>
                    <a:lstStyle/>
                    <a:p>
                      <a:pPr marL="0" marR="0" algn="ctr">
                        <a:spcBef>
                          <a:spcPts val="400"/>
                        </a:spcBef>
                        <a:spcAft>
                          <a:spcPts val="400"/>
                        </a:spcAft>
                      </a:pPr>
                      <a:r>
                        <a:rPr lang="en-US" sz="900" kern="1200">
                          <a:effectLst/>
                        </a:rPr>
                        <a:t>Opt.</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62422" marR="62422" marT="0" marB="0" anchor="ctr"/>
                </a:tc>
                <a:tc>
                  <a:txBody>
                    <a:bodyPr/>
                    <a:lstStyle/>
                    <a:p>
                      <a:pPr marL="0" marR="0">
                        <a:spcBef>
                          <a:spcPts val="400"/>
                        </a:spcBef>
                        <a:spcAft>
                          <a:spcPts val="400"/>
                        </a:spcAft>
                      </a:pPr>
                      <a:r>
                        <a:rPr lang="en-US" sz="900" kern="1200" dirty="0">
                          <a:effectLst/>
                        </a:rPr>
                        <a:t>Monitors the state of the System Management Discrete Output signals of each module in a System Management domain. Optional for IPMCs.</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22" marR="62422" marT="0" marB="0" anchor="ctr"/>
                </a:tc>
                <a:extLst>
                  <a:ext uri="{0D108BD9-81ED-4DB2-BD59-A6C34878D82A}">
                    <a16:rowId xmlns:a16="http://schemas.microsoft.com/office/drawing/2014/main" val="71607349"/>
                  </a:ext>
                </a:extLst>
              </a:tr>
              <a:tr h="709098">
                <a:tc>
                  <a:txBody>
                    <a:bodyPr/>
                    <a:lstStyle/>
                    <a:p>
                      <a:pPr marL="0" marR="0">
                        <a:spcBef>
                          <a:spcPts val="400"/>
                        </a:spcBef>
                        <a:spcAft>
                          <a:spcPts val="400"/>
                        </a:spcAft>
                      </a:pPr>
                      <a:r>
                        <a:rPr lang="en-US" sz="900">
                          <a:effectLst/>
                        </a:rPr>
                        <a:t>Set System Management Discrete Output Signals</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62422" marR="62422" marT="0" marB="0" anchor="ctr"/>
                </a:tc>
                <a:tc>
                  <a:txBody>
                    <a:bodyPr/>
                    <a:lstStyle/>
                    <a:p>
                      <a:pPr marL="0" marR="0" algn="ctr">
                        <a:spcBef>
                          <a:spcPts val="400"/>
                        </a:spcBef>
                        <a:spcAft>
                          <a:spcPts val="400"/>
                        </a:spcAft>
                      </a:pPr>
                      <a:br>
                        <a:rPr lang="en-US" sz="900" kern="1200">
                          <a:effectLst/>
                        </a:rPr>
                      </a:br>
                      <a:r>
                        <a:rPr lang="en-US" sz="900" kern="1200">
                          <a:effectLst/>
                        </a:rPr>
                        <a:t>5.2.1.5.1</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62422" marR="62422" marT="0" marB="0" anchor="ctr"/>
                </a:tc>
                <a:tc>
                  <a:txBody>
                    <a:bodyPr/>
                    <a:lstStyle/>
                    <a:p>
                      <a:pPr marL="0" marR="0" algn="ctr">
                        <a:spcBef>
                          <a:spcPts val="400"/>
                        </a:spcBef>
                        <a:spcAft>
                          <a:spcPts val="400"/>
                        </a:spcAft>
                      </a:pPr>
                      <a:r>
                        <a:rPr lang="en-US" sz="900" kern="1200">
                          <a:effectLst/>
                        </a:rPr>
                        <a:t>Mand.</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62422" marR="62422" marT="0" marB="0" anchor="ctr"/>
                </a:tc>
                <a:tc>
                  <a:txBody>
                    <a:bodyPr/>
                    <a:lstStyle/>
                    <a:p>
                      <a:pPr marL="0" marR="0" algn="ctr">
                        <a:spcBef>
                          <a:spcPts val="400"/>
                        </a:spcBef>
                        <a:spcAft>
                          <a:spcPts val="400"/>
                        </a:spcAft>
                      </a:pPr>
                      <a:r>
                        <a:rPr lang="en-US" sz="900" kern="1200">
                          <a:effectLst/>
                        </a:rPr>
                        <a:t>Opt.</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62422" marR="62422" marT="0" marB="0" anchor="ctr"/>
                </a:tc>
                <a:tc>
                  <a:txBody>
                    <a:bodyPr/>
                    <a:lstStyle/>
                    <a:p>
                      <a:pPr marL="0" marR="0">
                        <a:spcBef>
                          <a:spcPts val="400"/>
                        </a:spcBef>
                        <a:spcAft>
                          <a:spcPts val="400"/>
                        </a:spcAft>
                      </a:pPr>
                      <a:r>
                        <a:rPr lang="en-US" sz="900" kern="1200" dirty="0">
                          <a:effectLst/>
                        </a:rPr>
                        <a:t>Controls the state of the System Management Discrete Output signals of each module in a System Management domain. Optional for IPMCs.</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22" marR="62422" marT="0" marB="0" anchor="ctr"/>
                </a:tc>
                <a:extLst>
                  <a:ext uri="{0D108BD9-81ED-4DB2-BD59-A6C34878D82A}">
                    <a16:rowId xmlns:a16="http://schemas.microsoft.com/office/drawing/2014/main" val="368259225"/>
                  </a:ext>
                </a:extLst>
              </a:tr>
              <a:tr h="709098">
                <a:tc>
                  <a:txBody>
                    <a:bodyPr/>
                    <a:lstStyle/>
                    <a:p>
                      <a:pPr marL="0" marR="0">
                        <a:spcBef>
                          <a:spcPts val="400"/>
                        </a:spcBef>
                        <a:spcAft>
                          <a:spcPts val="400"/>
                        </a:spcAft>
                      </a:pPr>
                      <a:r>
                        <a:rPr lang="en-US" sz="900">
                          <a:effectLst/>
                        </a:rPr>
                        <a:t>Get System Management Discrete Input Signals</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62422" marR="62422" marT="0" marB="0" anchor="ctr"/>
                </a:tc>
                <a:tc>
                  <a:txBody>
                    <a:bodyPr/>
                    <a:lstStyle/>
                    <a:p>
                      <a:pPr marL="0" marR="0" algn="ctr">
                        <a:spcBef>
                          <a:spcPts val="400"/>
                        </a:spcBef>
                        <a:spcAft>
                          <a:spcPts val="400"/>
                        </a:spcAft>
                      </a:pPr>
                      <a:r>
                        <a:rPr lang="en-US" sz="900" kern="1200">
                          <a:effectLst/>
                        </a:rPr>
                        <a:t>5.2.1.5.2</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62422" marR="62422" marT="0" marB="0" anchor="ctr"/>
                </a:tc>
                <a:tc>
                  <a:txBody>
                    <a:bodyPr/>
                    <a:lstStyle/>
                    <a:p>
                      <a:pPr marL="0" marR="0" algn="ctr">
                        <a:spcBef>
                          <a:spcPts val="400"/>
                        </a:spcBef>
                        <a:spcAft>
                          <a:spcPts val="400"/>
                        </a:spcAft>
                      </a:pPr>
                      <a:r>
                        <a:rPr lang="en-US" sz="900" kern="1200">
                          <a:effectLst/>
                        </a:rPr>
                        <a:t>Mand.</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62422" marR="62422" marT="0" marB="0" anchor="ctr"/>
                </a:tc>
                <a:tc>
                  <a:txBody>
                    <a:bodyPr/>
                    <a:lstStyle/>
                    <a:p>
                      <a:pPr marL="0" marR="0" algn="ctr">
                        <a:spcBef>
                          <a:spcPts val="400"/>
                        </a:spcBef>
                        <a:spcAft>
                          <a:spcPts val="400"/>
                        </a:spcAft>
                      </a:pPr>
                      <a:r>
                        <a:rPr lang="en-US" sz="900" kern="1200">
                          <a:effectLst/>
                        </a:rPr>
                        <a:t>Opt.</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62422" marR="62422" marT="0" marB="0" anchor="ctr"/>
                </a:tc>
                <a:tc>
                  <a:txBody>
                    <a:bodyPr/>
                    <a:lstStyle/>
                    <a:p>
                      <a:pPr marL="0" marR="0">
                        <a:spcBef>
                          <a:spcPts val="400"/>
                        </a:spcBef>
                        <a:spcAft>
                          <a:spcPts val="400"/>
                        </a:spcAft>
                      </a:pPr>
                      <a:r>
                        <a:rPr lang="en-US" sz="900" kern="1200" dirty="0">
                          <a:effectLst/>
                        </a:rPr>
                        <a:t>Monitors the state of the System Management Discrete Input signals of each module in a System Management domain. Optional for IPMCs.</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22" marR="62422" marT="0" marB="0" anchor="ctr"/>
                </a:tc>
                <a:extLst>
                  <a:ext uri="{0D108BD9-81ED-4DB2-BD59-A6C34878D82A}">
                    <a16:rowId xmlns:a16="http://schemas.microsoft.com/office/drawing/2014/main" val="3739350144"/>
                  </a:ext>
                </a:extLst>
              </a:tr>
              <a:tr h="354548">
                <a:tc gridSpan="5">
                  <a:txBody>
                    <a:bodyPr/>
                    <a:lstStyle/>
                    <a:p>
                      <a:pPr marL="0" marR="0">
                        <a:spcBef>
                          <a:spcPts val="400"/>
                        </a:spcBef>
                        <a:spcAft>
                          <a:spcPts val="400"/>
                        </a:spcAft>
                      </a:pPr>
                      <a:r>
                        <a:rPr lang="en-US" sz="900" dirty="0">
                          <a:effectLst/>
                        </a:rPr>
                        <a:t>Notes: The values in this table are from [VITA 46.11] Table 10.1.1-1, with the last ten adapted for SpaceVPX.</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22" marR="62422"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38750187"/>
                  </a:ext>
                </a:extLst>
              </a:tr>
            </a:tbl>
          </a:graphicData>
        </a:graphic>
      </p:graphicFrame>
    </p:spTree>
    <p:extLst>
      <p:ext uri="{BB962C8B-B14F-4D97-AF65-F5344CB8AC3E}">
        <p14:creationId xmlns:p14="http://schemas.microsoft.com/office/powerpoint/2010/main" val="41162161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59485" y="634946"/>
            <a:ext cx="3690257" cy="1450757"/>
          </a:xfrm>
        </p:spPr>
        <p:txBody>
          <a:bodyPr>
            <a:normAutofit/>
          </a:bodyPr>
          <a:lstStyle/>
          <a:p>
            <a:r>
              <a:rPr lang="en-US" sz="3000"/>
              <a:t>DAP - Mandatory System Management Controls</a:t>
            </a:r>
          </a:p>
        </p:txBody>
      </p:sp>
      <p:cxnSp>
        <p:nvCxnSpPr>
          <p:cNvPr id="24" name="Straight Connector 23">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idx="1"/>
          </p:nvPr>
        </p:nvSpPr>
        <p:spPr>
          <a:xfrm>
            <a:off x="7859485" y="2198914"/>
            <a:ext cx="3690257" cy="3670180"/>
          </a:xfrm>
        </p:spPr>
        <p:txBody>
          <a:bodyPr>
            <a:normAutofit/>
          </a:bodyPr>
          <a:lstStyle/>
          <a:p>
            <a:pPr>
              <a:buFont typeface="Wingdings" panose="05000000000000000000" pitchFamily="2" charset="2"/>
              <a:buChar char="Ø"/>
            </a:pPr>
            <a:r>
              <a:rPr lang="en-US" dirty="0"/>
              <a:t>The System Management infrastructure is responsible for the distribution of the System Management IPMB and discrete signals, as well as primary power and reset, to the SpaceVPX Modules. </a:t>
            </a:r>
          </a:p>
          <a:p>
            <a:pPr>
              <a:buFont typeface="Wingdings" panose="05000000000000000000" pitchFamily="2" charset="2"/>
              <a:buChar char="Ø"/>
            </a:pPr>
            <a:r>
              <a:rPr lang="en-US" dirty="0"/>
              <a:t>Four sets of controls are defined specifically for the management of these signals and functions. </a:t>
            </a:r>
          </a:p>
        </p:txBody>
      </p:sp>
      <p:sp>
        <p:nvSpPr>
          <p:cNvPr id="26" name="Rectangle 25">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836382343"/>
              </p:ext>
            </p:extLst>
          </p:nvPr>
        </p:nvGraphicFramePr>
        <p:xfrm>
          <a:off x="633999" y="922697"/>
          <a:ext cx="6909802" cy="4749176"/>
        </p:xfrm>
        <a:graphic>
          <a:graphicData uri="http://schemas.openxmlformats.org/drawingml/2006/table">
            <a:tbl>
              <a:tblPr firstRow="1" firstCol="1" bandRow="1">
                <a:tableStyleId>{5C22544A-7EE6-4342-B048-85BDC9FD1C3A}</a:tableStyleId>
              </a:tblPr>
              <a:tblGrid>
                <a:gridCol w="1906708">
                  <a:extLst>
                    <a:ext uri="{9D8B030D-6E8A-4147-A177-3AD203B41FA5}">
                      <a16:colId xmlns:a16="http://schemas.microsoft.com/office/drawing/2014/main" val="879475063"/>
                    </a:ext>
                  </a:extLst>
                </a:gridCol>
                <a:gridCol w="5003094">
                  <a:extLst>
                    <a:ext uri="{9D8B030D-6E8A-4147-A177-3AD203B41FA5}">
                      <a16:colId xmlns:a16="http://schemas.microsoft.com/office/drawing/2014/main" val="267456652"/>
                    </a:ext>
                  </a:extLst>
                </a:gridCol>
              </a:tblGrid>
              <a:tr h="843454">
                <a:tc>
                  <a:txBody>
                    <a:bodyPr/>
                    <a:lstStyle/>
                    <a:p>
                      <a:pPr marL="0" marR="0">
                        <a:spcBef>
                          <a:spcPts val="400"/>
                        </a:spcBef>
                        <a:spcAft>
                          <a:spcPts val="400"/>
                        </a:spcAft>
                      </a:pPr>
                      <a:r>
                        <a:rPr lang="en-US" sz="1700">
                          <a:effectLst/>
                        </a:rPr>
                        <a:t>System Management Controls</a:t>
                      </a:r>
                      <a:endParaRPr lang="en-US" sz="1700">
                        <a:effectLst/>
                        <a:latin typeface="Arial" panose="020B0604020202020204" pitchFamily="34" charset="0"/>
                        <a:ea typeface="Times New Roman" panose="02020603050405020304" pitchFamily="18" charset="0"/>
                        <a:cs typeface="Times New Roman" panose="02020603050405020304" pitchFamily="18" charset="0"/>
                      </a:endParaRPr>
                    </a:p>
                  </a:txBody>
                  <a:tcPr marL="108438" marR="108438" marT="0" marB="0"/>
                </a:tc>
                <a:tc>
                  <a:txBody>
                    <a:bodyPr/>
                    <a:lstStyle/>
                    <a:p>
                      <a:pPr marL="0" marR="0">
                        <a:spcBef>
                          <a:spcPts val="400"/>
                        </a:spcBef>
                        <a:spcAft>
                          <a:spcPts val="400"/>
                        </a:spcAft>
                      </a:pPr>
                      <a:r>
                        <a:rPr lang="en-US" sz="1700">
                          <a:effectLst/>
                        </a:rPr>
                        <a:t>Description</a:t>
                      </a:r>
                      <a:endParaRPr lang="en-US" sz="1700">
                        <a:effectLst/>
                        <a:latin typeface="Arial" panose="020B0604020202020204" pitchFamily="34" charset="0"/>
                        <a:ea typeface="Times New Roman" panose="02020603050405020304" pitchFamily="18" charset="0"/>
                        <a:cs typeface="Times New Roman" panose="02020603050405020304" pitchFamily="18" charset="0"/>
                      </a:endParaRPr>
                    </a:p>
                  </a:txBody>
                  <a:tcPr marL="108438" marR="108438" marT="0" marB="0"/>
                </a:tc>
                <a:extLst>
                  <a:ext uri="{0D108BD9-81ED-4DB2-BD59-A6C34878D82A}">
                    <a16:rowId xmlns:a16="http://schemas.microsoft.com/office/drawing/2014/main" val="956393985"/>
                  </a:ext>
                </a:extLst>
              </a:tr>
              <a:tr h="1109407">
                <a:tc>
                  <a:txBody>
                    <a:bodyPr/>
                    <a:lstStyle/>
                    <a:p>
                      <a:pPr marL="0" marR="0" algn="ctr">
                        <a:spcBef>
                          <a:spcPts val="400"/>
                        </a:spcBef>
                        <a:spcAft>
                          <a:spcPts val="400"/>
                        </a:spcAft>
                      </a:pPr>
                      <a:r>
                        <a:rPr lang="en-US" sz="1700">
                          <a:effectLst/>
                        </a:rPr>
                        <a:t>System Management Reset Control</a:t>
                      </a:r>
                      <a:endParaRPr lang="en-US" sz="1700">
                        <a:effectLst/>
                        <a:latin typeface="Arial" panose="020B0604020202020204" pitchFamily="34" charset="0"/>
                        <a:ea typeface="Times New Roman" panose="02020603050405020304" pitchFamily="18" charset="0"/>
                        <a:cs typeface="Times New Roman" panose="02020603050405020304" pitchFamily="18" charset="0"/>
                      </a:endParaRPr>
                    </a:p>
                  </a:txBody>
                  <a:tcPr marL="108438" marR="108438" marT="0" marB="0" anchor="ctr"/>
                </a:tc>
                <a:tc>
                  <a:txBody>
                    <a:bodyPr/>
                    <a:lstStyle/>
                    <a:p>
                      <a:pPr marL="0" marR="0">
                        <a:spcBef>
                          <a:spcPts val="400"/>
                        </a:spcBef>
                        <a:spcAft>
                          <a:spcPts val="400"/>
                        </a:spcAft>
                      </a:pPr>
                      <a:r>
                        <a:rPr lang="en-US" sz="1700" kern="1200">
                          <a:effectLst/>
                        </a:rPr>
                        <a:t>Controls and monitors the state of the System Management Reset (SM_RESET*) signals for all modules within the </a:t>
                      </a:r>
                      <a:r>
                        <a:rPr lang="en-US" sz="1700">
                          <a:effectLst/>
                        </a:rPr>
                        <a:t>System Management </a:t>
                      </a:r>
                      <a:r>
                        <a:rPr lang="en-US" sz="1700" kern="1200">
                          <a:effectLst/>
                        </a:rPr>
                        <a:t>domain.</a:t>
                      </a:r>
                      <a:endParaRPr lang="en-US" sz="1700">
                        <a:effectLst/>
                        <a:latin typeface="Arial" panose="020B0604020202020204" pitchFamily="34" charset="0"/>
                        <a:ea typeface="Times New Roman" panose="02020603050405020304" pitchFamily="18" charset="0"/>
                        <a:cs typeface="Times New Roman" panose="02020603050405020304" pitchFamily="18" charset="0"/>
                      </a:endParaRPr>
                    </a:p>
                  </a:txBody>
                  <a:tcPr marL="108438" marR="108438" marT="0" marB="0" anchor="ctr"/>
                </a:tc>
                <a:extLst>
                  <a:ext uri="{0D108BD9-81ED-4DB2-BD59-A6C34878D82A}">
                    <a16:rowId xmlns:a16="http://schemas.microsoft.com/office/drawing/2014/main" val="1310902097"/>
                  </a:ext>
                </a:extLst>
              </a:tr>
              <a:tr h="1109407">
                <a:tc>
                  <a:txBody>
                    <a:bodyPr/>
                    <a:lstStyle/>
                    <a:p>
                      <a:pPr marL="0" marR="0" algn="ctr">
                        <a:spcBef>
                          <a:spcPts val="400"/>
                        </a:spcBef>
                        <a:spcAft>
                          <a:spcPts val="400"/>
                        </a:spcAft>
                      </a:pPr>
                      <a:r>
                        <a:rPr lang="en-US" sz="1700">
                          <a:effectLst/>
                        </a:rPr>
                        <a:t>System Management Health Status</a:t>
                      </a:r>
                      <a:endParaRPr lang="en-US" sz="1700">
                        <a:effectLst/>
                        <a:latin typeface="Arial" panose="020B0604020202020204" pitchFamily="34" charset="0"/>
                        <a:ea typeface="Times New Roman" panose="02020603050405020304" pitchFamily="18" charset="0"/>
                        <a:cs typeface="Times New Roman" panose="02020603050405020304" pitchFamily="18" charset="0"/>
                      </a:endParaRPr>
                    </a:p>
                  </a:txBody>
                  <a:tcPr marL="108438" marR="108438" marT="0" marB="0" anchor="ctr"/>
                </a:tc>
                <a:tc>
                  <a:txBody>
                    <a:bodyPr/>
                    <a:lstStyle/>
                    <a:p>
                      <a:pPr marL="0" marR="0">
                        <a:spcBef>
                          <a:spcPts val="400"/>
                        </a:spcBef>
                        <a:spcAft>
                          <a:spcPts val="400"/>
                        </a:spcAft>
                      </a:pPr>
                      <a:r>
                        <a:rPr lang="en-US" sz="1700" kern="1200">
                          <a:effectLst/>
                        </a:rPr>
                        <a:t>Monitors the state of the System Management </a:t>
                      </a:r>
                      <a:r>
                        <a:rPr lang="en-US" sz="1700">
                          <a:effectLst/>
                        </a:rPr>
                        <a:t>Health Status</a:t>
                      </a:r>
                      <a:r>
                        <a:rPr lang="en-US" sz="1700" kern="1200">
                          <a:effectLst/>
                        </a:rPr>
                        <a:t> (SM_STAT*) signals for all modules within the </a:t>
                      </a:r>
                      <a:r>
                        <a:rPr lang="en-US" sz="1700">
                          <a:effectLst/>
                        </a:rPr>
                        <a:t>System Management </a:t>
                      </a:r>
                      <a:r>
                        <a:rPr lang="en-US" sz="1700" kern="1200">
                          <a:effectLst/>
                        </a:rPr>
                        <a:t>domain.</a:t>
                      </a:r>
                      <a:endParaRPr lang="en-US" sz="1700">
                        <a:effectLst/>
                        <a:latin typeface="Arial" panose="020B0604020202020204" pitchFamily="34" charset="0"/>
                        <a:ea typeface="Times New Roman" panose="02020603050405020304" pitchFamily="18" charset="0"/>
                        <a:cs typeface="Times New Roman" panose="02020603050405020304" pitchFamily="18" charset="0"/>
                      </a:endParaRPr>
                    </a:p>
                  </a:txBody>
                  <a:tcPr marL="108438" marR="108438" marT="0" marB="0" anchor="ctr"/>
                </a:tc>
                <a:extLst>
                  <a:ext uri="{0D108BD9-81ED-4DB2-BD59-A6C34878D82A}">
                    <a16:rowId xmlns:a16="http://schemas.microsoft.com/office/drawing/2014/main" val="2772379137"/>
                  </a:ext>
                </a:extLst>
              </a:tr>
              <a:tr h="843454">
                <a:tc>
                  <a:txBody>
                    <a:bodyPr/>
                    <a:lstStyle/>
                    <a:p>
                      <a:pPr marL="0" marR="0" algn="ctr">
                        <a:spcBef>
                          <a:spcPts val="400"/>
                        </a:spcBef>
                        <a:spcAft>
                          <a:spcPts val="400"/>
                        </a:spcAft>
                      </a:pPr>
                      <a:r>
                        <a:rPr lang="en-US" sz="1700">
                          <a:effectLst/>
                        </a:rPr>
                        <a:t>Module Primary Power Enable Control</a:t>
                      </a:r>
                      <a:endParaRPr lang="en-US" sz="1700">
                        <a:effectLst/>
                        <a:latin typeface="Arial" panose="020B0604020202020204" pitchFamily="34" charset="0"/>
                        <a:ea typeface="Times New Roman" panose="02020603050405020304" pitchFamily="18" charset="0"/>
                        <a:cs typeface="Times New Roman" panose="02020603050405020304" pitchFamily="18" charset="0"/>
                      </a:endParaRPr>
                    </a:p>
                  </a:txBody>
                  <a:tcPr marL="108438" marR="108438" marT="0" marB="0" anchor="ctr"/>
                </a:tc>
                <a:tc>
                  <a:txBody>
                    <a:bodyPr/>
                    <a:lstStyle/>
                    <a:p>
                      <a:pPr marL="0" marR="0">
                        <a:spcBef>
                          <a:spcPts val="400"/>
                        </a:spcBef>
                        <a:spcAft>
                          <a:spcPts val="400"/>
                        </a:spcAft>
                      </a:pPr>
                      <a:r>
                        <a:rPr lang="en-US" sz="1700" kern="1200">
                          <a:effectLst/>
                        </a:rPr>
                        <a:t>Controls and monitors the state of the Module Primary </a:t>
                      </a:r>
                      <a:r>
                        <a:rPr lang="en-US" sz="1700">
                          <a:effectLst/>
                        </a:rPr>
                        <a:t>Power Enable</a:t>
                      </a:r>
                      <a:r>
                        <a:rPr lang="en-US" sz="1700" kern="1200">
                          <a:effectLst/>
                        </a:rPr>
                        <a:t> signals for all modules within the </a:t>
                      </a:r>
                      <a:r>
                        <a:rPr lang="en-US" sz="1700">
                          <a:effectLst/>
                        </a:rPr>
                        <a:t>System Management </a:t>
                      </a:r>
                      <a:r>
                        <a:rPr lang="en-US" sz="1700" kern="1200">
                          <a:effectLst/>
                        </a:rPr>
                        <a:t>domain.</a:t>
                      </a:r>
                      <a:endParaRPr lang="en-US" sz="1700">
                        <a:effectLst/>
                        <a:latin typeface="Arial" panose="020B0604020202020204" pitchFamily="34" charset="0"/>
                        <a:ea typeface="Times New Roman" panose="02020603050405020304" pitchFamily="18" charset="0"/>
                        <a:cs typeface="Times New Roman" panose="02020603050405020304" pitchFamily="18" charset="0"/>
                      </a:endParaRPr>
                    </a:p>
                  </a:txBody>
                  <a:tcPr marL="108438" marR="108438" marT="0" marB="0" anchor="ctr"/>
                </a:tc>
                <a:extLst>
                  <a:ext uri="{0D108BD9-81ED-4DB2-BD59-A6C34878D82A}">
                    <a16:rowId xmlns:a16="http://schemas.microsoft.com/office/drawing/2014/main" val="2179321431"/>
                  </a:ext>
                </a:extLst>
              </a:tr>
              <a:tr h="843454">
                <a:tc>
                  <a:txBody>
                    <a:bodyPr/>
                    <a:lstStyle/>
                    <a:p>
                      <a:pPr marL="0" marR="0" algn="ctr">
                        <a:spcBef>
                          <a:spcPts val="400"/>
                        </a:spcBef>
                        <a:spcAft>
                          <a:spcPts val="400"/>
                        </a:spcAft>
                      </a:pPr>
                      <a:r>
                        <a:rPr lang="en-US" sz="1700">
                          <a:effectLst/>
                        </a:rPr>
                        <a:t>Module System Reset Control</a:t>
                      </a:r>
                      <a:endParaRPr lang="en-US" sz="1700">
                        <a:effectLst/>
                        <a:latin typeface="Arial" panose="020B0604020202020204" pitchFamily="34" charset="0"/>
                        <a:ea typeface="Times New Roman" panose="02020603050405020304" pitchFamily="18" charset="0"/>
                        <a:cs typeface="Times New Roman" panose="02020603050405020304" pitchFamily="18" charset="0"/>
                      </a:endParaRPr>
                    </a:p>
                  </a:txBody>
                  <a:tcPr marL="108438" marR="108438" marT="0" marB="0" anchor="ctr"/>
                </a:tc>
                <a:tc>
                  <a:txBody>
                    <a:bodyPr/>
                    <a:lstStyle/>
                    <a:p>
                      <a:pPr marL="0" marR="0">
                        <a:spcBef>
                          <a:spcPts val="400"/>
                        </a:spcBef>
                        <a:spcAft>
                          <a:spcPts val="400"/>
                        </a:spcAft>
                      </a:pPr>
                      <a:r>
                        <a:rPr lang="en-US" sz="1700" kern="1200">
                          <a:effectLst/>
                        </a:rPr>
                        <a:t>Controls and monitors the state of the Module System Reset (SYSRESET*) signals for all modules within </a:t>
                      </a:r>
                      <a:r>
                        <a:rPr lang="en-US" sz="1700">
                          <a:effectLst/>
                        </a:rPr>
                        <a:t>System Management </a:t>
                      </a:r>
                      <a:r>
                        <a:rPr lang="en-US" sz="1700" kern="1200">
                          <a:effectLst/>
                        </a:rPr>
                        <a:t>domain.</a:t>
                      </a:r>
                      <a:endParaRPr lang="en-US" sz="1700">
                        <a:effectLst/>
                        <a:latin typeface="Arial" panose="020B0604020202020204" pitchFamily="34" charset="0"/>
                        <a:ea typeface="Times New Roman" panose="02020603050405020304" pitchFamily="18" charset="0"/>
                        <a:cs typeface="Times New Roman" panose="02020603050405020304" pitchFamily="18" charset="0"/>
                      </a:endParaRPr>
                    </a:p>
                  </a:txBody>
                  <a:tcPr marL="108438" marR="108438" marT="0" marB="0" anchor="ctr"/>
                </a:tc>
                <a:extLst>
                  <a:ext uri="{0D108BD9-81ED-4DB2-BD59-A6C34878D82A}">
                    <a16:rowId xmlns:a16="http://schemas.microsoft.com/office/drawing/2014/main" val="1049699646"/>
                  </a:ext>
                </a:extLst>
              </a:tr>
            </a:tbl>
          </a:graphicData>
        </a:graphic>
      </p:graphicFrame>
    </p:spTree>
    <p:extLst>
      <p:ext uri="{BB962C8B-B14F-4D97-AF65-F5344CB8AC3E}">
        <p14:creationId xmlns:p14="http://schemas.microsoft.com/office/powerpoint/2010/main" val="42700573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59485" y="634946"/>
            <a:ext cx="3690257" cy="1450757"/>
          </a:xfrm>
        </p:spPr>
        <p:txBody>
          <a:bodyPr>
            <a:normAutofit fontScale="90000"/>
          </a:bodyPr>
          <a:lstStyle/>
          <a:p>
            <a:r>
              <a:rPr lang="en-US" sz="3400" dirty="0"/>
              <a:t>DAP - Optional System Management Discrete Signals</a:t>
            </a:r>
          </a:p>
        </p:txBody>
      </p:sp>
      <p:cxnSp>
        <p:nvCxnSpPr>
          <p:cNvPr id="26" name="Straight Connector 25">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8934297F-572A-A3EA-4617-90176AA2F904}"/>
              </a:ext>
            </a:extLst>
          </p:cNvPr>
          <p:cNvSpPr>
            <a:spLocks noGrp="1"/>
          </p:cNvSpPr>
          <p:nvPr>
            <p:ph idx="1"/>
          </p:nvPr>
        </p:nvSpPr>
        <p:spPr>
          <a:xfrm>
            <a:off x="7859485" y="2198914"/>
            <a:ext cx="3690257" cy="3670180"/>
          </a:xfrm>
        </p:spPr>
        <p:txBody>
          <a:bodyPr>
            <a:normAutofit/>
          </a:bodyPr>
          <a:lstStyle/>
          <a:p>
            <a:pPr>
              <a:buFont typeface="Wingdings" panose="05000000000000000000" pitchFamily="2" charset="2"/>
              <a:buChar char="Ø"/>
            </a:pPr>
            <a:r>
              <a:rPr lang="en-US" sz="1700" dirty="0"/>
              <a:t>A SpaceVPX Module can optionally provide commanded discrete outputs and inputs. </a:t>
            </a:r>
          </a:p>
          <a:p>
            <a:pPr>
              <a:buFont typeface="Wingdings" panose="05000000000000000000" pitchFamily="2" charset="2"/>
              <a:buChar char="Ø"/>
            </a:pPr>
            <a:r>
              <a:rPr lang="en-US" sz="1700" dirty="0"/>
              <a:t>Two optional sets of discrete signals, each containing 32 bits, are defined specifically to control and monitor the state of discrete signals on a module. </a:t>
            </a:r>
          </a:p>
          <a:p>
            <a:pPr>
              <a:buFont typeface="Wingdings" panose="05000000000000000000" pitchFamily="2" charset="2"/>
              <a:buChar char="Ø"/>
            </a:pPr>
            <a:r>
              <a:rPr lang="en-US" sz="1700" dirty="0"/>
              <a:t>The IPMC on a module can support one or more discrete outputs or inputs. </a:t>
            </a:r>
          </a:p>
          <a:p>
            <a:pPr>
              <a:buFont typeface="Wingdings" panose="05000000000000000000" pitchFamily="2" charset="2"/>
              <a:buChar char="Ø"/>
            </a:pPr>
            <a:r>
              <a:rPr lang="en-US" sz="1700" dirty="0"/>
              <a:t>The use of these discrete signals is implementation-specific.</a:t>
            </a:r>
          </a:p>
          <a:p>
            <a:endParaRPr lang="en-US" sz="1700" dirty="0"/>
          </a:p>
        </p:txBody>
      </p:sp>
      <p:sp>
        <p:nvSpPr>
          <p:cNvPr id="28" name="Rectangle 27">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7" name="Table 6">
            <a:extLst>
              <a:ext uri="{FF2B5EF4-FFF2-40B4-BE49-F238E27FC236}">
                <a16:creationId xmlns:a16="http://schemas.microsoft.com/office/drawing/2014/main" id="{8ED4826B-BC84-2503-8F2E-83272A463A95}"/>
              </a:ext>
            </a:extLst>
          </p:cNvPr>
          <p:cNvGraphicFramePr>
            <a:graphicFrameLocks noGrp="1"/>
          </p:cNvGraphicFramePr>
          <p:nvPr>
            <p:extLst>
              <p:ext uri="{D42A27DB-BD31-4B8C-83A1-F6EECF244321}">
                <p14:modId xmlns:p14="http://schemas.microsoft.com/office/powerpoint/2010/main" val="3208644107"/>
              </p:ext>
            </p:extLst>
          </p:nvPr>
        </p:nvGraphicFramePr>
        <p:xfrm>
          <a:off x="633999" y="854492"/>
          <a:ext cx="6909802" cy="4885584"/>
        </p:xfrm>
        <a:graphic>
          <a:graphicData uri="http://schemas.openxmlformats.org/drawingml/2006/table">
            <a:tbl>
              <a:tblPr firstRow="1" firstCol="1" bandRow="1">
                <a:tableStyleId>{5C22544A-7EE6-4342-B048-85BDC9FD1C3A}</a:tableStyleId>
              </a:tblPr>
              <a:tblGrid>
                <a:gridCol w="2229446">
                  <a:extLst>
                    <a:ext uri="{9D8B030D-6E8A-4147-A177-3AD203B41FA5}">
                      <a16:colId xmlns:a16="http://schemas.microsoft.com/office/drawing/2014/main" val="737226294"/>
                    </a:ext>
                  </a:extLst>
                </a:gridCol>
                <a:gridCol w="4680356">
                  <a:extLst>
                    <a:ext uri="{9D8B030D-6E8A-4147-A177-3AD203B41FA5}">
                      <a16:colId xmlns:a16="http://schemas.microsoft.com/office/drawing/2014/main" val="554404084"/>
                    </a:ext>
                  </a:extLst>
                </a:gridCol>
              </a:tblGrid>
              <a:tr h="1507209">
                <a:tc>
                  <a:txBody>
                    <a:bodyPr/>
                    <a:lstStyle/>
                    <a:p>
                      <a:pPr marL="0" marR="0">
                        <a:spcBef>
                          <a:spcPts val="400"/>
                        </a:spcBef>
                        <a:spcAft>
                          <a:spcPts val="400"/>
                        </a:spcAft>
                      </a:pPr>
                      <a:r>
                        <a:rPr lang="en-US" sz="2400">
                          <a:effectLst/>
                        </a:rPr>
                        <a:t>System Management Discrete Signals</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136589" marR="136589" marT="0" marB="0"/>
                </a:tc>
                <a:tc>
                  <a:txBody>
                    <a:bodyPr/>
                    <a:lstStyle/>
                    <a:p>
                      <a:pPr marL="0" marR="0">
                        <a:spcBef>
                          <a:spcPts val="400"/>
                        </a:spcBef>
                        <a:spcAft>
                          <a:spcPts val="400"/>
                        </a:spcAft>
                      </a:pPr>
                      <a:r>
                        <a:rPr lang="en-US" sz="2400">
                          <a:effectLst/>
                        </a:rPr>
                        <a:t>Description</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136589" marR="136589" marT="0" marB="0"/>
                </a:tc>
                <a:extLst>
                  <a:ext uri="{0D108BD9-81ED-4DB2-BD59-A6C34878D82A}">
                    <a16:rowId xmlns:a16="http://schemas.microsoft.com/office/drawing/2014/main" val="1420402939"/>
                  </a:ext>
                </a:extLst>
              </a:tr>
              <a:tr h="1871166">
                <a:tc>
                  <a:txBody>
                    <a:bodyPr/>
                    <a:lstStyle/>
                    <a:p>
                      <a:pPr marL="0" marR="0">
                        <a:spcBef>
                          <a:spcPts val="400"/>
                        </a:spcBef>
                        <a:spcAft>
                          <a:spcPts val="400"/>
                        </a:spcAft>
                      </a:pPr>
                      <a:r>
                        <a:rPr lang="en-US" sz="2400">
                          <a:effectLst/>
                        </a:rPr>
                        <a:t>System Management Discrete Output Signals</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136589" marR="136589" marT="0" marB="0" anchor="ctr"/>
                </a:tc>
                <a:tc>
                  <a:txBody>
                    <a:bodyPr/>
                    <a:lstStyle/>
                    <a:p>
                      <a:pPr marL="0" marR="0">
                        <a:spcBef>
                          <a:spcPts val="400"/>
                        </a:spcBef>
                        <a:spcAft>
                          <a:spcPts val="400"/>
                        </a:spcAft>
                      </a:pPr>
                      <a:r>
                        <a:rPr lang="en-US" sz="2400" kern="1200">
                          <a:effectLst/>
                        </a:rPr>
                        <a:t>Controls and monitors the state of a set of 32 discrete output signals.</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136589" marR="136589" marT="0" marB="0" anchor="ctr"/>
                </a:tc>
                <a:extLst>
                  <a:ext uri="{0D108BD9-81ED-4DB2-BD59-A6C34878D82A}">
                    <a16:rowId xmlns:a16="http://schemas.microsoft.com/office/drawing/2014/main" val="2046556013"/>
                  </a:ext>
                </a:extLst>
              </a:tr>
              <a:tr h="1507209">
                <a:tc>
                  <a:txBody>
                    <a:bodyPr/>
                    <a:lstStyle/>
                    <a:p>
                      <a:pPr marL="0" marR="0">
                        <a:spcBef>
                          <a:spcPts val="400"/>
                        </a:spcBef>
                        <a:spcAft>
                          <a:spcPts val="400"/>
                        </a:spcAft>
                      </a:pPr>
                      <a:r>
                        <a:rPr lang="en-US" sz="2400">
                          <a:effectLst/>
                        </a:rPr>
                        <a:t>System Management Discrete Input Signals</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136589" marR="136589" marT="0" marB="0"/>
                </a:tc>
                <a:tc>
                  <a:txBody>
                    <a:bodyPr/>
                    <a:lstStyle/>
                    <a:p>
                      <a:pPr marL="0" marR="0">
                        <a:spcBef>
                          <a:spcPts val="400"/>
                        </a:spcBef>
                        <a:spcAft>
                          <a:spcPts val="400"/>
                        </a:spcAft>
                      </a:pPr>
                      <a:r>
                        <a:rPr lang="en-US" sz="2400" kern="1200">
                          <a:effectLst/>
                        </a:rPr>
                        <a:t>Monitors the state of up to 32 discrete input signals.</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136589" marR="136589" marT="0" marB="0" anchor="ctr"/>
                </a:tc>
                <a:extLst>
                  <a:ext uri="{0D108BD9-81ED-4DB2-BD59-A6C34878D82A}">
                    <a16:rowId xmlns:a16="http://schemas.microsoft.com/office/drawing/2014/main" val="2160729951"/>
                  </a:ext>
                </a:extLst>
              </a:tr>
            </a:tbl>
          </a:graphicData>
        </a:graphic>
      </p:graphicFrame>
    </p:spTree>
    <p:extLst>
      <p:ext uri="{BB962C8B-B14F-4D97-AF65-F5344CB8AC3E}">
        <p14:creationId xmlns:p14="http://schemas.microsoft.com/office/powerpoint/2010/main" val="380954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CBA71-32DA-4537-9989-1447A75B69E1}"/>
              </a:ext>
            </a:extLst>
          </p:cNvPr>
          <p:cNvSpPr>
            <a:spLocks noGrp="1"/>
          </p:cNvSpPr>
          <p:nvPr>
            <p:ph type="title"/>
          </p:nvPr>
        </p:nvSpPr>
        <p:spPr>
          <a:xfrm>
            <a:off x="1097280" y="286603"/>
            <a:ext cx="10058400" cy="1425509"/>
          </a:xfrm>
        </p:spPr>
        <p:txBody>
          <a:bodyPr>
            <a:normAutofit/>
          </a:bodyPr>
          <a:lstStyle/>
          <a:p>
            <a:r>
              <a:rPr lang="en-US" sz="4000" dirty="0"/>
              <a:t>Updates to VITA 78 – 3U Slot Profiles</a:t>
            </a:r>
          </a:p>
        </p:txBody>
      </p:sp>
      <p:pic>
        <p:nvPicPr>
          <p:cNvPr id="5" name="Picture 2">
            <a:extLst>
              <a:ext uri="{FF2B5EF4-FFF2-40B4-BE49-F238E27FC236}">
                <a16:creationId xmlns:a16="http://schemas.microsoft.com/office/drawing/2014/main" id="{4D57980E-9615-4D6D-8475-5C568ABF2C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575" y="1815466"/>
            <a:ext cx="2544091" cy="1425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a:extLst>
              <a:ext uri="{FF2B5EF4-FFF2-40B4-BE49-F238E27FC236}">
                <a16:creationId xmlns:a16="http://schemas.microsoft.com/office/drawing/2014/main" id="{333520AC-BB0F-4179-B825-93E149B454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4376" y="3586912"/>
            <a:ext cx="2548131" cy="1425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C75F6049-8BCD-4C02-A319-38000D387611}"/>
              </a:ext>
            </a:extLst>
          </p:cNvPr>
          <p:cNvSpPr txBox="1"/>
          <p:nvPr/>
        </p:nvSpPr>
        <p:spPr>
          <a:xfrm>
            <a:off x="6703413" y="4977779"/>
            <a:ext cx="1085139" cy="369332"/>
          </a:xfrm>
          <a:prstGeom prst="rect">
            <a:avLst/>
          </a:prstGeom>
          <a:noFill/>
        </p:spPr>
        <p:txBody>
          <a:bodyPr wrap="square" rtlCol="0">
            <a:spAutoFit/>
          </a:bodyPr>
          <a:lstStyle/>
          <a:p>
            <a:r>
              <a:rPr lang="en-US" dirty="0"/>
              <a:t>     14.3.1</a:t>
            </a:r>
          </a:p>
        </p:txBody>
      </p:sp>
      <p:pic>
        <p:nvPicPr>
          <p:cNvPr id="9" name="Picture 8">
            <a:extLst>
              <a:ext uri="{FF2B5EF4-FFF2-40B4-BE49-F238E27FC236}">
                <a16:creationId xmlns:a16="http://schemas.microsoft.com/office/drawing/2014/main" id="{7DED5175-5D99-4562-82AC-B10E620EE016}"/>
              </a:ext>
            </a:extLst>
          </p:cNvPr>
          <p:cNvPicPr>
            <a:picLocks noChangeAspect="1"/>
          </p:cNvPicPr>
          <p:nvPr/>
        </p:nvPicPr>
        <p:blipFill>
          <a:blip r:embed="rId4"/>
          <a:stretch>
            <a:fillRect/>
          </a:stretch>
        </p:blipFill>
        <p:spPr>
          <a:xfrm>
            <a:off x="2607632" y="1831299"/>
            <a:ext cx="2533920" cy="1409675"/>
          </a:xfrm>
          <a:prstGeom prst="rect">
            <a:avLst/>
          </a:prstGeom>
        </p:spPr>
      </p:pic>
      <p:pic>
        <p:nvPicPr>
          <p:cNvPr id="10" name="Picture 9">
            <a:extLst>
              <a:ext uri="{FF2B5EF4-FFF2-40B4-BE49-F238E27FC236}">
                <a16:creationId xmlns:a16="http://schemas.microsoft.com/office/drawing/2014/main" id="{87271F8A-7107-44E3-AECA-5DC37F0A18DF}"/>
              </a:ext>
            </a:extLst>
          </p:cNvPr>
          <p:cNvPicPr>
            <a:picLocks noChangeAspect="1"/>
          </p:cNvPicPr>
          <p:nvPr/>
        </p:nvPicPr>
        <p:blipFill>
          <a:blip r:embed="rId5"/>
          <a:stretch>
            <a:fillRect/>
          </a:stretch>
        </p:blipFill>
        <p:spPr>
          <a:xfrm>
            <a:off x="5316069" y="1815466"/>
            <a:ext cx="2562381" cy="1425508"/>
          </a:xfrm>
          <a:prstGeom prst="rect">
            <a:avLst/>
          </a:prstGeom>
        </p:spPr>
      </p:pic>
      <p:graphicFrame>
        <p:nvGraphicFramePr>
          <p:cNvPr id="11" name="Object 10">
            <a:extLst>
              <a:ext uri="{FF2B5EF4-FFF2-40B4-BE49-F238E27FC236}">
                <a16:creationId xmlns:a16="http://schemas.microsoft.com/office/drawing/2014/main" id="{35F46AEC-0CA7-4174-845B-939056E9C51A}"/>
              </a:ext>
            </a:extLst>
          </p:cNvPr>
          <p:cNvGraphicFramePr>
            <a:graphicFrameLocks noChangeAspect="1"/>
          </p:cNvGraphicFramePr>
          <p:nvPr>
            <p:extLst>
              <p:ext uri="{D42A27DB-BD31-4B8C-83A1-F6EECF244321}">
                <p14:modId xmlns:p14="http://schemas.microsoft.com/office/powerpoint/2010/main" val="27700912"/>
              </p:ext>
            </p:extLst>
          </p:nvPr>
        </p:nvGraphicFramePr>
        <p:xfrm>
          <a:off x="8097525" y="1911390"/>
          <a:ext cx="2439401" cy="1354599"/>
        </p:xfrm>
        <a:graphic>
          <a:graphicData uri="http://schemas.openxmlformats.org/presentationml/2006/ole">
            <mc:AlternateContent xmlns:mc="http://schemas.openxmlformats.org/markup-compatibility/2006">
              <mc:Choice xmlns:v="urn:schemas-microsoft-com:vml" Requires="v">
                <p:oleObj name="Visio" r:id="rId6" imgW="4133914" imgH="2295543" progId="Visio.Drawing.15">
                  <p:embed/>
                </p:oleObj>
              </mc:Choice>
              <mc:Fallback>
                <p:oleObj name="Visio" r:id="rId6" imgW="4133914" imgH="2295543" progId="Visio.Drawing.15">
                  <p:embed/>
                  <p:pic>
                    <p:nvPicPr>
                      <p:cNvPr id="7"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97525" y="1911390"/>
                        <a:ext cx="2439401" cy="1354599"/>
                      </a:xfrm>
                      <a:prstGeom prst="rect">
                        <a:avLst/>
                      </a:prstGeom>
                      <a:noFill/>
                    </p:spPr>
                  </p:pic>
                </p:oleObj>
              </mc:Fallback>
            </mc:AlternateContent>
          </a:graphicData>
        </a:graphic>
      </p:graphicFrame>
      <p:pic>
        <p:nvPicPr>
          <p:cNvPr id="12" name="Picture 11">
            <a:extLst>
              <a:ext uri="{FF2B5EF4-FFF2-40B4-BE49-F238E27FC236}">
                <a16:creationId xmlns:a16="http://schemas.microsoft.com/office/drawing/2014/main" id="{C3AE4C37-7FC8-4D66-9993-0A0BA76AA84F}"/>
              </a:ext>
            </a:extLst>
          </p:cNvPr>
          <p:cNvPicPr>
            <a:picLocks noChangeAspect="1"/>
          </p:cNvPicPr>
          <p:nvPr/>
        </p:nvPicPr>
        <p:blipFill>
          <a:blip r:embed="rId8"/>
          <a:stretch>
            <a:fillRect/>
          </a:stretch>
        </p:blipFill>
        <p:spPr>
          <a:xfrm>
            <a:off x="9780124" y="3837549"/>
            <a:ext cx="2373696" cy="1351611"/>
          </a:xfrm>
          <a:prstGeom prst="rect">
            <a:avLst/>
          </a:prstGeom>
        </p:spPr>
      </p:pic>
      <p:pic>
        <p:nvPicPr>
          <p:cNvPr id="19" name="Picture 18">
            <a:extLst>
              <a:ext uri="{FF2B5EF4-FFF2-40B4-BE49-F238E27FC236}">
                <a16:creationId xmlns:a16="http://schemas.microsoft.com/office/drawing/2014/main" id="{87F02CA2-00BE-4469-A5BD-9F0BBDDC84EC}"/>
              </a:ext>
            </a:extLst>
          </p:cNvPr>
          <p:cNvPicPr>
            <a:picLocks noChangeAspect="1"/>
          </p:cNvPicPr>
          <p:nvPr/>
        </p:nvPicPr>
        <p:blipFill>
          <a:blip r:embed="rId9"/>
          <a:stretch>
            <a:fillRect/>
          </a:stretch>
        </p:blipFill>
        <p:spPr>
          <a:xfrm>
            <a:off x="38180" y="3991302"/>
            <a:ext cx="2514011" cy="1425507"/>
          </a:xfrm>
          <a:prstGeom prst="rect">
            <a:avLst/>
          </a:prstGeom>
        </p:spPr>
      </p:pic>
      <p:sp>
        <p:nvSpPr>
          <p:cNvPr id="20" name="TextBox 19">
            <a:extLst>
              <a:ext uri="{FF2B5EF4-FFF2-40B4-BE49-F238E27FC236}">
                <a16:creationId xmlns:a16="http://schemas.microsoft.com/office/drawing/2014/main" id="{65815D7E-44BF-48F7-B3B3-C423FA1BA792}"/>
              </a:ext>
            </a:extLst>
          </p:cNvPr>
          <p:cNvSpPr txBox="1"/>
          <p:nvPr/>
        </p:nvSpPr>
        <p:spPr>
          <a:xfrm>
            <a:off x="861180" y="3219873"/>
            <a:ext cx="6931545" cy="369332"/>
          </a:xfrm>
          <a:prstGeom prst="rect">
            <a:avLst/>
          </a:prstGeom>
          <a:noFill/>
        </p:spPr>
        <p:txBody>
          <a:bodyPr wrap="square" rtlCol="0">
            <a:spAutoFit/>
          </a:bodyPr>
          <a:lstStyle/>
          <a:p>
            <a:r>
              <a:rPr lang="en-US" dirty="0"/>
              <a:t>14.2.1                                    14.2.2 (Fiber/Coax)                   14.2.3 (SE/cPCI)   </a:t>
            </a:r>
          </a:p>
        </p:txBody>
      </p:sp>
      <p:pic>
        <p:nvPicPr>
          <p:cNvPr id="21" name="Picture 20">
            <a:extLst>
              <a:ext uri="{FF2B5EF4-FFF2-40B4-BE49-F238E27FC236}">
                <a16:creationId xmlns:a16="http://schemas.microsoft.com/office/drawing/2014/main" id="{53017528-2A56-4E76-9910-009DBF7504BA}"/>
              </a:ext>
            </a:extLst>
          </p:cNvPr>
          <p:cNvPicPr>
            <a:picLocks noChangeAspect="1"/>
          </p:cNvPicPr>
          <p:nvPr/>
        </p:nvPicPr>
        <p:blipFill>
          <a:blip r:embed="rId10"/>
          <a:stretch>
            <a:fillRect/>
          </a:stretch>
        </p:blipFill>
        <p:spPr>
          <a:xfrm>
            <a:off x="4195955" y="4011556"/>
            <a:ext cx="2458078" cy="1393791"/>
          </a:xfrm>
          <a:prstGeom prst="rect">
            <a:avLst/>
          </a:prstGeom>
        </p:spPr>
      </p:pic>
      <p:pic>
        <p:nvPicPr>
          <p:cNvPr id="22" name="Picture 21">
            <a:extLst>
              <a:ext uri="{FF2B5EF4-FFF2-40B4-BE49-F238E27FC236}">
                <a16:creationId xmlns:a16="http://schemas.microsoft.com/office/drawing/2014/main" id="{BCBA4F64-726B-4530-A3F0-79EF60FEF97E}"/>
              </a:ext>
            </a:extLst>
          </p:cNvPr>
          <p:cNvPicPr>
            <a:picLocks noChangeAspect="1"/>
          </p:cNvPicPr>
          <p:nvPr/>
        </p:nvPicPr>
        <p:blipFill>
          <a:blip r:embed="rId11"/>
          <a:stretch>
            <a:fillRect/>
          </a:stretch>
        </p:blipFill>
        <p:spPr>
          <a:xfrm>
            <a:off x="2058732" y="4017287"/>
            <a:ext cx="2458079" cy="1393792"/>
          </a:xfrm>
          <a:prstGeom prst="rect">
            <a:avLst/>
          </a:prstGeom>
        </p:spPr>
      </p:pic>
      <p:sp>
        <p:nvSpPr>
          <p:cNvPr id="23" name="TextBox 22">
            <a:extLst>
              <a:ext uri="{FF2B5EF4-FFF2-40B4-BE49-F238E27FC236}">
                <a16:creationId xmlns:a16="http://schemas.microsoft.com/office/drawing/2014/main" id="{CFCB6B1E-3F8D-485B-83A1-F43D7F35BA37}"/>
              </a:ext>
            </a:extLst>
          </p:cNvPr>
          <p:cNvSpPr txBox="1"/>
          <p:nvPr/>
        </p:nvSpPr>
        <p:spPr>
          <a:xfrm>
            <a:off x="720382" y="5386234"/>
            <a:ext cx="5735994" cy="369332"/>
          </a:xfrm>
          <a:prstGeom prst="rect">
            <a:avLst/>
          </a:prstGeom>
          <a:noFill/>
        </p:spPr>
        <p:txBody>
          <a:bodyPr wrap="none" rtlCol="0">
            <a:spAutoFit/>
          </a:bodyPr>
          <a:lstStyle/>
          <a:p>
            <a:r>
              <a:rPr lang="en-US" dirty="0"/>
              <a:t> 14.2.4                  14.2.5 (Fiber/Coax)          14.2.6 (SE/cPCI) </a:t>
            </a:r>
            <a:r>
              <a:rPr lang="en-US" dirty="0">
                <a:solidFill>
                  <a:srgbClr val="FF0000"/>
                </a:solidFill>
              </a:rPr>
              <a:t>  </a:t>
            </a:r>
          </a:p>
        </p:txBody>
      </p:sp>
      <p:sp>
        <p:nvSpPr>
          <p:cNvPr id="33" name="TextBox 32">
            <a:extLst>
              <a:ext uri="{FF2B5EF4-FFF2-40B4-BE49-F238E27FC236}">
                <a16:creationId xmlns:a16="http://schemas.microsoft.com/office/drawing/2014/main" id="{DC528AE6-DF79-4A10-BCFC-6B9E7CE6C967}"/>
              </a:ext>
            </a:extLst>
          </p:cNvPr>
          <p:cNvSpPr txBox="1"/>
          <p:nvPr/>
        </p:nvSpPr>
        <p:spPr>
          <a:xfrm>
            <a:off x="10205866" y="5178278"/>
            <a:ext cx="1522212" cy="369332"/>
          </a:xfrm>
          <a:prstGeom prst="rect">
            <a:avLst/>
          </a:prstGeom>
          <a:noFill/>
        </p:spPr>
        <p:txBody>
          <a:bodyPr wrap="none" rtlCol="0">
            <a:spAutoFit/>
          </a:bodyPr>
          <a:lstStyle/>
          <a:p>
            <a:r>
              <a:rPr lang="en-US" dirty="0"/>
              <a:t>14.3.3 SE/cPCI</a:t>
            </a:r>
          </a:p>
        </p:txBody>
      </p:sp>
      <p:sp>
        <p:nvSpPr>
          <p:cNvPr id="34" name="TextBox 33">
            <a:extLst>
              <a:ext uri="{FF2B5EF4-FFF2-40B4-BE49-F238E27FC236}">
                <a16:creationId xmlns:a16="http://schemas.microsoft.com/office/drawing/2014/main" id="{E4BD7145-9342-4C57-8BBF-2D2CBA4F3BF0}"/>
              </a:ext>
            </a:extLst>
          </p:cNvPr>
          <p:cNvSpPr txBox="1"/>
          <p:nvPr/>
        </p:nvSpPr>
        <p:spPr>
          <a:xfrm>
            <a:off x="8295278" y="3205509"/>
            <a:ext cx="1910588" cy="369332"/>
          </a:xfrm>
          <a:prstGeom prst="rect">
            <a:avLst/>
          </a:prstGeom>
          <a:noFill/>
        </p:spPr>
        <p:txBody>
          <a:bodyPr wrap="none" rtlCol="0">
            <a:spAutoFit/>
          </a:bodyPr>
          <a:lstStyle/>
          <a:p>
            <a:r>
              <a:rPr lang="en-US" dirty="0"/>
              <a:t>14.3.2 Fiber/Coax)</a:t>
            </a:r>
          </a:p>
        </p:txBody>
      </p:sp>
    </p:spTree>
    <p:extLst>
      <p:ext uri="{BB962C8B-B14F-4D97-AF65-F5344CB8AC3E}">
        <p14:creationId xmlns:p14="http://schemas.microsoft.com/office/powerpoint/2010/main" val="1499661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937E3E4-A6EA-76A5-7649-CEED427F43F5}"/>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Direct Access Protocol</a:t>
            </a:r>
          </a:p>
        </p:txBody>
      </p:sp>
      <p:sp>
        <p:nvSpPr>
          <p:cNvPr id="16"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02ACC0CC-0C5D-4B2B-EAD5-2EEC28A8B5A6}"/>
              </a:ext>
            </a:extLst>
          </p:cNvPr>
          <p:cNvSpPr>
            <a:spLocks noGrp="1"/>
          </p:cNvSpPr>
          <p:nvPr>
            <p:ph idx="1"/>
          </p:nvPr>
        </p:nvSpPr>
        <p:spPr>
          <a:xfrm>
            <a:off x="4742016" y="605896"/>
            <a:ext cx="6413663" cy="5646208"/>
          </a:xfrm>
        </p:spPr>
        <p:txBody>
          <a:bodyPr anchor="ctr">
            <a:normAutofit/>
          </a:bodyPr>
          <a:lstStyle/>
          <a:p>
            <a:pPr marL="0" indent="0">
              <a:buNone/>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Direct Access Protocols </a:t>
            </a:r>
          </a:p>
          <a:p>
            <a:pPr>
              <a:buFont typeface="Wingdings" panose="05000000000000000000" pitchFamily="2" charset="2"/>
              <a:buChar char="Ø"/>
            </a:pPr>
            <a:r>
              <a:rPr lang="en-US" sz="1600" dirty="0">
                <a:latin typeface="Arial" panose="020B0604020202020204" pitchFamily="34" charset="0"/>
                <a:ea typeface="Times New Roman" panose="02020603050405020304" pitchFamily="18" charset="0"/>
                <a:cs typeface="Times New Roman" panose="02020603050405020304" pitchFamily="18" charset="0"/>
              </a:rPr>
              <a:t>A</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re alternatives to the IPMI protocol, which map the configuration, control, and status functions into a set of memory-mapped registers. </a:t>
            </a:r>
          </a:p>
          <a:p>
            <a:pPr>
              <a:buFont typeface="Wingdings" panose="05000000000000000000" pitchFamily="2" charset="2"/>
              <a:buChar char="Ø"/>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A common set of memory-mapped registers are defined common to all Direct Access Protocols, with the function and address of each register being defined. </a:t>
            </a:r>
          </a:p>
          <a:p>
            <a:pPr marL="0" indent="0">
              <a:buNone/>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A Direct Access Protocol </a:t>
            </a:r>
          </a:p>
          <a:p>
            <a:pPr>
              <a:buFont typeface="Wingdings" panose="05000000000000000000" pitchFamily="2" charset="2"/>
              <a:buChar char="Ø"/>
            </a:pPr>
            <a:r>
              <a:rPr lang="en-US" sz="1600" dirty="0">
                <a:latin typeface="Arial" panose="020B0604020202020204" pitchFamily="34" charset="0"/>
                <a:ea typeface="Times New Roman" panose="02020603050405020304" pitchFamily="18" charset="0"/>
                <a:cs typeface="Times New Roman" panose="02020603050405020304" pitchFamily="18" charset="0"/>
              </a:rPr>
              <a:t>I</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s a protocol that uses this memory mapping to access the configuration, control, and status registers. </a:t>
            </a:r>
          </a:p>
          <a:p>
            <a:pPr marL="0" indent="0">
              <a:buNone/>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Process</a:t>
            </a:r>
          </a:p>
          <a:p>
            <a:pPr>
              <a:buFont typeface="Wingdings" panose="05000000000000000000" pitchFamily="2" charset="2"/>
              <a:buChar char="Ø"/>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A Chassis Management Controller (ChMC) in a system controller talks to an Intelligent Platform Management Controller (IPMC) in each of one or more modules not operating as the system controller. </a:t>
            </a:r>
          </a:p>
          <a:p>
            <a:pPr>
              <a:buFont typeface="Wingdings" panose="05000000000000000000" pitchFamily="2" charset="2"/>
              <a:buChar char="Ø"/>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The ChMC sends a register write or read request and the IPMC fulfills that request, writing the data to the addressed register and sending an acknowledgement back to the ChMC, or reading the data from the addressed register and sending it back to the ChMC. </a:t>
            </a:r>
          </a:p>
          <a:p>
            <a:pPr>
              <a:buFont typeface="Wingdings" panose="05000000000000000000" pitchFamily="2" charset="2"/>
              <a:buChar char="Ø"/>
            </a:pP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70683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D858EBD-1552-62FF-6772-516CCF147597}"/>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Direct Access Protocol</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Content Placeholder 2">
            <a:extLst>
              <a:ext uri="{FF2B5EF4-FFF2-40B4-BE49-F238E27FC236}">
                <a16:creationId xmlns:a16="http://schemas.microsoft.com/office/drawing/2014/main" id="{45173B19-8CE7-FEAF-84A6-4D5F25527B3E}"/>
              </a:ext>
            </a:extLst>
          </p:cNvPr>
          <p:cNvSpPr>
            <a:spLocks noGrp="1"/>
          </p:cNvSpPr>
          <p:nvPr>
            <p:ph idx="1"/>
          </p:nvPr>
        </p:nvSpPr>
        <p:spPr>
          <a:xfrm>
            <a:off x="4742016" y="605895"/>
            <a:ext cx="6413663" cy="6004309"/>
          </a:xfrm>
        </p:spPr>
        <p:txBody>
          <a:bodyPr anchor="ctr">
            <a:normAutofit/>
          </a:bodyPr>
          <a:lstStyle/>
          <a:p>
            <a:pPr>
              <a:buFont typeface="Wingdings" panose="05000000000000000000" pitchFamily="2" charset="2"/>
              <a:buChar char="Ø"/>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There are two Direct Access Protocols, </a:t>
            </a:r>
          </a:p>
          <a:p>
            <a:pPr lvl="1">
              <a:buFont typeface="Wingdings" panose="05000000000000000000" pitchFamily="2" charset="2"/>
              <a:buChar char="Ø"/>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SpaceVPX Direct Access Protocol</a:t>
            </a:r>
          </a:p>
          <a:p>
            <a:pPr lvl="1">
              <a:buFont typeface="Wingdings" panose="05000000000000000000" pitchFamily="2" charset="2"/>
              <a:buChar char="Ø"/>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RMAP. </a:t>
            </a:r>
          </a:p>
          <a:p>
            <a:pPr marL="0" indent="0">
              <a:lnSpc>
                <a:spcPct val="100000"/>
              </a:lnSpc>
              <a:spcBef>
                <a:spcPts val="0"/>
              </a:spcBef>
              <a:spcAft>
                <a:spcPts val="0"/>
              </a:spcAft>
              <a:buNone/>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The SpaceVPX Direct Access Protocol </a:t>
            </a:r>
          </a:p>
          <a:p>
            <a:pPr>
              <a:lnSpc>
                <a:spcPct val="100000"/>
              </a:lnSpc>
              <a:spcBef>
                <a:spcPts val="0"/>
              </a:spcBef>
              <a:spcAft>
                <a:spcPts val="0"/>
              </a:spcAft>
              <a:buFont typeface="Wingdings" panose="05000000000000000000" pitchFamily="2" charset="2"/>
              <a:buChar char="Ø"/>
            </a:pPr>
            <a:r>
              <a:rPr lang="en-US" sz="1600" dirty="0">
                <a:latin typeface="Arial" panose="020B0604020202020204" pitchFamily="34" charset="0"/>
                <a:ea typeface="Times New Roman" panose="02020603050405020304" pitchFamily="18" charset="0"/>
                <a:cs typeface="Times New Roman" panose="02020603050405020304" pitchFamily="18" charset="0"/>
              </a:rPr>
              <a:t>U</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ses a custom designed protocol to read and write registers over an I2C bus. </a:t>
            </a:r>
          </a:p>
          <a:p>
            <a:pPr>
              <a:buFont typeface="Wingdings" panose="05000000000000000000" pitchFamily="2" charset="2"/>
              <a:buChar char="Ø"/>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The ChMC Direct Access Protocol is defined in Section 5.2.2.5 and the corresponding IPMC protocol is defined in Section 5.2.2.6.</a:t>
            </a:r>
          </a:p>
          <a:p>
            <a:pPr marL="0" indent="0">
              <a:buNone/>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The Remote Memory Access Protocol (RMAP) </a:t>
            </a:r>
          </a:p>
          <a:p>
            <a:pPr>
              <a:buFont typeface="Wingdings" panose="05000000000000000000" pitchFamily="2" charset="2"/>
              <a:buChar char="Ø"/>
            </a:pPr>
            <a:r>
              <a:rPr lang="en-US" sz="1600" dirty="0">
                <a:latin typeface="Arial" panose="020B0604020202020204" pitchFamily="34" charset="0"/>
                <a:ea typeface="Times New Roman" panose="02020603050405020304" pitchFamily="18" charset="0"/>
                <a:cs typeface="Times New Roman" panose="02020603050405020304" pitchFamily="18" charset="0"/>
              </a:rPr>
              <a:t>I</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s a standard protocol for SpaceWire and SpaceFibre. </a:t>
            </a:r>
          </a:p>
          <a:p>
            <a:pPr>
              <a:buFont typeface="Wingdings" panose="05000000000000000000" pitchFamily="2" charset="2"/>
              <a:buChar char="Ø"/>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If SpaceWire or SpaceFibre are being used for the control plane, the RMAP protocol can be used to access management functions over the control plane using the memory map of the Direct Access Protocol. </a:t>
            </a:r>
          </a:p>
          <a:p>
            <a:pPr>
              <a:buFont typeface="Wingdings" panose="05000000000000000000" pitchFamily="2" charset="2"/>
              <a:buChar char="Ø"/>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The use of the RMAP protocol for ChMC is defined in Section 5.2.2.7 and for IPMC in Section 5.2.2.8.</a:t>
            </a:r>
          </a:p>
        </p:txBody>
      </p:sp>
    </p:spTree>
    <p:extLst>
      <p:ext uri="{BB962C8B-B14F-4D97-AF65-F5344CB8AC3E}">
        <p14:creationId xmlns:p14="http://schemas.microsoft.com/office/powerpoint/2010/main" val="3990058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Controller/Utility Plane</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4813" y="1737360"/>
            <a:ext cx="7763334" cy="463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76607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Space Utility-Management (SpaceUM) Module Architecture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SpaceVPX SpaceUM module provides selection functions for the dual-redundant Utility Plane (power) distribution and for the dual-redundant Utility Plane system control distribution. </a:t>
            </a:r>
          </a:p>
          <a:p>
            <a:pPr>
              <a:buFont typeface="Arial" panose="020B0604020202020204" pitchFamily="34" charset="0"/>
              <a:buChar char="•"/>
            </a:pPr>
            <a:r>
              <a:rPr lang="en-US" dirty="0"/>
              <a:t>By combining the Power Selection and Management Selection functions in the SpaceUM module, SpaceVPX provides compatibility with existing OpenVPX capabilities and implementations.</a:t>
            </a:r>
          </a:p>
          <a:p>
            <a:pPr>
              <a:buFont typeface="Arial" panose="020B0604020202020204" pitchFamily="34" charset="0"/>
              <a:buChar char="•"/>
            </a:pPr>
            <a:r>
              <a:rPr lang="en-US" dirty="0"/>
              <a:t>Note that although the SpaceUM module is an integral part of the SpaceVPX power distribution system, it is not a power supply and does not include transformer-coupled power isolation capability. </a:t>
            </a:r>
          </a:p>
          <a:p>
            <a:pPr>
              <a:buFont typeface="Arial" panose="020B0604020202020204" pitchFamily="34" charset="0"/>
              <a:buChar char="•"/>
            </a:pPr>
            <a:r>
              <a:rPr lang="en-US" dirty="0"/>
              <a:t>Note:  Implementers that choose to provide power isolation in the SpaceUM module are exceeding the scope of this specification. </a:t>
            </a:r>
          </a:p>
          <a:p>
            <a:endParaRPr lang="en-US" dirty="0"/>
          </a:p>
        </p:txBody>
      </p:sp>
    </p:spTree>
    <p:extLst>
      <p:ext uri="{BB962C8B-B14F-4D97-AF65-F5344CB8AC3E}">
        <p14:creationId xmlns:p14="http://schemas.microsoft.com/office/powerpoint/2010/main" val="7393837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SpaceVPX Management Distribution Topology</a:t>
            </a:r>
          </a:p>
        </p:txBody>
      </p:sp>
      <p:grpSp>
        <p:nvGrpSpPr>
          <p:cNvPr id="3" name="Group 2"/>
          <p:cNvGrpSpPr/>
          <p:nvPr/>
        </p:nvGrpSpPr>
        <p:grpSpPr>
          <a:xfrm>
            <a:off x="2008493" y="1441362"/>
            <a:ext cx="7467600" cy="5196640"/>
            <a:chOff x="914400" y="762000"/>
            <a:chExt cx="7620000" cy="5791200"/>
          </a:xfrm>
        </p:grpSpPr>
        <p:sp>
          <p:nvSpPr>
            <p:cNvPr id="4" name="Rectangle 3"/>
            <p:cNvSpPr/>
            <p:nvPr/>
          </p:nvSpPr>
          <p:spPr>
            <a:xfrm>
              <a:off x="4114800" y="762000"/>
              <a:ext cx="3657600" cy="5791200"/>
            </a:xfrm>
            <a:prstGeom prst="rect">
              <a:avLst/>
            </a:prstGeom>
            <a:solidFill>
              <a:srgbClr val="FEF4EC"/>
            </a:solidFill>
            <a:ln w="48000" cap="flat" cmpd="thickThin" algn="ctr">
              <a:solidFill>
                <a:sysClr val="windowText" lastClr="00000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orbel"/>
              </a:endParaRPr>
            </a:p>
          </p:txBody>
        </p:sp>
        <p:sp>
          <p:nvSpPr>
            <p:cNvPr id="5" name="Rectangle 4"/>
            <p:cNvSpPr/>
            <p:nvPr/>
          </p:nvSpPr>
          <p:spPr>
            <a:xfrm>
              <a:off x="2743200" y="1981200"/>
              <a:ext cx="1066800" cy="1371600"/>
            </a:xfrm>
            <a:prstGeom prst="rect">
              <a:avLst/>
            </a:prstGeom>
            <a:noFill/>
            <a:ln w="48000" cap="flat" cmpd="thickThin" algn="ctr">
              <a:solidFill>
                <a:srgbClr val="33CCCC"/>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33CCCC"/>
                  </a:solidFill>
                  <a:effectLst/>
                  <a:uLnTx/>
                  <a:uFillTx/>
                  <a:latin typeface="Corbel"/>
                </a:rPr>
                <a:t>System Controller A VPX Slot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33CCCC"/>
                  </a:solidFill>
                  <a:effectLst/>
                  <a:uLnTx/>
                  <a:uFillTx/>
                  <a:latin typeface="Corbel"/>
                </a:rPr>
                <a:t>(ChMC)</a:t>
              </a:r>
            </a:p>
          </p:txBody>
        </p:sp>
        <p:sp>
          <p:nvSpPr>
            <p:cNvPr id="6" name="Rectangle 5"/>
            <p:cNvSpPr/>
            <p:nvPr/>
          </p:nvSpPr>
          <p:spPr>
            <a:xfrm>
              <a:off x="1371600" y="3429000"/>
              <a:ext cx="914400" cy="457200"/>
            </a:xfrm>
            <a:prstGeom prst="rect">
              <a:avLst/>
            </a:prstGeom>
            <a:noFill/>
            <a:ln w="48000" cap="flat" cmpd="thickThin" algn="ctr">
              <a:solidFill>
                <a:sysClr val="windowText" lastClr="00000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rbel"/>
                </a:rPr>
                <a:t>Select (discrete)</a:t>
              </a:r>
            </a:p>
          </p:txBody>
        </p:sp>
        <p:cxnSp>
          <p:nvCxnSpPr>
            <p:cNvPr id="7" name="Straight Arrow Connector 6"/>
            <p:cNvCxnSpPr/>
            <p:nvPr/>
          </p:nvCxnSpPr>
          <p:spPr>
            <a:xfrm>
              <a:off x="914400" y="3657600"/>
              <a:ext cx="457200" cy="0"/>
            </a:xfrm>
            <a:prstGeom prst="straightConnector1">
              <a:avLst/>
            </a:prstGeom>
            <a:noFill/>
            <a:ln w="25400" cap="rnd" cmpd="sng" algn="ctr">
              <a:solidFill>
                <a:sysClr val="windowText" lastClr="000000"/>
              </a:solidFill>
              <a:prstDash val="dash"/>
              <a:tailEnd type="triangle" w="lg" len="lg"/>
            </a:ln>
            <a:effectLst/>
          </p:spPr>
        </p:cxnSp>
        <p:cxnSp>
          <p:nvCxnSpPr>
            <p:cNvPr id="8" name="Straight Connector 7"/>
            <p:cNvCxnSpPr/>
            <p:nvPr/>
          </p:nvCxnSpPr>
          <p:spPr>
            <a:xfrm flipH="1">
              <a:off x="1066800" y="3581400"/>
              <a:ext cx="76200" cy="152400"/>
            </a:xfrm>
            <a:prstGeom prst="line">
              <a:avLst/>
            </a:prstGeom>
            <a:noFill/>
            <a:ln w="12700" cap="rnd" cmpd="sng" algn="ctr">
              <a:solidFill>
                <a:sysClr val="windowText" lastClr="000000"/>
              </a:solidFill>
              <a:prstDash val="solid"/>
            </a:ln>
            <a:effectLst/>
          </p:spPr>
        </p:cxnSp>
        <p:sp>
          <p:nvSpPr>
            <p:cNvPr id="9" name="Rectangle 8"/>
            <p:cNvSpPr/>
            <p:nvPr/>
          </p:nvSpPr>
          <p:spPr>
            <a:xfrm>
              <a:off x="7239000" y="838200"/>
              <a:ext cx="457200" cy="1066800"/>
            </a:xfrm>
            <a:prstGeom prst="rect">
              <a:avLst/>
            </a:prstGeom>
            <a:noFill/>
            <a:ln w="48000" cap="flat" cmpd="thickThin"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rbel"/>
                </a:rPr>
                <a:t>Select Circuit</a:t>
              </a:r>
            </a:p>
          </p:txBody>
        </p:sp>
        <p:cxnSp>
          <p:nvCxnSpPr>
            <p:cNvPr id="10" name="Straight Arrow Connector 9"/>
            <p:cNvCxnSpPr/>
            <p:nvPr/>
          </p:nvCxnSpPr>
          <p:spPr>
            <a:xfrm>
              <a:off x="6096000" y="1066800"/>
              <a:ext cx="1143000" cy="0"/>
            </a:xfrm>
            <a:prstGeom prst="straightConnector1">
              <a:avLst/>
            </a:prstGeom>
            <a:noFill/>
            <a:ln w="25400" cap="rnd" cmpd="sng" algn="ctr">
              <a:solidFill>
                <a:srgbClr val="33CCCC"/>
              </a:solidFill>
              <a:prstDash val="solid"/>
              <a:tailEnd type="triangle" w="lg" len="lg"/>
            </a:ln>
            <a:effectLst/>
          </p:spPr>
        </p:cxnSp>
        <p:cxnSp>
          <p:nvCxnSpPr>
            <p:cNvPr id="11" name="Straight Arrow Connector 10"/>
            <p:cNvCxnSpPr/>
            <p:nvPr/>
          </p:nvCxnSpPr>
          <p:spPr>
            <a:xfrm>
              <a:off x="7696200" y="1371600"/>
              <a:ext cx="381000" cy="0"/>
            </a:xfrm>
            <a:prstGeom prst="straightConnector1">
              <a:avLst/>
            </a:prstGeom>
            <a:noFill/>
            <a:ln w="25400" cap="rnd" cmpd="sng" algn="ctr">
              <a:solidFill>
                <a:sysClr val="windowText" lastClr="000000"/>
              </a:solidFill>
              <a:prstDash val="solid"/>
              <a:tailEnd type="triangle" w="lg" len="lg"/>
            </a:ln>
            <a:effectLst/>
          </p:spPr>
        </p:cxnSp>
        <p:cxnSp>
          <p:nvCxnSpPr>
            <p:cNvPr id="12" name="Straight Arrow Connector 11"/>
            <p:cNvCxnSpPr>
              <a:endCxn id="9" idx="1"/>
            </p:cNvCxnSpPr>
            <p:nvPr/>
          </p:nvCxnSpPr>
          <p:spPr>
            <a:xfrm>
              <a:off x="6934200" y="1371600"/>
              <a:ext cx="304800" cy="0"/>
            </a:xfrm>
            <a:prstGeom prst="straightConnector1">
              <a:avLst/>
            </a:prstGeom>
            <a:noFill/>
            <a:ln w="38100" cap="rnd" cmpd="sng" algn="ctr">
              <a:solidFill>
                <a:srgbClr val="0070C0"/>
              </a:solidFill>
              <a:prstDash val="solid"/>
              <a:headEnd w="lg" len="lg"/>
              <a:tailEnd type="triangle" w="lg" len="lg"/>
            </a:ln>
            <a:effectLst/>
          </p:spPr>
        </p:cxnSp>
        <p:sp>
          <p:nvSpPr>
            <p:cNvPr id="13" name="Rectangle 12"/>
            <p:cNvSpPr/>
            <p:nvPr/>
          </p:nvSpPr>
          <p:spPr>
            <a:xfrm>
              <a:off x="8077200" y="838200"/>
              <a:ext cx="457200" cy="1066800"/>
            </a:xfrm>
            <a:prstGeom prst="rect">
              <a:avLst/>
            </a:prstGeom>
            <a:noFill/>
            <a:ln w="48000" cap="flat" cmpd="thickThin"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rbel"/>
                </a:rPr>
                <a:t>VPX Slot (IPMC)</a:t>
              </a:r>
            </a:p>
          </p:txBody>
        </p:sp>
        <p:cxnSp>
          <p:nvCxnSpPr>
            <p:cNvPr id="14" name="Straight Connector 13"/>
            <p:cNvCxnSpPr/>
            <p:nvPr/>
          </p:nvCxnSpPr>
          <p:spPr>
            <a:xfrm flipH="1">
              <a:off x="7848600" y="1295400"/>
              <a:ext cx="76200" cy="152400"/>
            </a:xfrm>
            <a:prstGeom prst="line">
              <a:avLst/>
            </a:prstGeom>
            <a:noFill/>
            <a:ln w="12700" cap="rnd" cmpd="sng" algn="ctr">
              <a:solidFill>
                <a:sysClr val="windowText" lastClr="000000"/>
              </a:solidFill>
              <a:prstDash val="solid"/>
            </a:ln>
            <a:effectLst/>
          </p:spPr>
        </p:cxnSp>
        <p:sp>
          <p:nvSpPr>
            <p:cNvPr id="15" name="Rectangle 14"/>
            <p:cNvSpPr/>
            <p:nvPr/>
          </p:nvSpPr>
          <p:spPr>
            <a:xfrm>
              <a:off x="7239000" y="1981200"/>
              <a:ext cx="457200" cy="1066800"/>
            </a:xfrm>
            <a:prstGeom prst="rect">
              <a:avLst/>
            </a:prstGeom>
            <a:noFill/>
            <a:ln w="48000" cap="flat" cmpd="thickThin"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rbel"/>
                </a:rPr>
                <a:t>Select Circuit</a:t>
              </a:r>
            </a:p>
          </p:txBody>
        </p:sp>
        <p:cxnSp>
          <p:nvCxnSpPr>
            <p:cNvPr id="16" name="Straight Arrow Connector 15"/>
            <p:cNvCxnSpPr/>
            <p:nvPr/>
          </p:nvCxnSpPr>
          <p:spPr>
            <a:xfrm>
              <a:off x="7696200" y="2514600"/>
              <a:ext cx="381000" cy="0"/>
            </a:xfrm>
            <a:prstGeom prst="straightConnector1">
              <a:avLst/>
            </a:prstGeom>
            <a:noFill/>
            <a:ln w="25400" cap="rnd" cmpd="sng" algn="ctr">
              <a:solidFill>
                <a:sysClr val="windowText" lastClr="000000"/>
              </a:solidFill>
              <a:prstDash val="solid"/>
              <a:tailEnd type="triangle" w="lg" len="lg"/>
            </a:ln>
            <a:effectLst/>
          </p:spPr>
        </p:cxnSp>
        <p:sp>
          <p:nvSpPr>
            <p:cNvPr id="17" name="Rectangle 16"/>
            <p:cNvSpPr/>
            <p:nvPr/>
          </p:nvSpPr>
          <p:spPr>
            <a:xfrm>
              <a:off x="8077200" y="1981200"/>
              <a:ext cx="457200" cy="1066800"/>
            </a:xfrm>
            <a:prstGeom prst="rect">
              <a:avLst/>
            </a:prstGeom>
            <a:noFill/>
            <a:ln w="48000" cap="flat" cmpd="thickThin"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rbel"/>
                </a:rPr>
                <a:t>VPX Slot (IPMC)</a:t>
              </a:r>
            </a:p>
          </p:txBody>
        </p:sp>
        <p:cxnSp>
          <p:nvCxnSpPr>
            <p:cNvPr id="18" name="Straight Connector 17"/>
            <p:cNvCxnSpPr/>
            <p:nvPr/>
          </p:nvCxnSpPr>
          <p:spPr>
            <a:xfrm flipH="1">
              <a:off x="7848600" y="2438400"/>
              <a:ext cx="76200" cy="152400"/>
            </a:xfrm>
            <a:prstGeom prst="line">
              <a:avLst/>
            </a:prstGeom>
            <a:noFill/>
            <a:ln w="12700" cap="rnd" cmpd="sng" algn="ctr">
              <a:solidFill>
                <a:sysClr val="windowText" lastClr="000000"/>
              </a:solidFill>
              <a:prstDash val="solid"/>
            </a:ln>
            <a:effectLst/>
          </p:spPr>
        </p:cxnSp>
        <p:sp>
          <p:nvSpPr>
            <p:cNvPr id="19" name="Rectangle 18"/>
            <p:cNvSpPr/>
            <p:nvPr/>
          </p:nvSpPr>
          <p:spPr>
            <a:xfrm>
              <a:off x="7239000" y="3124200"/>
              <a:ext cx="457200" cy="1066800"/>
            </a:xfrm>
            <a:prstGeom prst="rect">
              <a:avLst/>
            </a:prstGeom>
            <a:noFill/>
            <a:ln w="48000" cap="flat" cmpd="thickThin"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rbel"/>
                </a:rPr>
                <a:t>Select Circuit</a:t>
              </a:r>
            </a:p>
          </p:txBody>
        </p:sp>
        <p:cxnSp>
          <p:nvCxnSpPr>
            <p:cNvPr id="20" name="Straight Arrow Connector 19"/>
            <p:cNvCxnSpPr/>
            <p:nvPr/>
          </p:nvCxnSpPr>
          <p:spPr>
            <a:xfrm>
              <a:off x="7696200" y="3657600"/>
              <a:ext cx="381000" cy="0"/>
            </a:xfrm>
            <a:prstGeom prst="straightConnector1">
              <a:avLst/>
            </a:prstGeom>
            <a:noFill/>
            <a:ln w="25400" cap="rnd" cmpd="sng" algn="ctr">
              <a:solidFill>
                <a:sysClr val="windowText" lastClr="000000"/>
              </a:solidFill>
              <a:prstDash val="solid"/>
              <a:tailEnd type="triangle" w="lg" len="lg"/>
            </a:ln>
            <a:effectLst/>
          </p:spPr>
        </p:cxnSp>
        <p:sp>
          <p:nvSpPr>
            <p:cNvPr id="21" name="Rectangle 20"/>
            <p:cNvSpPr/>
            <p:nvPr/>
          </p:nvSpPr>
          <p:spPr>
            <a:xfrm>
              <a:off x="8077200" y="3124200"/>
              <a:ext cx="457200" cy="1066800"/>
            </a:xfrm>
            <a:prstGeom prst="rect">
              <a:avLst/>
            </a:prstGeom>
            <a:noFill/>
            <a:ln w="48000" cap="flat" cmpd="thickThin"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rbel"/>
                </a:rPr>
                <a:t>VPX Slot (IPMC)</a:t>
              </a:r>
            </a:p>
          </p:txBody>
        </p:sp>
        <p:cxnSp>
          <p:nvCxnSpPr>
            <p:cNvPr id="22" name="Straight Connector 21"/>
            <p:cNvCxnSpPr/>
            <p:nvPr/>
          </p:nvCxnSpPr>
          <p:spPr>
            <a:xfrm flipH="1">
              <a:off x="7848600" y="3581400"/>
              <a:ext cx="76200" cy="152400"/>
            </a:xfrm>
            <a:prstGeom prst="line">
              <a:avLst/>
            </a:prstGeom>
            <a:noFill/>
            <a:ln w="12700" cap="rnd" cmpd="sng" algn="ctr">
              <a:solidFill>
                <a:sysClr val="windowText" lastClr="000000"/>
              </a:solidFill>
              <a:prstDash val="solid"/>
            </a:ln>
            <a:effectLst/>
          </p:spPr>
        </p:cxnSp>
        <p:sp>
          <p:nvSpPr>
            <p:cNvPr id="23" name="Rectangle 22"/>
            <p:cNvSpPr/>
            <p:nvPr/>
          </p:nvSpPr>
          <p:spPr>
            <a:xfrm>
              <a:off x="7239000" y="4267200"/>
              <a:ext cx="457200" cy="1066800"/>
            </a:xfrm>
            <a:prstGeom prst="rect">
              <a:avLst/>
            </a:prstGeom>
            <a:noFill/>
            <a:ln w="48000" cap="flat" cmpd="thickThin"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rbel"/>
                </a:rPr>
                <a:t>Select Circuit</a:t>
              </a:r>
            </a:p>
          </p:txBody>
        </p:sp>
        <p:cxnSp>
          <p:nvCxnSpPr>
            <p:cNvPr id="24" name="Straight Arrow Connector 23"/>
            <p:cNvCxnSpPr/>
            <p:nvPr/>
          </p:nvCxnSpPr>
          <p:spPr>
            <a:xfrm>
              <a:off x="7696200" y="4800600"/>
              <a:ext cx="381000" cy="0"/>
            </a:xfrm>
            <a:prstGeom prst="straightConnector1">
              <a:avLst/>
            </a:prstGeom>
            <a:noFill/>
            <a:ln w="25400" cap="rnd" cmpd="sng" algn="ctr">
              <a:solidFill>
                <a:sysClr val="windowText" lastClr="000000"/>
              </a:solidFill>
              <a:prstDash val="solid"/>
              <a:tailEnd type="triangle" w="lg" len="lg"/>
            </a:ln>
            <a:effectLst/>
          </p:spPr>
        </p:cxnSp>
        <p:sp>
          <p:nvSpPr>
            <p:cNvPr id="25" name="Rectangle 24"/>
            <p:cNvSpPr/>
            <p:nvPr/>
          </p:nvSpPr>
          <p:spPr>
            <a:xfrm>
              <a:off x="8077200" y="4267200"/>
              <a:ext cx="457200" cy="1066800"/>
            </a:xfrm>
            <a:prstGeom prst="rect">
              <a:avLst/>
            </a:prstGeom>
            <a:noFill/>
            <a:ln w="48000" cap="flat" cmpd="thickThin"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rbel"/>
                </a:rPr>
                <a:t>VPX Slot (IPMC)</a:t>
              </a:r>
            </a:p>
          </p:txBody>
        </p:sp>
        <p:cxnSp>
          <p:nvCxnSpPr>
            <p:cNvPr id="26" name="Straight Connector 25"/>
            <p:cNvCxnSpPr/>
            <p:nvPr/>
          </p:nvCxnSpPr>
          <p:spPr>
            <a:xfrm flipH="1">
              <a:off x="7848600" y="4724400"/>
              <a:ext cx="76200" cy="152400"/>
            </a:xfrm>
            <a:prstGeom prst="line">
              <a:avLst/>
            </a:prstGeom>
            <a:noFill/>
            <a:ln w="12700" cap="rnd" cmpd="sng" algn="ctr">
              <a:solidFill>
                <a:sysClr val="windowText" lastClr="000000"/>
              </a:solidFill>
              <a:prstDash val="solid"/>
            </a:ln>
            <a:effectLst/>
          </p:spPr>
        </p:cxnSp>
        <p:sp>
          <p:nvSpPr>
            <p:cNvPr id="27" name="Rectangle 26"/>
            <p:cNvSpPr/>
            <p:nvPr/>
          </p:nvSpPr>
          <p:spPr>
            <a:xfrm>
              <a:off x="7239000" y="5410200"/>
              <a:ext cx="457200" cy="1066800"/>
            </a:xfrm>
            <a:prstGeom prst="rect">
              <a:avLst/>
            </a:prstGeom>
            <a:noFill/>
            <a:ln w="48000" cap="flat" cmpd="thickThin"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rbel"/>
                </a:rPr>
                <a:t>Select Circuit</a:t>
              </a:r>
            </a:p>
          </p:txBody>
        </p:sp>
        <p:cxnSp>
          <p:nvCxnSpPr>
            <p:cNvPr id="28" name="Straight Arrow Connector 27"/>
            <p:cNvCxnSpPr/>
            <p:nvPr/>
          </p:nvCxnSpPr>
          <p:spPr>
            <a:xfrm>
              <a:off x="7696200" y="5943600"/>
              <a:ext cx="381000" cy="0"/>
            </a:xfrm>
            <a:prstGeom prst="straightConnector1">
              <a:avLst/>
            </a:prstGeom>
            <a:noFill/>
            <a:ln w="25400" cap="rnd" cmpd="sng" algn="ctr">
              <a:solidFill>
                <a:sysClr val="windowText" lastClr="000000"/>
              </a:solidFill>
              <a:prstDash val="solid"/>
              <a:tailEnd type="triangle" w="lg" len="lg"/>
            </a:ln>
            <a:effectLst/>
          </p:spPr>
        </p:cxnSp>
        <p:sp>
          <p:nvSpPr>
            <p:cNvPr id="29" name="Rectangle 28"/>
            <p:cNvSpPr/>
            <p:nvPr/>
          </p:nvSpPr>
          <p:spPr>
            <a:xfrm>
              <a:off x="8077200" y="5410200"/>
              <a:ext cx="457200" cy="1066800"/>
            </a:xfrm>
            <a:prstGeom prst="rect">
              <a:avLst/>
            </a:prstGeom>
            <a:noFill/>
            <a:ln w="48000" cap="flat" cmpd="thickThin"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rbel"/>
                </a:rPr>
                <a:t>VPX Slot (IPMC)</a:t>
              </a:r>
            </a:p>
          </p:txBody>
        </p:sp>
        <p:cxnSp>
          <p:nvCxnSpPr>
            <p:cNvPr id="30" name="Straight Connector 29"/>
            <p:cNvCxnSpPr/>
            <p:nvPr/>
          </p:nvCxnSpPr>
          <p:spPr>
            <a:xfrm flipH="1">
              <a:off x="7848600" y="5867400"/>
              <a:ext cx="76200" cy="152400"/>
            </a:xfrm>
            <a:prstGeom prst="line">
              <a:avLst/>
            </a:prstGeom>
            <a:noFill/>
            <a:ln w="12700" cap="rnd" cmpd="sng" algn="ctr">
              <a:solidFill>
                <a:sysClr val="windowText" lastClr="000000"/>
              </a:solidFill>
              <a:prstDash val="solid"/>
            </a:ln>
            <a:effectLst/>
          </p:spPr>
        </p:cxnSp>
        <p:cxnSp>
          <p:nvCxnSpPr>
            <p:cNvPr id="31" name="Straight Arrow Connector 30"/>
            <p:cNvCxnSpPr/>
            <p:nvPr/>
          </p:nvCxnSpPr>
          <p:spPr>
            <a:xfrm>
              <a:off x="2286000" y="3657600"/>
              <a:ext cx="4648200" cy="27801"/>
            </a:xfrm>
            <a:prstGeom prst="straightConnector1">
              <a:avLst/>
            </a:prstGeom>
            <a:noFill/>
            <a:ln w="38100" cap="rnd" cmpd="sng" algn="ctr">
              <a:solidFill>
                <a:srgbClr val="0070C0"/>
              </a:solidFill>
              <a:prstDash val="solid"/>
              <a:tailEnd type="none" w="lg" len="lg"/>
            </a:ln>
            <a:effectLst/>
          </p:spPr>
        </p:cxnSp>
        <p:cxnSp>
          <p:nvCxnSpPr>
            <p:cNvPr id="32" name="Straight Arrow Connector 31"/>
            <p:cNvCxnSpPr/>
            <p:nvPr/>
          </p:nvCxnSpPr>
          <p:spPr>
            <a:xfrm flipV="1">
              <a:off x="6934200" y="1371600"/>
              <a:ext cx="0" cy="4572000"/>
            </a:xfrm>
            <a:prstGeom prst="straightConnector1">
              <a:avLst/>
            </a:prstGeom>
            <a:noFill/>
            <a:ln w="38100" cap="rnd" cmpd="sng" algn="ctr">
              <a:solidFill>
                <a:srgbClr val="0070C0"/>
              </a:solidFill>
              <a:prstDash val="solid"/>
              <a:tailEnd type="none" w="lg" len="lg"/>
            </a:ln>
            <a:effectLst/>
          </p:spPr>
        </p:cxnSp>
        <p:cxnSp>
          <p:nvCxnSpPr>
            <p:cNvPr id="33" name="Straight Arrow Connector 32"/>
            <p:cNvCxnSpPr/>
            <p:nvPr/>
          </p:nvCxnSpPr>
          <p:spPr>
            <a:xfrm>
              <a:off x="6629400" y="1676400"/>
              <a:ext cx="609600" cy="0"/>
            </a:xfrm>
            <a:prstGeom prst="straightConnector1">
              <a:avLst/>
            </a:prstGeom>
            <a:noFill/>
            <a:ln w="25400" cap="rnd" cmpd="sng" algn="ctr">
              <a:solidFill>
                <a:srgbClr val="FF9933"/>
              </a:solidFill>
              <a:prstDash val="solid"/>
              <a:tailEnd type="triangle" w="lg" len="lg"/>
            </a:ln>
            <a:effectLst/>
          </p:spPr>
        </p:cxnSp>
        <p:cxnSp>
          <p:nvCxnSpPr>
            <p:cNvPr id="34" name="Straight Arrow Connector 33"/>
            <p:cNvCxnSpPr/>
            <p:nvPr/>
          </p:nvCxnSpPr>
          <p:spPr>
            <a:xfrm>
              <a:off x="6096000" y="2209800"/>
              <a:ext cx="1143000" cy="0"/>
            </a:xfrm>
            <a:prstGeom prst="straightConnector1">
              <a:avLst/>
            </a:prstGeom>
            <a:noFill/>
            <a:ln w="25400" cap="rnd" cmpd="sng" algn="ctr">
              <a:solidFill>
                <a:srgbClr val="33CCCC"/>
              </a:solidFill>
              <a:prstDash val="solid"/>
              <a:tailEnd type="triangle" w="lg" len="lg"/>
            </a:ln>
            <a:effectLst/>
          </p:spPr>
        </p:cxnSp>
        <p:cxnSp>
          <p:nvCxnSpPr>
            <p:cNvPr id="35" name="Straight Arrow Connector 34"/>
            <p:cNvCxnSpPr/>
            <p:nvPr/>
          </p:nvCxnSpPr>
          <p:spPr>
            <a:xfrm>
              <a:off x="6705600" y="2819400"/>
              <a:ext cx="533400" cy="0"/>
            </a:xfrm>
            <a:prstGeom prst="straightConnector1">
              <a:avLst/>
            </a:prstGeom>
            <a:noFill/>
            <a:ln w="25400" cap="rnd" cmpd="sng" algn="ctr">
              <a:solidFill>
                <a:srgbClr val="FF9933"/>
              </a:solidFill>
              <a:prstDash val="solid"/>
              <a:tailEnd type="triangle" w="lg" len="lg"/>
            </a:ln>
            <a:effectLst/>
          </p:spPr>
        </p:cxnSp>
        <p:cxnSp>
          <p:nvCxnSpPr>
            <p:cNvPr id="36" name="Straight Arrow Connector 35"/>
            <p:cNvCxnSpPr/>
            <p:nvPr/>
          </p:nvCxnSpPr>
          <p:spPr>
            <a:xfrm>
              <a:off x="6477000" y="3352800"/>
              <a:ext cx="762000" cy="0"/>
            </a:xfrm>
            <a:prstGeom prst="straightConnector1">
              <a:avLst/>
            </a:prstGeom>
            <a:noFill/>
            <a:ln w="25400" cap="rnd" cmpd="sng" algn="ctr">
              <a:solidFill>
                <a:srgbClr val="33CCCC"/>
              </a:solidFill>
              <a:prstDash val="solid"/>
              <a:tailEnd type="triangle" w="lg" len="lg"/>
            </a:ln>
            <a:effectLst/>
          </p:spPr>
        </p:cxnSp>
        <p:cxnSp>
          <p:nvCxnSpPr>
            <p:cNvPr id="37" name="Straight Arrow Connector 36"/>
            <p:cNvCxnSpPr/>
            <p:nvPr/>
          </p:nvCxnSpPr>
          <p:spPr>
            <a:xfrm>
              <a:off x="6781800" y="3962400"/>
              <a:ext cx="457200" cy="0"/>
            </a:xfrm>
            <a:prstGeom prst="straightConnector1">
              <a:avLst/>
            </a:prstGeom>
            <a:noFill/>
            <a:ln w="25400" cap="rnd" cmpd="sng" algn="ctr">
              <a:solidFill>
                <a:srgbClr val="FF9933"/>
              </a:solidFill>
              <a:prstDash val="solid"/>
              <a:tailEnd type="triangle" w="lg" len="lg"/>
            </a:ln>
            <a:effectLst/>
          </p:spPr>
        </p:cxnSp>
        <p:cxnSp>
          <p:nvCxnSpPr>
            <p:cNvPr id="38" name="Straight Arrow Connector 37"/>
            <p:cNvCxnSpPr/>
            <p:nvPr/>
          </p:nvCxnSpPr>
          <p:spPr>
            <a:xfrm>
              <a:off x="6400800" y="4495800"/>
              <a:ext cx="838200" cy="0"/>
            </a:xfrm>
            <a:prstGeom prst="straightConnector1">
              <a:avLst/>
            </a:prstGeom>
            <a:noFill/>
            <a:ln w="25400" cap="rnd" cmpd="sng" algn="ctr">
              <a:solidFill>
                <a:srgbClr val="33CCCC"/>
              </a:solidFill>
              <a:prstDash val="solid"/>
              <a:tailEnd type="triangle" w="lg" len="lg"/>
            </a:ln>
            <a:effectLst/>
          </p:spPr>
        </p:cxnSp>
        <p:cxnSp>
          <p:nvCxnSpPr>
            <p:cNvPr id="39" name="Straight Arrow Connector 38"/>
            <p:cNvCxnSpPr/>
            <p:nvPr/>
          </p:nvCxnSpPr>
          <p:spPr>
            <a:xfrm>
              <a:off x="6096000" y="5105400"/>
              <a:ext cx="1143000" cy="0"/>
            </a:xfrm>
            <a:prstGeom prst="straightConnector1">
              <a:avLst/>
            </a:prstGeom>
            <a:noFill/>
            <a:ln w="25400" cap="rnd" cmpd="sng" algn="ctr">
              <a:solidFill>
                <a:srgbClr val="FF9933"/>
              </a:solidFill>
              <a:prstDash val="solid"/>
              <a:tailEnd type="triangle" w="lg" len="lg"/>
            </a:ln>
            <a:effectLst/>
          </p:spPr>
        </p:cxnSp>
        <p:cxnSp>
          <p:nvCxnSpPr>
            <p:cNvPr id="40" name="Straight Arrow Connector 39"/>
            <p:cNvCxnSpPr/>
            <p:nvPr/>
          </p:nvCxnSpPr>
          <p:spPr>
            <a:xfrm>
              <a:off x="6324600" y="5638800"/>
              <a:ext cx="914400" cy="0"/>
            </a:xfrm>
            <a:prstGeom prst="straightConnector1">
              <a:avLst/>
            </a:prstGeom>
            <a:noFill/>
            <a:ln w="25400" cap="rnd" cmpd="sng" algn="ctr">
              <a:solidFill>
                <a:srgbClr val="33CCCC"/>
              </a:solidFill>
              <a:prstDash val="solid"/>
              <a:tailEnd type="triangle" w="lg" len="lg"/>
            </a:ln>
            <a:effectLst/>
          </p:spPr>
        </p:cxnSp>
        <p:cxnSp>
          <p:nvCxnSpPr>
            <p:cNvPr id="41" name="Straight Arrow Connector 40"/>
            <p:cNvCxnSpPr/>
            <p:nvPr/>
          </p:nvCxnSpPr>
          <p:spPr>
            <a:xfrm>
              <a:off x="6096000" y="6248400"/>
              <a:ext cx="1143000" cy="0"/>
            </a:xfrm>
            <a:prstGeom prst="straightConnector1">
              <a:avLst/>
            </a:prstGeom>
            <a:noFill/>
            <a:ln w="25400" cap="rnd" cmpd="sng" algn="ctr">
              <a:solidFill>
                <a:srgbClr val="FF9933"/>
              </a:solidFill>
              <a:prstDash val="solid"/>
              <a:tailEnd type="triangle" w="lg" len="lg"/>
            </a:ln>
            <a:effectLst/>
          </p:spPr>
        </p:cxnSp>
        <p:cxnSp>
          <p:nvCxnSpPr>
            <p:cNvPr id="42" name="Straight Arrow Connector 41"/>
            <p:cNvCxnSpPr/>
            <p:nvPr/>
          </p:nvCxnSpPr>
          <p:spPr>
            <a:xfrm>
              <a:off x="6096000" y="2667000"/>
              <a:ext cx="228600" cy="0"/>
            </a:xfrm>
            <a:prstGeom prst="straightConnector1">
              <a:avLst/>
            </a:prstGeom>
            <a:noFill/>
            <a:ln w="25400" cap="rnd" cmpd="sng" algn="ctr">
              <a:solidFill>
                <a:srgbClr val="33CCCC"/>
              </a:solidFill>
              <a:prstDash val="solid"/>
              <a:tailEnd type="none" w="lg" len="lg"/>
            </a:ln>
            <a:effectLst/>
          </p:spPr>
        </p:cxnSp>
        <p:cxnSp>
          <p:nvCxnSpPr>
            <p:cNvPr id="43" name="Straight Arrow Connector 42"/>
            <p:cNvCxnSpPr/>
            <p:nvPr/>
          </p:nvCxnSpPr>
          <p:spPr>
            <a:xfrm>
              <a:off x="6324600" y="2667000"/>
              <a:ext cx="0" cy="2971800"/>
            </a:xfrm>
            <a:prstGeom prst="straightConnector1">
              <a:avLst/>
            </a:prstGeom>
            <a:noFill/>
            <a:ln w="25400" cap="rnd" cmpd="sng" algn="ctr">
              <a:solidFill>
                <a:srgbClr val="33CCCC"/>
              </a:solidFill>
              <a:prstDash val="solid"/>
              <a:tailEnd type="none" w="lg" len="lg"/>
            </a:ln>
            <a:effectLst/>
          </p:spPr>
        </p:cxnSp>
        <p:cxnSp>
          <p:nvCxnSpPr>
            <p:cNvPr id="44" name="Straight Arrow Connector 43"/>
            <p:cNvCxnSpPr/>
            <p:nvPr/>
          </p:nvCxnSpPr>
          <p:spPr>
            <a:xfrm>
              <a:off x="6400800" y="2514600"/>
              <a:ext cx="0" cy="1981200"/>
            </a:xfrm>
            <a:prstGeom prst="straightConnector1">
              <a:avLst/>
            </a:prstGeom>
            <a:noFill/>
            <a:ln w="25400" cap="rnd" cmpd="sng" algn="ctr">
              <a:solidFill>
                <a:srgbClr val="33CCCC"/>
              </a:solidFill>
              <a:prstDash val="solid"/>
              <a:tailEnd type="none" w="lg" len="lg"/>
            </a:ln>
            <a:effectLst/>
          </p:spPr>
        </p:cxnSp>
        <p:cxnSp>
          <p:nvCxnSpPr>
            <p:cNvPr id="45" name="Straight Arrow Connector 44"/>
            <p:cNvCxnSpPr/>
            <p:nvPr/>
          </p:nvCxnSpPr>
          <p:spPr>
            <a:xfrm>
              <a:off x="6096000" y="2514600"/>
              <a:ext cx="304800" cy="0"/>
            </a:xfrm>
            <a:prstGeom prst="straightConnector1">
              <a:avLst/>
            </a:prstGeom>
            <a:noFill/>
            <a:ln w="25400" cap="rnd" cmpd="sng" algn="ctr">
              <a:solidFill>
                <a:srgbClr val="33CCCC"/>
              </a:solidFill>
              <a:prstDash val="solid"/>
              <a:tailEnd type="none" w="lg" len="lg"/>
            </a:ln>
            <a:effectLst/>
          </p:spPr>
        </p:cxnSp>
        <p:cxnSp>
          <p:nvCxnSpPr>
            <p:cNvPr id="46" name="Straight Arrow Connector 45"/>
            <p:cNvCxnSpPr/>
            <p:nvPr/>
          </p:nvCxnSpPr>
          <p:spPr>
            <a:xfrm>
              <a:off x="6477000" y="2362200"/>
              <a:ext cx="0" cy="990600"/>
            </a:xfrm>
            <a:prstGeom prst="straightConnector1">
              <a:avLst/>
            </a:prstGeom>
            <a:noFill/>
            <a:ln w="25400" cap="rnd" cmpd="sng" algn="ctr">
              <a:solidFill>
                <a:srgbClr val="33CCCC"/>
              </a:solidFill>
              <a:prstDash val="solid"/>
              <a:tailEnd type="none" w="lg" len="lg"/>
            </a:ln>
            <a:effectLst/>
          </p:spPr>
        </p:cxnSp>
        <p:cxnSp>
          <p:nvCxnSpPr>
            <p:cNvPr id="47" name="Straight Arrow Connector 46"/>
            <p:cNvCxnSpPr/>
            <p:nvPr/>
          </p:nvCxnSpPr>
          <p:spPr>
            <a:xfrm>
              <a:off x="6096000" y="2362200"/>
              <a:ext cx="381000" cy="0"/>
            </a:xfrm>
            <a:prstGeom prst="straightConnector1">
              <a:avLst/>
            </a:prstGeom>
            <a:noFill/>
            <a:ln w="25400" cap="rnd" cmpd="sng" algn="ctr">
              <a:solidFill>
                <a:srgbClr val="33CCCC"/>
              </a:solidFill>
              <a:prstDash val="solid"/>
              <a:tailEnd type="none" w="lg" len="lg"/>
            </a:ln>
            <a:effectLst/>
          </p:spPr>
        </p:cxnSp>
        <p:cxnSp>
          <p:nvCxnSpPr>
            <p:cNvPr id="48" name="Straight Arrow Connector 47"/>
            <p:cNvCxnSpPr/>
            <p:nvPr/>
          </p:nvCxnSpPr>
          <p:spPr>
            <a:xfrm>
              <a:off x="6096000" y="4648200"/>
              <a:ext cx="533400" cy="0"/>
            </a:xfrm>
            <a:prstGeom prst="straightConnector1">
              <a:avLst/>
            </a:prstGeom>
            <a:noFill/>
            <a:ln w="25400" cap="rnd" cmpd="sng" algn="ctr">
              <a:solidFill>
                <a:srgbClr val="FF9933"/>
              </a:solidFill>
              <a:prstDash val="solid"/>
              <a:tailEnd type="none" w="lg" len="lg"/>
            </a:ln>
            <a:effectLst/>
          </p:spPr>
        </p:cxnSp>
        <p:cxnSp>
          <p:nvCxnSpPr>
            <p:cNvPr id="49" name="Straight Arrow Connector 48"/>
            <p:cNvCxnSpPr/>
            <p:nvPr/>
          </p:nvCxnSpPr>
          <p:spPr>
            <a:xfrm>
              <a:off x="6096000" y="4800600"/>
              <a:ext cx="609600" cy="0"/>
            </a:xfrm>
            <a:prstGeom prst="straightConnector1">
              <a:avLst/>
            </a:prstGeom>
            <a:noFill/>
            <a:ln w="25400" cap="rnd" cmpd="sng" algn="ctr">
              <a:solidFill>
                <a:srgbClr val="FF9933"/>
              </a:solidFill>
              <a:prstDash val="solid"/>
              <a:tailEnd type="none" w="lg" len="lg"/>
            </a:ln>
            <a:effectLst/>
          </p:spPr>
        </p:cxnSp>
        <p:cxnSp>
          <p:nvCxnSpPr>
            <p:cNvPr id="50" name="Straight Arrow Connector 49"/>
            <p:cNvCxnSpPr/>
            <p:nvPr/>
          </p:nvCxnSpPr>
          <p:spPr>
            <a:xfrm>
              <a:off x="6096000" y="4953000"/>
              <a:ext cx="685800" cy="0"/>
            </a:xfrm>
            <a:prstGeom prst="straightConnector1">
              <a:avLst/>
            </a:prstGeom>
            <a:noFill/>
            <a:ln w="25400" cap="rnd" cmpd="sng" algn="ctr">
              <a:solidFill>
                <a:srgbClr val="FF9933"/>
              </a:solidFill>
              <a:prstDash val="solid"/>
              <a:tailEnd type="none" w="lg" len="lg"/>
            </a:ln>
            <a:effectLst/>
          </p:spPr>
        </p:cxnSp>
        <p:cxnSp>
          <p:nvCxnSpPr>
            <p:cNvPr id="51" name="Straight Arrow Connector 50"/>
            <p:cNvCxnSpPr/>
            <p:nvPr/>
          </p:nvCxnSpPr>
          <p:spPr>
            <a:xfrm>
              <a:off x="6705600" y="2819400"/>
              <a:ext cx="0" cy="1981200"/>
            </a:xfrm>
            <a:prstGeom prst="straightConnector1">
              <a:avLst/>
            </a:prstGeom>
            <a:noFill/>
            <a:ln w="25400" cap="rnd" cmpd="sng" algn="ctr">
              <a:solidFill>
                <a:srgbClr val="FF9933"/>
              </a:solidFill>
              <a:prstDash val="solid"/>
              <a:tailEnd type="none" w="lg" len="lg"/>
            </a:ln>
            <a:effectLst/>
          </p:spPr>
        </p:cxnSp>
        <p:cxnSp>
          <p:nvCxnSpPr>
            <p:cNvPr id="52" name="Straight Arrow Connector 51"/>
            <p:cNvCxnSpPr/>
            <p:nvPr/>
          </p:nvCxnSpPr>
          <p:spPr>
            <a:xfrm>
              <a:off x="6629400" y="1676400"/>
              <a:ext cx="0" cy="2971800"/>
            </a:xfrm>
            <a:prstGeom prst="straightConnector1">
              <a:avLst/>
            </a:prstGeom>
            <a:noFill/>
            <a:ln w="25400" cap="rnd" cmpd="sng" algn="ctr">
              <a:solidFill>
                <a:srgbClr val="FF9933"/>
              </a:solidFill>
              <a:prstDash val="solid"/>
              <a:tailEnd type="none" w="lg" len="lg"/>
            </a:ln>
            <a:effectLst/>
          </p:spPr>
        </p:cxnSp>
        <p:cxnSp>
          <p:nvCxnSpPr>
            <p:cNvPr id="53" name="Straight Arrow Connector 52"/>
            <p:cNvCxnSpPr/>
            <p:nvPr/>
          </p:nvCxnSpPr>
          <p:spPr>
            <a:xfrm>
              <a:off x="6781800" y="3962400"/>
              <a:ext cx="0" cy="990600"/>
            </a:xfrm>
            <a:prstGeom prst="straightConnector1">
              <a:avLst/>
            </a:prstGeom>
            <a:noFill/>
            <a:ln w="25400" cap="rnd" cmpd="sng" algn="ctr">
              <a:solidFill>
                <a:srgbClr val="FF9933"/>
              </a:solidFill>
              <a:prstDash val="solid"/>
              <a:tailEnd type="none" w="lg" len="lg"/>
            </a:ln>
            <a:effectLst/>
          </p:spPr>
        </p:cxnSp>
        <p:cxnSp>
          <p:nvCxnSpPr>
            <p:cNvPr id="54" name="Straight Connector 53"/>
            <p:cNvCxnSpPr/>
            <p:nvPr/>
          </p:nvCxnSpPr>
          <p:spPr>
            <a:xfrm flipH="1">
              <a:off x="6172200" y="990600"/>
              <a:ext cx="76200" cy="152400"/>
            </a:xfrm>
            <a:prstGeom prst="line">
              <a:avLst/>
            </a:prstGeom>
            <a:noFill/>
            <a:ln w="12700" cap="rnd" cmpd="sng" algn="ctr">
              <a:solidFill>
                <a:sysClr val="windowText" lastClr="000000"/>
              </a:solidFill>
              <a:prstDash val="solid"/>
            </a:ln>
            <a:effectLst/>
          </p:spPr>
        </p:cxnSp>
        <p:cxnSp>
          <p:nvCxnSpPr>
            <p:cNvPr id="55" name="Straight Connector 54"/>
            <p:cNvCxnSpPr/>
            <p:nvPr/>
          </p:nvCxnSpPr>
          <p:spPr>
            <a:xfrm flipH="1">
              <a:off x="6172200" y="2133600"/>
              <a:ext cx="76200" cy="152400"/>
            </a:xfrm>
            <a:prstGeom prst="line">
              <a:avLst/>
            </a:prstGeom>
            <a:noFill/>
            <a:ln w="12700" cap="rnd" cmpd="sng" algn="ctr">
              <a:solidFill>
                <a:sysClr val="windowText" lastClr="000000"/>
              </a:solidFill>
              <a:prstDash val="solid"/>
            </a:ln>
            <a:effectLst/>
          </p:spPr>
        </p:cxnSp>
        <p:cxnSp>
          <p:nvCxnSpPr>
            <p:cNvPr id="56" name="Straight Connector 55"/>
            <p:cNvCxnSpPr/>
            <p:nvPr/>
          </p:nvCxnSpPr>
          <p:spPr>
            <a:xfrm flipH="1">
              <a:off x="6172200" y="4876800"/>
              <a:ext cx="76200" cy="152400"/>
            </a:xfrm>
            <a:prstGeom prst="line">
              <a:avLst/>
            </a:prstGeom>
            <a:noFill/>
            <a:ln w="12700" cap="rnd" cmpd="sng" algn="ctr">
              <a:solidFill>
                <a:sysClr val="windowText" lastClr="000000"/>
              </a:solidFill>
              <a:prstDash val="solid"/>
            </a:ln>
            <a:effectLst/>
          </p:spPr>
        </p:cxnSp>
        <p:cxnSp>
          <p:nvCxnSpPr>
            <p:cNvPr id="57" name="Straight Connector 56"/>
            <p:cNvCxnSpPr/>
            <p:nvPr/>
          </p:nvCxnSpPr>
          <p:spPr>
            <a:xfrm flipH="1">
              <a:off x="6172200" y="5029200"/>
              <a:ext cx="76200" cy="152400"/>
            </a:xfrm>
            <a:prstGeom prst="line">
              <a:avLst/>
            </a:prstGeom>
            <a:noFill/>
            <a:ln w="12700" cap="rnd" cmpd="sng" algn="ctr">
              <a:solidFill>
                <a:sysClr val="windowText" lastClr="000000"/>
              </a:solidFill>
              <a:prstDash val="solid"/>
            </a:ln>
            <a:effectLst/>
          </p:spPr>
        </p:cxnSp>
        <p:cxnSp>
          <p:nvCxnSpPr>
            <p:cNvPr id="58" name="Straight Connector 57"/>
            <p:cNvCxnSpPr/>
            <p:nvPr/>
          </p:nvCxnSpPr>
          <p:spPr>
            <a:xfrm flipH="1">
              <a:off x="6172200" y="6172200"/>
              <a:ext cx="76200" cy="152400"/>
            </a:xfrm>
            <a:prstGeom prst="line">
              <a:avLst/>
            </a:prstGeom>
            <a:noFill/>
            <a:ln w="12700" cap="rnd" cmpd="sng" algn="ctr">
              <a:solidFill>
                <a:sysClr val="windowText" lastClr="000000"/>
              </a:solidFill>
              <a:prstDash val="solid"/>
            </a:ln>
            <a:effectLst/>
          </p:spPr>
        </p:cxnSp>
        <p:cxnSp>
          <p:nvCxnSpPr>
            <p:cNvPr id="59" name="Straight Connector 58"/>
            <p:cNvCxnSpPr/>
            <p:nvPr/>
          </p:nvCxnSpPr>
          <p:spPr>
            <a:xfrm flipH="1">
              <a:off x="6172200" y="4724400"/>
              <a:ext cx="76200" cy="152400"/>
            </a:xfrm>
            <a:prstGeom prst="line">
              <a:avLst/>
            </a:prstGeom>
            <a:noFill/>
            <a:ln w="12700" cap="rnd" cmpd="sng" algn="ctr">
              <a:solidFill>
                <a:sysClr val="windowText" lastClr="000000"/>
              </a:solidFill>
              <a:prstDash val="solid"/>
            </a:ln>
            <a:effectLst/>
          </p:spPr>
        </p:cxnSp>
        <p:cxnSp>
          <p:nvCxnSpPr>
            <p:cNvPr id="60" name="Straight Connector 59"/>
            <p:cNvCxnSpPr/>
            <p:nvPr/>
          </p:nvCxnSpPr>
          <p:spPr>
            <a:xfrm flipH="1">
              <a:off x="6172200" y="4572000"/>
              <a:ext cx="76200" cy="152400"/>
            </a:xfrm>
            <a:prstGeom prst="line">
              <a:avLst/>
            </a:prstGeom>
            <a:noFill/>
            <a:ln w="12700" cap="rnd" cmpd="sng" algn="ctr">
              <a:solidFill>
                <a:sysClr val="windowText" lastClr="000000"/>
              </a:solidFill>
              <a:prstDash val="solid"/>
            </a:ln>
            <a:effectLst/>
          </p:spPr>
        </p:cxnSp>
        <p:cxnSp>
          <p:nvCxnSpPr>
            <p:cNvPr id="61" name="Straight Connector 60"/>
            <p:cNvCxnSpPr/>
            <p:nvPr/>
          </p:nvCxnSpPr>
          <p:spPr>
            <a:xfrm flipH="1">
              <a:off x="6172200" y="2590800"/>
              <a:ext cx="76200" cy="152400"/>
            </a:xfrm>
            <a:prstGeom prst="line">
              <a:avLst/>
            </a:prstGeom>
            <a:noFill/>
            <a:ln w="12700" cap="rnd" cmpd="sng" algn="ctr">
              <a:solidFill>
                <a:sysClr val="windowText" lastClr="000000"/>
              </a:solidFill>
              <a:prstDash val="solid"/>
            </a:ln>
            <a:effectLst/>
          </p:spPr>
        </p:cxnSp>
        <p:cxnSp>
          <p:nvCxnSpPr>
            <p:cNvPr id="62" name="Straight Connector 61"/>
            <p:cNvCxnSpPr/>
            <p:nvPr/>
          </p:nvCxnSpPr>
          <p:spPr>
            <a:xfrm flipH="1">
              <a:off x="6172200" y="2438400"/>
              <a:ext cx="76200" cy="152400"/>
            </a:xfrm>
            <a:prstGeom prst="line">
              <a:avLst/>
            </a:prstGeom>
            <a:noFill/>
            <a:ln w="12700" cap="rnd" cmpd="sng" algn="ctr">
              <a:solidFill>
                <a:sysClr val="windowText" lastClr="000000"/>
              </a:solidFill>
              <a:prstDash val="solid"/>
            </a:ln>
            <a:effectLst/>
          </p:spPr>
        </p:cxnSp>
        <p:cxnSp>
          <p:nvCxnSpPr>
            <p:cNvPr id="63" name="Straight Connector 62"/>
            <p:cNvCxnSpPr/>
            <p:nvPr/>
          </p:nvCxnSpPr>
          <p:spPr>
            <a:xfrm flipH="1">
              <a:off x="6172200" y="2286000"/>
              <a:ext cx="76200" cy="152400"/>
            </a:xfrm>
            <a:prstGeom prst="line">
              <a:avLst/>
            </a:prstGeom>
            <a:noFill/>
            <a:ln w="12700" cap="rnd" cmpd="sng" algn="ctr">
              <a:solidFill>
                <a:sysClr val="windowText" lastClr="000000"/>
              </a:solidFill>
              <a:prstDash val="solid"/>
            </a:ln>
            <a:effectLst/>
          </p:spPr>
        </p:cxnSp>
        <p:cxnSp>
          <p:nvCxnSpPr>
            <p:cNvPr id="64" name="Straight Arrow Connector 63"/>
            <p:cNvCxnSpPr>
              <a:endCxn id="15" idx="1"/>
            </p:cNvCxnSpPr>
            <p:nvPr/>
          </p:nvCxnSpPr>
          <p:spPr>
            <a:xfrm>
              <a:off x="6934200" y="2514600"/>
              <a:ext cx="304800" cy="0"/>
            </a:xfrm>
            <a:prstGeom prst="straightConnector1">
              <a:avLst/>
            </a:prstGeom>
            <a:noFill/>
            <a:ln w="38100" cap="rnd" cmpd="sng" algn="ctr">
              <a:solidFill>
                <a:srgbClr val="0070C0"/>
              </a:solidFill>
              <a:prstDash val="solid"/>
              <a:headEnd w="lg" len="lg"/>
              <a:tailEnd type="triangle" w="lg" len="lg"/>
            </a:ln>
            <a:effectLst/>
          </p:spPr>
        </p:cxnSp>
        <p:cxnSp>
          <p:nvCxnSpPr>
            <p:cNvPr id="65" name="Straight Arrow Connector 64"/>
            <p:cNvCxnSpPr/>
            <p:nvPr/>
          </p:nvCxnSpPr>
          <p:spPr>
            <a:xfrm>
              <a:off x="6934200" y="3581400"/>
              <a:ext cx="304800" cy="0"/>
            </a:xfrm>
            <a:prstGeom prst="straightConnector1">
              <a:avLst/>
            </a:prstGeom>
            <a:noFill/>
            <a:ln w="38100" cap="rnd" cmpd="sng" algn="ctr">
              <a:solidFill>
                <a:srgbClr val="0070C0"/>
              </a:solidFill>
              <a:prstDash val="solid"/>
              <a:headEnd w="lg" len="lg"/>
              <a:tailEnd type="triangle" w="lg" len="lg"/>
            </a:ln>
            <a:effectLst/>
          </p:spPr>
        </p:cxnSp>
        <p:cxnSp>
          <p:nvCxnSpPr>
            <p:cNvPr id="66" name="Straight Arrow Connector 65"/>
            <p:cNvCxnSpPr>
              <a:endCxn id="23" idx="1"/>
            </p:cNvCxnSpPr>
            <p:nvPr/>
          </p:nvCxnSpPr>
          <p:spPr>
            <a:xfrm>
              <a:off x="6934200" y="4800600"/>
              <a:ext cx="304800" cy="0"/>
            </a:xfrm>
            <a:prstGeom prst="straightConnector1">
              <a:avLst/>
            </a:prstGeom>
            <a:noFill/>
            <a:ln w="38100" cap="rnd" cmpd="sng" algn="ctr">
              <a:solidFill>
                <a:srgbClr val="0070C0"/>
              </a:solidFill>
              <a:prstDash val="solid"/>
              <a:headEnd w="lg" len="lg"/>
              <a:tailEnd type="triangle" w="lg" len="lg"/>
            </a:ln>
            <a:effectLst/>
          </p:spPr>
        </p:cxnSp>
        <p:cxnSp>
          <p:nvCxnSpPr>
            <p:cNvPr id="67" name="Straight Arrow Connector 66"/>
            <p:cNvCxnSpPr>
              <a:endCxn id="27" idx="1"/>
            </p:cNvCxnSpPr>
            <p:nvPr/>
          </p:nvCxnSpPr>
          <p:spPr>
            <a:xfrm>
              <a:off x="6934200" y="5943600"/>
              <a:ext cx="304800" cy="0"/>
            </a:xfrm>
            <a:prstGeom prst="straightConnector1">
              <a:avLst/>
            </a:prstGeom>
            <a:noFill/>
            <a:ln w="38100" cap="rnd" cmpd="sng" algn="ctr">
              <a:solidFill>
                <a:srgbClr val="0070C0"/>
              </a:solidFill>
              <a:prstDash val="solid"/>
              <a:headEnd w="lg" len="lg"/>
              <a:tailEnd type="triangle" w="lg" len="lg"/>
            </a:ln>
            <a:effectLst/>
          </p:spPr>
        </p:cxnSp>
        <p:sp>
          <p:nvSpPr>
            <p:cNvPr id="68" name="TextBox 67"/>
            <p:cNvSpPr txBox="1"/>
            <p:nvPr/>
          </p:nvSpPr>
          <p:spPr>
            <a:xfrm>
              <a:off x="3333646" y="3429000"/>
              <a:ext cx="1619354" cy="276999"/>
            </a:xfrm>
            <a:prstGeom prst="rect">
              <a:avLst/>
            </a:prstGeom>
            <a:noFill/>
          </p:spPr>
          <p:txBody>
            <a:bodyPr vert="horz"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rbel"/>
                </a:rPr>
                <a:t>Management Select</a:t>
              </a:r>
            </a:p>
          </p:txBody>
        </p:sp>
        <p:sp>
          <p:nvSpPr>
            <p:cNvPr id="69" name="Rectangle 68"/>
            <p:cNvSpPr/>
            <p:nvPr/>
          </p:nvSpPr>
          <p:spPr>
            <a:xfrm>
              <a:off x="2743200" y="3962400"/>
              <a:ext cx="1066800" cy="1371600"/>
            </a:xfrm>
            <a:prstGeom prst="rect">
              <a:avLst/>
            </a:prstGeom>
            <a:noFill/>
            <a:ln w="48000" cap="flat" cmpd="thickThin" algn="ctr">
              <a:solidFill>
                <a:srgbClr val="FF9933"/>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9933"/>
                  </a:solidFill>
                  <a:effectLst/>
                  <a:uLnTx/>
                  <a:uFillTx/>
                  <a:latin typeface="Corbel"/>
                </a:rPr>
                <a:t>System Controller B VPX Slot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9933"/>
                  </a:solidFill>
                  <a:effectLst/>
                  <a:uLnTx/>
                  <a:uFillTx/>
                  <a:latin typeface="Corbel"/>
                </a:rPr>
                <a:t>(ChMC)</a:t>
              </a:r>
            </a:p>
          </p:txBody>
        </p:sp>
        <p:cxnSp>
          <p:nvCxnSpPr>
            <p:cNvPr id="70" name="Straight Arrow Connector 69"/>
            <p:cNvCxnSpPr/>
            <p:nvPr/>
          </p:nvCxnSpPr>
          <p:spPr>
            <a:xfrm flipH="1">
              <a:off x="4648200" y="1066800"/>
              <a:ext cx="990600" cy="0"/>
            </a:xfrm>
            <a:prstGeom prst="straightConnector1">
              <a:avLst/>
            </a:prstGeom>
            <a:noFill/>
            <a:ln w="25400" cap="rnd" cmpd="sng" algn="ctr">
              <a:solidFill>
                <a:srgbClr val="33CCCC"/>
              </a:solidFill>
              <a:prstDash val="solid"/>
              <a:tailEnd type="triangle" w="lg" len="lg"/>
            </a:ln>
            <a:effectLst/>
          </p:spPr>
        </p:cxnSp>
        <p:cxnSp>
          <p:nvCxnSpPr>
            <p:cNvPr id="71" name="Straight Connector 70"/>
            <p:cNvCxnSpPr/>
            <p:nvPr/>
          </p:nvCxnSpPr>
          <p:spPr>
            <a:xfrm flipH="1">
              <a:off x="5486400" y="990600"/>
              <a:ext cx="76200" cy="152400"/>
            </a:xfrm>
            <a:prstGeom prst="line">
              <a:avLst/>
            </a:prstGeom>
            <a:noFill/>
            <a:ln w="12700" cap="rnd" cmpd="sng" algn="ctr">
              <a:solidFill>
                <a:sysClr val="windowText" lastClr="000000"/>
              </a:solidFill>
              <a:prstDash val="solid"/>
            </a:ln>
            <a:effectLst/>
          </p:spPr>
        </p:cxnSp>
        <p:cxnSp>
          <p:nvCxnSpPr>
            <p:cNvPr id="72" name="Straight Arrow Connector 71"/>
            <p:cNvCxnSpPr/>
            <p:nvPr/>
          </p:nvCxnSpPr>
          <p:spPr>
            <a:xfrm flipH="1">
              <a:off x="4648200" y="6248400"/>
              <a:ext cx="990600" cy="0"/>
            </a:xfrm>
            <a:prstGeom prst="straightConnector1">
              <a:avLst/>
            </a:prstGeom>
            <a:noFill/>
            <a:ln w="25400" cap="rnd" cmpd="sng" algn="ctr">
              <a:solidFill>
                <a:srgbClr val="FF9933"/>
              </a:solidFill>
              <a:prstDash val="solid"/>
              <a:tailEnd type="triangle" w="lg" len="lg"/>
            </a:ln>
            <a:effectLst/>
          </p:spPr>
        </p:cxnSp>
        <p:cxnSp>
          <p:nvCxnSpPr>
            <p:cNvPr id="73" name="Straight Connector 72"/>
            <p:cNvCxnSpPr/>
            <p:nvPr/>
          </p:nvCxnSpPr>
          <p:spPr>
            <a:xfrm flipH="1">
              <a:off x="5486400" y="6172200"/>
              <a:ext cx="76200" cy="152400"/>
            </a:xfrm>
            <a:prstGeom prst="line">
              <a:avLst/>
            </a:prstGeom>
            <a:noFill/>
            <a:ln w="12700" cap="rnd" cmpd="sng" algn="ctr">
              <a:solidFill>
                <a:sysClr val="windowText" lastClr="000000"/>
              </a:solidFill>
              <a:prstDash val="solid"/>
            </a:ln>
            <a:effectLst/>
          </p:spPr>
        </p:cxnSp>
        <p:sp>
          <p:nvSpPr>
            <p:cNvPr id="74" name="Rectangle 73"/>
            <p:cNvSpPr/>
            <p:nvPr/>
          </p:nvSpPr>
          <p:spPr>
            <a:xfrm>
              <a:off x="5638800" y="4419600"/>
              <a:ext cx="457200" cy="1905000"/>
            </a:xfrm>
            <a:prstGeom prst="rect">
              <a:avLst/>
            </a:prstGeom>
            <a:noFill/>
            <a:ln w="48000" cap="flat" cmpd="thickThin" algn="ctr">
              <a:solidFill>
                <a:srgbClr val="FF9933"/>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9933"/>
                  </a:solidFill>
                  <a:effectLst/>
                  <a:uLnTx/>
                  <a:uFillTx/>
                  <a:latin typeface="Corbel"/>
                </a:rPr>
                <a:t>Management Fanout B (IPMC)</a:t>
              </a:r>
            </a:p>
          </p:txBody>
        </p:sp>
        <p:sp>
          <p:nvSpPr>
            <p:cNvPr id="75" name="Rectangle 74"/>
            <p:cNvSpPr/>
            <p:nvPr/>
          </p:nvSpPr>
          <p:spPr>
            <a:xfrm>
              <a:off x="5638800" y="990600"/>
              <a:ext cx="457200" cy="1905000"/>
            </a:xfrm>
            <a:prstGeom prst="rect">
              <a:avLst/>
            </a:prstGeom>
            <a:noFill/>
            <a:ln w="48000" cap="flat" cmpd="thickThin" algn="ctr">
              <a:solidFill>
                <a:srgbClr val="33CCCC"/>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33CCCC"/>
                  </a:solidFill>
                  <a:effectLst/>
                  <a:uLnTx/>
                  <a:uFillTx/>
                  <a:latin typeface="Corbel"/>
                </a:rPr>
                <a:t>Management Fanout A (IPMC)</a:t>
              </a:r>
            </a:p>
          </p:txBody>
        </p:sp>
        <p:sp>
          <p:nvSpPr>
            <p:cNvPr id="76" name="Rectangle 75"/>
            <p:cNvSpPr/>
            <p:nvPr/>
          </p:nvSpPr>
          <p:spPr>
            <a:xfrm>
              <a:off x="4191000" y="5410200"/>
              <a:ext cx="457200" cy="1066800"/>
            </a:xfrm>
            <a:prstGeom prst="rect">
              <a:avLst/>
            </a:prstGeom>
            <a:noFill/>
            <a:ln w="48000" cap="flat" cmpd="thickThin"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rbel"/>
                </a:rPr>
                <a:t>Select Circuit</a:t>
              </a:r>
            </a:p>
          </p:txBody>
        </p:sp>
        <p:cxnSp>
          <p:nvCxnSpPr>
            <p:cNvPr id="77" name="Straight Arrow Connector 76"/>
            <p:cNvCxnSpPr/>
            <p:nvPr/>
          </p:nvCxnSpPr>
          <p:spPr>
            <a:xfrm flipH="1">
              <a:off x="3810000" y="5943600"/>
              <a:ext cx="381000" cy="0"/>
            </a:xfrm>
            <a:prstGeom prst="straightConnector1">
              <a:avLst/>
            </a:prstGeom>
            <a:noFill/>
            <a:ln w="25400" cap="rnd" cmpd="sng" algn="ctr">
              <a:solidFill>
                <a:sysClr val="windowText" lastClr="000000"/>
              </a:solidFill>
              <a:prstDash val="solid"/>
              <a:tailEnd type="triangle" w="lg" len="lg"/>
            </a:ln>
            <a:effectLst/>
          </p:spPr>
        </p:cxnSp>
        <p:cxnSp>
          <p:nvCxnSpPr>
            <p:cNvPr id="78" name="Straight Connector 77"/>
            <p:cNvCxnSpPr/>
            <p:nvPr/>
          </p:nvCxnSpPr>
          <p:spPr>
            <a:xfrm flipH="1">
              <a:off x="3962400" y="5867400"/>
              <a:ext cx="76200" cy="152400"/>
            </a:xfrm>
            <a:prstGeom prst="line">
              <a:avLst/>
            </a:prstGeom>
            <a:noFill/>
            <a:ln w="12700" cap="rnd" cmpd="sng" algn="ctr">
              <a:solidFill>
                <a:sysClr val="windowText" lastClr="000000"/>
              </a:solidFill>
              <a:prstDash val="solid"/>
            </a:ln>
            <a:effectLst/>
          </p:spPr>
        </p:cxnSp>
        <p:sp>
          <p:nvSpPr>
            <p:cNvPr id="79" name="Rectangle 78"/>
            <p:cNvSpPr/>
            <p:nvPr/>
          </p:nvSpPr>
          <p:spPr>
            <a:xfrm>
              <a:off x="3352800" y="5410200"/>
              <a:ext cx="457200" cy="1066800"/>
            </a:xfrm>
            <a:prstGeom prst="rect">
              <a:avLst/>
            </a:prstGeom>
            <a:noFill/>
            <a:ln w="48000" cap="flat" cmpd="thickThin"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rbel"/>
                </a:rPr>
                <a:t>VPX Slot (IPMC)</a:t>
              </a:r>
            </a:p>
          </p:txBody>
        </p:sp>
        <p:sp>
          <p:nvSpPr>
            <p:cNvPr id="80" name="Rectangle 79"/>
            <p:cNvSpPr/>
            <p:nvPr/>
          </p:nvSpPr>
          <p:spPr>
            <a:xfrm>
              <a:off x="4191000" y="838200"/>
              <a:ext cx="457200" cy="1066800"/>
            </a:xfrm>
            <a:prstGeom prst="rect">
              <a:avLst/>
            </a:prstGeom>
            <a:noFill/>
            <a:ln w="48000" cap="flat" cmpd="thickThin"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rbel"/>
                </a:rPr>
                <a:t>Select Circuit</a:t>
              </a:r>
            </a:p>
          </p:txBody>
        </p:sp>
        <p:cxnSp>
          <p:nvCxnSpPr>
            <p:cNvPr id="81" name="Straight Arrow Connector 80"/>
            <p:cNvCxnSpPr/>
            <p:nvPr/>
          </p:nvCxnSpPr>
          <p:spPr>
            <a:xfrm flipH="1">
              <a:off x="3810000" y="1371600"/>
              <a:ext cx="381000" cy="0"/>
            </a:xfrm>
            <a:prstGeom prst="straightConnector1">
              <a:avLst/>
            </a:prstGeom>
            <a:noFill/>
            <a:ln w="25400" cap="rnd" cmpd="sng" algn="ctr">
              <a:solidFill>
                <a:sysClr val="windowText" lastClr="000000"/>
              </a:solidFill>
              <a:prstDash val="solid"/>
              <a:tailEnd type="triangle" w="lg" len="lg"/>
            </a:ln>
            <a:effectLst/>
          </p:spPr>
        </p:cxnSp>
        <p:cxnSp>
          <p:nvCxnSpPr>
            <p:cNvPr id="82" name="Straight Connector 81"/>
            <p:cNvCxnSpPr/>
            <p:nvPr/>
          </p:nvCxnSpPr>
          <p:spPr>
            <a:xfrm flipH="1">
              <a:off x="3962400" y="1295400"/>
              <a:ext cx="76200" cy="152400"/>
            </a:xfrm>
            <a:prstGeom prst="line">
              <a:avLst/>
            </a:prstGeom>
            <a:noFill/>
            <a:ln w="12700" cap="rnd" cmpd="sng" algn="ctr">
              <a:solidFill>
                <a:sysClr val="windowText" lastClr="000000"/>
              </a:solidFill>
              <a:prstDash val="solid"/>
            </a:ln>
            <a:effectLst/>
          </p:spPr>
        </p:cxnSp>
        <p:sp>
          <p:nvSpPr>
            <p:cNvPr id="83" name="Rectangle 82"/>
            <p:cNvSpPr/>
            <p:nvPr/>
          </p:nvSpPr>
          <p:spPr>
            <a:xfrm>
              <a:off x="3352800" y="838200"/>
              <a:ext cx="457200" cy="1066800"/>
            </a:xfrm>
            <a:prstGeom prst="rect">
              <a:avLst/>
            </a:prstGeom>
            <a:noFill/>
            <a:ln w="48000" cap="flat" cmpd="thickThin"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rbel"/>
                </a:rPr>
                <a:t>VPX Slot (IPMC)</a:t>
              </a:r>
            </a:p>
          </p:txBody>
        </p:sp>
        <p:cxnSp>
          <p:nvCxnSpPr>
            <p:cNvPr id="84" name="Straight Arrow Connector 83"/>
            <p:cNvCxnSpPr/>
            <p:nvPr/>
          </p:nvCxnSpPr>
          <p:spPr>
            <a:xfrm flipH="1">
              <a:off x="4648200" y="2209800"/>
              <a:ext cx="990600" cy="0"/>
            </a:xfrm>
            <a:prstGeom prst="straightConnector1">
              <a:avLst/>
            </a:prstGeom>
            <a:noFill/>
            <a:ln w="25400" cap="rnd" cmpd="sng" algn="ctr">
              <a:solidFill>
                <a:srgbClr val="33CCCC"/>
              </a:solidFill>
              <a:prstDash val="solid"/>
              <a:tailEnd type="triangle" w="lg" len="lg"/>
            </a:ln>
            <a:effectLst/>
          </p:spPr>
        </p:cxnSp>
        <p:cxnSp>
          <p:nvCxnSpPr>
            <p:cNvPr id="85" name="Straight Connector 84"/>
            <p:cNvCxnSpPr/>
            <p:nvPr/>
          </p:nvCxnSpPr>
          <p:spPr>
            <a:xfrm flipH="1">
              <a:off x="5486400" y="2133600"/>
              <a:ext cx="76200" cy="152400"/>
            </a:xfrm>
            <a:prstGeom prst="line">
              <a:avLst/>
            </a:prstGeom>
            <a:noFill/>
            <a:ln w="12700" cap="rnd" cmpd="sng" algn="ctr">
              <a:solidFill>
                <a:sysClr val="windowText" lastClr="000000"/>
              </a:solidFill>
              <a:prstDash val="solid"/>
            </a:ln>
            <a:effectLst/>
          </p:spPr>
        </p:cxnSp>
        <p:sp>
          <p:nvSpPr>
            <p:cNvPr id="86" name="Rectangle 85"/>
            <p:cNvSpPr/>
            <p:nvPr/>
          </p:nvSpPr>
          <p:spPr>
            <a:xfrm>
              <a:off x="4191000" y="1981200"/>
              <a:ext cx="457200" cy="1066800"/>
            </a:xfrm>
            <a:prstGeom prst="rect">
              <a:avLst/>
            </a:prstGeom>
            <a:noFill/>
            <a:ln w="48000" cap="flat" cmpd="thickThin"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rbel"/>
                </a:rPr>
                <a:t>Select Circuit</a:t>
              </a:r>
            </a:p>
          </p:txBody>
        </p:sp>
        <p:cxnSp>
          <p:nvCxnSpPr>
            <p:cNvPr id="87" name="Straight Arrow Connector 86"/>
            <p:cNvCxnSpPr/>
            <p:nvPr/>
          </p:nvCxnSpPr>
          <p:spPr>
            <a:xfrm flipH="1">
              <a:off x="3810000" y="2514600"/>
              <a:ext cx="381000" cy="0"/>
            </a:xfrm>
            <a:prstGeom prst="straightConnector1">
              <a:avLst/>
            </a:prstGeom>
            <a:noFill/>
            <a:ln w="25400" cap="rnd" cmpd="sng" algn="ctr">
              <a:solidFill>
                <a:sysClr val="windowText" lastClr="000000"/>
              </a:solidFill>
              <a:prstDash val="solid"/>
              <a:tailEnd type="triangle" w="lg" len="lg"/>
            </a:ln>
            <a:effectLst/>
          </p:spPr>
        </p:cxnSp>
        <p:cxnSp>
          <p:nvCxnSpPr>
            <p:cNvPr id="88" name="Straight Connector 87"/>
            <p:cNvCxnSpPr/>
            <p:nvPr/>
          </p:nvCxnSpPr>
          <p:spPr>
            <a:xfrm flipH="1">
              <a:off x="3962400" y="2438400"/>
              <a:ext cx="76200" cy="152400"/>
            </a:xfrm>
            <a:prstGeom prst="line">
              <a:avLst/>
            </a:prstGeom>
            <a:noFill/>
            <a:ln w="12700" cap="rnd" cmpd="sng" algn="ctr">
              <a:solidFill>
                <a:sysClr val="windowText" lastClr="000000"/>
              </a:solidFill>
              <a:prstDash val="solid"/>
            </a:ln>
            <a:effectLst/>
          </p:spPr>
        </p:cxnSp>
        <p:cxnSp>
          <p:nvCxnSpPr>
            <p:cNvPr id="89" name="Straight Arrow Connector 88"/>
            <p:cNvCxnSpPr/>
            <p:nvPr/>
          </p:nvCxnSpPr>
          <p:spPr>
            <a:xfrm flipH="1">
              <a:off x="4648200" y="5105400"/>
              <a:ext cx="990600" cy="0"/>
            </a:xfrm>
            <a:prstGeom prst="straightConnector1">
              <a:avLst/>
            </a:prstGeom>
            <a:noFill/>
            <a:ln w="25400" cap="rnd" cmpd="sng" algn="ctr">
              <a:solidFill>
                <a:srgbClr val="FF9933"/>
              </a:solidFill>
              <a:prstDash val="solid"/>
              <a:tailEnd type="triangle" w="lg" len="lg"/>
            </a:ln>
            <a:effectLst/>
          </p:spPr>
        </p:cxnSp>
        <p:cxnSp>
          <p:nvCxnSpPr>
            <p:cNvPr id="90" name="Straight Connector 89"/>
            <p:cNvCxnSpPr/>
            <p:nvPr/>
          </p:nvCxnSpPr>
          <p:spPr>
            <a:xfrm flipH="1">
              <a:off x="5486400" y="5029200"/>
              <a:ext cx="76200" cy="152400"/>
            </a:xfrm>
            <a:prstGeom prst="line">
              <a:avLst/>
            </a:prstGeom>
            <a:noFill/>
            <a:ln w="12700" cap="rnd" cmpd="sng" algn="ctr">
              <a:solidFill>
                <a:sysClr val="windowText" lastClr="000000"/>
              </a:solidFill>
              <a:prstDash val="solid"/>
            </a:ln>
            <a:effectLst/>
          </p:spPr>
        </p:cxnSp>
        <p:sp>
          <p:nvSpPr>
            <p:cNvPr id="91" name="Rectangle 90"/>
            <p:cNvSpPr/>
            <p:nvPr/>
          </p:nvSpPr>
          <p:spPr>
            <a:xfrm>
              <a:off x="4191000" y="4267200"/>
              <a:ext cx="457200" cy="1066800"/>
            </a:xfrm>
            <a:prstGeom prst="rect">
              <a:avLst/>
            </a:prstGeom>
            <a:noFill/>
            <a:ln w="48000" cap="flat" cmpd="thickThin"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rbel"/>
                </a:rPr>
                <a:t>Select Circuit</a:t>
              </a:r>
            </a:p>
          </p:txBody>
        </p:sp>
        <p:cxnSp>
          <p:nvCxnSpPr>
            <p:cNvPr id="92" name="Straight Arrow Connector 91"/>
            <p:cNvCxnSpPr/>
            <p:nvPr/>
          </p:nvCxnSpPr>
          <p:spPr>
            <a:xfrm flipH="1">
              <a:off x="3810000" y="4800600"/>
              <a:ext cx="381000" cy="0"/>
            </a:xfrm>
            <a:prstGeom prst="straightConnector1">
              <a:avLst/>
            </a:prstGeom>
            <a:noFill/>
            <a:ln w="25400" cap="rnd" cmpd="sng" algn="ctr">
              <a:solidFill>
                <a:sysClr val="windowText" lastClr="000000"/>
              </a:solidFill>
              <a:prstDash val="solid"/>
              <a:tailEnd type="triangle" w="lg" len="lg"/>
            </a:ln>
            <a:effectLst/>
          </p:spPr>
        </p:cxnSp>
        <p:cxnSp>
          <p:nvCxnSpPr>
            <p:cNvPr id="93" name="Straight Connector 92"/>
            <p:cNvCxnSpPr/>
            <p:nvPr/>
          </p:nvCxnSpPr>
          <p:spPr>
            <a:xfrm flipH="1">
              <a:off x="3962400" y="4724400"/>
              <a:ext cx="76200" cy="152400"/>
            </a:xfrm>
            <a:prstGeom prst="line">
              <a:avLst/>
            </a:prstGeom>
            <a:noFill/>
            <a:ln w="12700" cap="rnd" cmpd="sng" algn="ctr">
              <a:solidFill>
                <a:sysClr val="windowText" lastClr="000000"/>
              </a:solidFill>
              <a:prstDash val="solid"/>
            </a:ln>
            <a:effectLst/>
          </p:spPr>
        </p:cxnSp>
        <p:cxnSp>
          <p:nvCxnSpPr>
            <p:cNvPr id="94" name="Straight Arrow Connector 93"/>
            <p:cNvCxnSpPr/>
            <p:nvPr/>
          </p:nvCxnSpPr>
          <p:spPr>
            <a:xfrm flipH="1">
              <a:off x="4648200" y="4495800"/>
              <a:ext cx="457200" cy="0"/>
            </a:xfrm>
            <a:prstGeom prst="straightConnector1">
              <a:avLst/>
            </a:prstGeom>
            <a:noFill/>
            <a:ln w="25400" cap="rnd" cmpd="sng" algn="ctr">
              <a:solidFill>
                <a:srgbClr val="33CCCC"/>
              </a:solidFill>
              <a:prstDash val="solid"/>
              <a:tailEnd type="triangle" w="lg" len="lg"/>
            </a:ln>
            <a:effectLst/>
          </p:spPr>
        </p:cxnSp>
        <p:cxnSp>
          <p:nvCxnSpPr>
            <p:cNvPr id="95" name="Straight Arrow Connector 94"/>
            <p:cNvCxnSpPr/>
            <p:nvPr/>
          </p:nvCxnSpPr>
          <p:spPr>
            <a:xfrm flipH="1">
              <a:off x="4648200" y="5638800"/>
              <a:ext cx="533400" cy="0"/>
            </a:xfrm>
            <a:prstGeom prst="straightConnector1">
              <a:avLst/>
            </a:prstGeom>
            <a:noFill/>
            <a:ln w="25400" cap="rnd" cmpd="sng" algn="ctr">
              <a:solidFill>
                <a:srgbClr val="33CCCC"/>
              </a:solidFill>
              <a:prstDash val="solid"/>
              <a:tailEnd type="triangle" w="lg" len="lg"/>
            </a:ln>
            <a:effectLst/>
          </p:spPr>
        </p:cxnSp>
        <p:cxnSp>
          <p:nvCxnSpPr>
            <p:cNvPr id="96" name="Straight Arrow Connector 95"/>
            <p:cNvCxnSpPr/>
            <p:nvPr/>
          </p:nvCxnSpPr>
          <p:spPr>
            <a:xfrm>
              <a:off x="5181600" y="2667000"/>
              <a:ext cx="0" cy="2971800"/>
            </a:xfrm>
            <a:prstGeom prst="straightConnector1">
              <a:avLst/>
            </a:prstGeom>
            <a:noFill/>
            <a:ln w="25400" cap="rnd" cmpd="sng" algn="ctr">
              <a:solidFill>
                <a:srgbClr val="33CCCC"/>
              </a:solidFill>
              <a:prstDash val="solid"/>
              <a:tailEnd type="none" w="lg" len="lg"/>
            </a:ln>
            <a:effectLst/>
          </p:spPr>
        </p:cxnSp>
        <p:cxnSp>
          <p:nvCxnSpPr>
            <p:cNvPr id="97" name="Straight Arrow Connector 96"/>
            <p:cNvCxnSpPr/>
            <p:nvPr/>
          </p:nvCxnSpPr>
          <p:spPr>
            <a:xfrm>
              <a:off x="5105400" y="2514600"/>
              <a:ext cx="0" cy="1981200"/>
            </a:xfrm>
            <a:prstGeom prst="straightConnector1">
              <a:avLst/>
            </a:prstGeom>
            <a:noFill/>
            <a:ln w="25400" cap="rnd" cmpd="sng" algn="ctr">
              <a:solidFill>
                <a:srgbClr val="33CCCC"/>
              </a:solidFill>
              <a:prstDash val="solid"/>
              <a:tailEnd type="none" w="lg" len="lg"/>
            </a:ln>
            <a:effectLst/>
          </p:spPr>
        </p:cxnSp>
        <p:cxnSp>
          <p:nvCxnSpPr>
            <p:cNvPr id="98" name="Straight Arrow Connector 97"/>
            <p:cNvCxnSpPr/>
            <p:nvPr/>
          </p:nvCxnSpPr>
          <p:spPr>
            <a:xfrm flipH="1">
              <a:off x="5105400" y="2514600"/>
              <a:ext cx="533400" cy="0"/>
            </a:xfrm>
            <a:prstGeom prst="straightConnector1">
              <a:avLst/>
            </a:prstGeom>
            <a:noFill/>
            <a:ln w="25400" cap="rnd" cmpd="sng" algn="ctr">
              <a:solidFill>
                <a:srgbClr val="33CCCC"/>
              </a:solidFill>
              <a:prstDash val="solid"/>
              <a:tailEnd type="none" w="lg" len="lg"/>
            </a:ln>
            <a:effectLst/>
          </p:spPr>
        </p:cxnSp>
        <p:cxnSp>
          <p:nvCxnSpPr>
            <p:cNvPr id="99" name="Straight Arrow Connector 98"/>
            <p:cNvCxnSpPr/>
            <p:nvPr/>
          </p:nvCxnSpPr>
          <p:spPr>
            <a:xfrm flipH="1">
              <a:off x="5181600" y="2667000"/>
              <a:ext cx="457200" cy="0"/>
            </a:xfrm>
            <a:prstGeom prst="straightConnector1">
              <a:avLst/>
            </a:prstGeom>
            <a:noFill/>
            <a:ln w="25400" cap="rnd" cmpd="sng" algn="ctr">
              <a:solidFill>
                <a:srgbClr val="33CCCC"/>
              </a:solidFill>
              <a:prstDash val="solid"/>
              <a:tailEnd type="none" w="lg" len="lg"/>
            </a:ln>
            <a:effectLst/>
          </p:spPr>
        </p:cxnSp>
        <p:cxnSp>
          <p:nvCxnSpPr>
            <p:cNvPr id="100" name="Straight Connector 99"/>
            <p:cNvCxnSpPr/>
            <p:nvPr/>
          </p:nvCxnSpPr>
          <p:spPr>
            <a:xfrm flipH="1">
              <a:off x="5486400" y="2590800"/>
              <a:ext cx="76200" cy="152400"/>
            </a:xfrm>
            <a:prstGeom prst="line">
              <a:avLst/>
            </a:prstGeom>
            <a:noFill/>
            <a:ln w="12700" cap="rnd" cmpd="sng" algn="ctr">
              <a:solidFill>
                <a:sysClr val="windowText" lastClr="000000"/>
              </a:solidFill>
              <a:prstDash val="solid"/>
            </a:ln>
            <a:effectLst/>
          </p:spPr>
        </p:cxnSp>
        <p:cxnSp>
          <p:nvCxnSpPr>
            <p:cNvPr id="101" name="Straight Connector 100"/>
            <p:cNvCxnSpPr/>
            <p:nvPr/>
          </p:nvCxnSpPr>
          <p:spPr>
            <a:xfrm flipH="1">
              <a:off x="5486400" y="2438400"/>
              <a:ext cx="76200" cy="152400"/>
            </a:xfrm>
            <a:prstGeom prst="line">
              <a:avLst/>
            </a:prstGeom>
            <a:noFill/>
            <a:ln w="12700" cap="rnd" cmpd="sng" algn="ctr">
              <a:solidFill>
                <a:sysClr val="windowText" lastClr="000000"/>
              </a:solidFill>
              <a:prstDash val="solid"/>
            </a:ln>
            <a:effectLst/>
          </p:spPr>
        </p:cxnSp>
        <p:cxnSp>
          <p:nvCxnSpPr>
            <p:cNvPr id="102" name="Straight Arrow Connector 101"/>
            <p:cNvCxnSpPr/>
            <p:nvPr/>
          </p:nvCxnSpPr>
          <p:spPr>
            <a:xfrm>
              <a:off x="5410200" y="1676400"/>
              <a:ext cx="0" cy="2971800"/>
            </a:xfrm>
            <a:prstGeom prst="straightConnector1">
              <a:avLst/>
            </a:prstGeom>
            <a:noFill/>
            <a:ln w="25400" cap="rnd" cmpd="sng" algn="ctr">
              <a:solidFill>
                <a:srgbClr val="FF9933"/>
              </a:solidFill>
              <a:prstDash val="solid"/>
              <a:tailEnd type="none" w="lg" len="lg"/>
            </a:ln>
            <a:effectLst/>
          </p:spPr>
        </p:cxnSp>
        <p:cxnSp>
          <p:nvCxnSpPr>
            <p:cNvPr id="103" name="Straight Arrow Connector 102"/>
            <p:cNvCxnSpPr/>
            <p:nvPr/>
          </p:nvCxnSpPr>
          <p:spPr>
            <a:xfrm flipH="1">
              <a:off x="4648200" y="1676400"/>
              <a:ext cx="762000" cy="0"/>
            </a:xfrm>
            <a:prstGeom prst="straightConnector1">
              <a:avLst/>
            </a:prstGeom>
            <a:noFill/>
            <a:ln w="25400" cap="rnd" cmpd="sng" algn="ctr">
              <a:solidFill>
                <a:srgbClr val="FF9933"/>
              </a:solidFill>
              <a:prstDash val="solid"/>
              <a:tailEnd type="triangle" w="lg" len="lg"/>
            </a:ln>
            <a:effectLst/>
          </p:spPr>
        </p:cxnSp>
        <p:cxnSp>
          <p:nvCxnSpPr>
            <p:cNvPr id="104" name="Straight Arrow Connector 103"/>
            <p:cNvCxnSpPr/>
            <p:nvPr/>
          </p:nvCxnSpPr>
          <p:spPr>
            <a:xfrm flipH="1">
              <a:off x="4648200" y="2819400"/>
              <a:ext cx="685800" cy="0"/>
            </a:xfrm>
            <a:prstGeom prst="straightConnector1">
              <a:avLst/>
            </a:prstGeom>
            <a:noFill/>
            <a:ln w="25400" cap="rnd" cmpd="sng" algn="ctr">
              <a:solidFill>
                <a:srgbClr val="FF9933"/>
              </a:solidFill>
              <a:prstDash val="solid"/>
              <a:tailEnd type="triangle" w="lg" len="lg"/>
            </a:ln>
            <a:effectLst/>
          </p:spPr>
        </p:cxnSp>
        <p:cxnSp>
          <p:nvCxnSpPr>
            <p:cNvPr id="105" name="Straight Arrow Connector 104"/>
            <p:cNvCxnSpPr/>
            <p:nvPr/>
          </p:nvCxnSpPr>
          <p:spPr>
            <a:xfrm>
              <a:off x="5334000" y="2819400"/>
              <a:ext cx="0" cy="1981200"/>
            </a:xfrm>
            <a:prstGeom prst="straightConnector1">
              <a:avLst/>
            </a:prstGeom>
            <a:noFill/>
            <a:ln w="25400" cap="rnd" cmpd="sng" algn="ctr">
              <a:solidFill>
                <a:srgbClr val="FF9933"/>
              </a:solidFill>
              <a:prstDash val="solid"/>
              <a:tailEnd type="none" w="lg" len="lg"/>
            </a:ln>
            <a:effectLst/>
          </p:spPr>
        </p:cxnSp>
        <p:cxnSp>
          <p:nvCxnSpPr>
            <p:cNvPr id="106" name="Straight Arrow Connector 105"/>
            <p:cNvCxnSpPr/>
            <p:nvPr/>
          </p:nvCxnSpPr>
          <p:spPr>
            <a:xfrm flipH="1">
              <a:off x="5334000" y="4800600"/>
              <a:ext cx="304800" cy="0"/>
            </a:xfrm>
            <a:prstGeom prst="straightConnector1">
              <a:avLst/>
            </a:prstGeom>
            <a:noFill/>
            <a:ln w="25400" cap="rnd" cmpd="sng" algn="ctr">
              <a:solidFill>
                <a:srgbClr val="FF9933"/>
              </a:solidFill>
              <a:prstDash val="solid"/>
              <a:tailEnd type="none" w="lg" len="lg"/>
            </a:ln>
            <a:effectLst/>
          </p:spPr>
        </p:cxnSp>
        <p:cxnSp>
          <p:nvCxnSpPr>
            <p:cNvPr id="107" name="Straight Arrow Connector 106"/>
            <p:cNvCxnSpPr/>
            <p:nvPr/>
          </p:nvCxnSpPr>
          <p:spPr>
            <a:xfrm flipH="1">
              <a:off x="5410200" y="4648200"/>
              <a:ext cx="228600" cy="0"/>
            </a:xfrm>
            <a:prstGeom prst="straightConnector1">
              <a:avLst/>
            </a:prstGeom>
            <a:noFill/>
            <a:ln w="25400" cap="rnd" cmpd="sng" algn="ctr">
              <a:solidFill>
                <a:srgbClr val="FF9933"/>
              </a:solidFill>
              <a:prstDash val="solid"/>
              <a:tailEnd type="none" w="lg" len="lg"/>
            </a:ln>
            <a:effectLst/>
          </p:spPr>
        </p:cxnSp>
        <p:cxnSp>
          <p:nvCxnSpPr>
            <p:cNvPr id="108" name="Straight Connector 107"/>
            <p:cNvCxnSpPr/>
            <p:nvPr/>
          </p:nvCxnSpPr>
          <p:spPr>
            <a:xfrm flipH="1">
              <a:off x="5486400" y="4724400"/>
              <a:ext cx="76200" cy="152400"/>
            </a:xfrm>
            <a:prstGeom prst="line">
              <a:avLst/>
            </a:prstGeom>
            <a:noFill/>
            <a:ln w="12700" cap="rnd" cmpd="sng" algn="ctr">
              <a:solidFill>
                <a:sysClr val="windowText" lastClr="000000"/>
              </a:solidFill>
              <a:prstDash val="solid"/>
            </a:ln>
            <a:effectLst/>
          </p:spPr>
        </p:cxnSp>
        <p:cxnSp>
          <p:nvCxnSpPr>
            <p:cNvPr id="109" name="Straight Connector 108"/>
            <p:cNvCxnSpPr/>
            <p:nvPr/>
          </p:nvCxnSpPr>
          <p:spPr>
            <a:xfrm flipH="1">
              <a:off x="5486400" y="4572000"/>
              <a:ext cx="76200" cy="152400"/>
            </a:xfrm>
            <a:prstGeom prst="line">
              <a:avLst/>
            </a:prstGeom>
            <a:noFill/>
            <a:ln w="12700" cap="rnd" cmpd="sng" algn="ctr">
              <a:solidFill>
                <a:sysClr val="windowText" lastClr="000000"/>
              </a:solidFill>
              <a:prstDash val="solid"/>
            </a:ln>
            <a:effectLst/>
          </p:spPr>
        </p:cxnSp>
        <p:cxnSp>
          <p:nvCxnSpPr>
            <p:cNvPr id="110" name="Straight Arrow Connector 109"/>
            <p:cNvCxnSpPr/>
            <p:nvPr/>
          </p:nvCxnSpPr>
          <p:spPr>
            <a:xfrm>
              <a:off x="3810000" y="4114800"/>
              <a:ext cx="2057400" cy="0"/>
            </a:xfrm>
            <a:prstGeom prst="straightConnector1">
              <a:avLst/>
            </a:prstGeom>
            <a:noFill/>
            <a:ln w="25400" cap="rnd" cmpd="sng" algn="ctr">
              <a:solidFill>
                <a:srgbClr val="FF9933"/>
              </a:solidFill>
              <a:prstDash val="solid"/>
              <a:tailEnd type="none" w="lg" len="lg"/>
            </a:ln>
            <a:effectLst/>
          </p:spPr>
        </p:cxnSp>
        <p:cxnSp>
          <p:nvCxnSpPr>
            <p:cNvPr id="111" name="Straight Connector 110"/>
            <p:cNvCxnSpPr/>
            <p:nvPr/>
          </p:nvCxnSpPr>
          <p:spPr>
            <a:xfrm flipH="1">
              <a:off x="3886200" y="4038600"/>
              <a:ext cx="76200" cy="152400"/>
            </a:xfrm>
            <a:prstGeom prst="line">
              <a:avLst/>
            </a:prstGeom>
            <a:noFill/>
            <a:ln w="12700" cap="rnd" cmpd="sng" algn="ctr">
              <a:solidFill>
                <a:sysClr val="windowText" lastClr="000000"/>
              </a:solidFill>
              <a:prstDash val="solid"/>
            </a:ln>
            <a:effectLst/>
          </p:spPr>
        </p:cxnSp>
        <p:cxnSp>
          <p:nvCxnSpPr>
            <p:cNvPr id="112" name="Straight Arrow Connector 111"/>
            <p:cNvCxnSpPr/>
            <p:nvPr/>
          </p:nvCxnSpPr>
          <p:spPr>
            <a:xfrm>
              <a:off x="5867400" y="4114800"/>
              <a:ext cx="0" cy="304800"/>
            </a:xfrm>
            <a:prstGeom prst="straightConnector1">
              <a:avLst/>
            </a:prstGeom>
            <a:noFill/>
            <a:ln w="25400" cap="rnd" cmpd="sng" algn="ctr">
              <a:solidFill>
                <a:srgbClr val="FF9933"/>
              </a:solidFill>
              <a:prstDash val="solid"/>
              <a:tailEnd type="triangle" w="lg" len="lg"/>
            </a:ln>
            <a:effectLst/>
          </p:spPr>
        </p:cxnSp>
        <p:cxnSp>
          <p:nvCxnSpPr>
            <p:cNvPr id="113" name="Straight Arrow Connector 112"/>
            <p:cNvCxnSpPr/>
            <p:nvPr/>
          </p:nvCxnSpPr>
          <p:spPr>
            <a:xfrm>
              <a:off x="3810000" y="3200400"/>
              <a:ext cx="2057400" cy="0"/>
            </a:xfrm>
            <a:prstGeom prst="straightConnector1">
              <a:avLst/>
            </a:prstGeom>
            <a:noFill/>
            <a:ln w="25400" cap="rnd" cmpd="sng" algn="ctr">
              <a:solidFill>
                <a:srgbClr val="33CCCC"/>
              </a:solidFill>
              <a:prstDash val="solid"/>
              <a:tailEnd type="none" w="lg" len="lg"/>
            </a:ln>
            <a:effectLst/>
          </p:spPr>
        </p:cxnSp>
        <p:cxnSp>
          <p:nvCxnSpPr>
            <p:cNvPr id="114" name="Straight Connector 113"/>
            <p:cNvCxnSpPr/>
            <p:nvPr/>
          </p:nvCxnSpPr>
          <p:spPr>
            <a:xfrm flipH="1">
              <a:off x="3886200" y="3124200"/>
              <a:ext cx="76200" cy="152400"/>
            </a:xfrm>
            <a:prstGeom prst="line">
              <a:avLst/>
            </a:prstGeom>
            <a:noFill/>
            <a:ln w="12700" cap="rnd" cmpd="sng" algn="ctr">
              <a:solidFill>
                <a:sysClr val="windowText" lastClr="000000"/>
              </a:solidFill>
              <a:prstDash val="solid"/>
            </a:ln>
            <a:effectLst/>
          </p:spPr>
        </p:cxnSp>
        <p:cxnSp>
          <p:nvCxnSpPr>
            <p:cNvPr id="115" name="Straight Arrow Connector 114"/>
            <p:cNvCxnSpPr/>
            <p:nvPr/>
          </p:nvCxnSpPr>
          <p:spPr>
            <a:xfrm flipV="1">
              <a:off x="5867400" y="2895600"/>
              <a:ext cx="0" cy="304800"/>
            </a:xfrm>
            <a:prstGeom prst="straightConnector1">
              <a:avLst/>
            </a:prstGeom>
            <a:noFill/>
            <a:ln w="25400" cap="rnd" cmpd="sng" algn="ctr">
              <a:solidFill>
                <a:srgbClr val="33CCCC"/>
              </a:solidFill>
              <a:prstDash val="solid"/>
              <a:tailEnd type="triangle" w="lg" len="lg"/>
            </a:ln>
            <a:effectLst/>
          </p:spPr>
        </p:cxnSp>
        <p:cxnSp>
          <p:nvCxnSpPr>
            <p:cNvPr id="116" name="Straight Arrow Connector 115"/>
            <p:cNvCxnSpPr/>
            <p:nvPr/>
          </p:nvCxnSpPr>
          <p:spPr>
            <a:xfrm>
              <a:off x="2438400" y="3200400"/>
              <a:ext cx="304800" cy="0"/>
            </a:xfrm>
            <a:prstGeom prst="straightConnector1">
              <a:avLst/>
            </a:prstGeom>
            <a:noFill/>
            <a:ln w="38100" cap="rnd" cmpd="sng" algn="ctr">
              <a:solidFill>
                <a:srgbClr val="0070C0"/>
              </a:solidFill>
              <a:prstDash val="solid"/>
              <a:headEnd w="lg" len="lg"/>
              <a:tailEnd type="triangle" w="lg" len="lg"/>
            </a:ln>
            <a:effectLst/>
          </p:spPr>
        </p:cxnSp>
        <p:cxnSp>
          <p:nvCxnSpPr>
            <p:cNvPr id="117" name="Straight Arrow Connector 116"/>
            <p:cNvCxnSpPr/>
            <p:nvPr/>
          </p:nvCxnSpPr>
          <p:spPr>
            <a:xfrm>
              <a:off x="2438400" y="4114800"/>
              <a:ext cx="304800" cy="0"/>
            </a:xfrm>
            <a:prstGeom prst="straightConnector1">
              <a:avLst/>
            </a:prstGeom>
            <a:noFill/>
            <a:ln w="38100" cap="rnd" cmpd="sng" algn="ctr">
              <a:solidFill>
                <a:srgbClr val="0070C0"/>
              </a:solidFill>
              <a:prstDash val="solid"/>
              <a:headEnd w="lg" len="lg"/>
              <a:tailEnd type="triangle" w="lg" len="lg"/>
            </a:ln>
            <a:effectLst/>
          </p:spPr>
        </p:cxnSp>
        <p:cxnSp>
          <p:nvCxnSpPr>
            <p:cNvPr id="118" name="Straight Arrow Connector 117"/>
            <p:cNvCxnSpPr/>
            <p:nvPr/>
          </p:nvCxnSpPr>
          <p:spPr>
            <a:xfrm flipV="1">
              <a:off x="2438400" y="3200400"/>
              <a:ext cx="0" cy="914401"/>
            </a:xfrm>
            <a:prstGeom prst="straightConnector1">
              <a:avLst/>
            </a:prstGeom>
            <a:noFill/>
            <a:ln w="38100" cap="rnd" cmpd="sng" algn="ctr">
              <a:solidFill>
                <a:srgbClr val="0070C0"/>
              </a:solidFill>
              <a:prstDash val="solid"/>
              <a:tailEnd type="none" w="lg" len="lg"/>
            </a:ln>
            <a:effectLst/>
          </p:spPr>
        </p:cxnSp>
        <p:cxnSp>
          <p:nvCxnSpPr>
            <p:cNvPr id="119" name="Straight Arrow Connector 118"/>
            <p:cNvCxnSpPr/>
            <p:nvPr/>
          </p:nvCxnSpPr>
          <p:spPr>
            <a:xfrm flipH="1">
              <a:off x="4648200" y="1371600"/>
              <a:ext cx="304800" cy="0"/>
            </a:xfrm>
            <a:prstGeom prst="straightConnector1">
              <a:avLst/>
            </a:prstGeom>
            <a:noFill/>
            <a:ln w="38100" cap="rnd" cmpd="sng" algn="ctr">
              <a:solidFill>
                <a:srgbClr val="0070C0"/>
              </a:solidFill>
              <a:prstDash val="solid"/>
              <a:headEnd w="lg" len="lg"/>
              <a:tailEnd type="triangle" w="lg" len="lg"/>
            </a:ln>
            <a:effectLst/>
          </p:spPr>
        </p:cxnSp>
        <p:cxnSp>
          <p:nvCxnSpPr>
            <p:cNvPr id="120" name="Straight Arrow Connector 119"/>
            <p:cNvCxnSpPr/>
            <p:nvPr/>
          </p:nvCxnSpPr>
          <p:spPr>
            <a:xfrm flipH="1">
              <a:off x="4648200" y="2514600"/>
              <a:ext cx="304800" cy="0"/>
            </a:xfrm>
            <a:prstGeom prst="straightConnector1">
              <a:avLst/>
            </a:prstGeom>
            <a:noFill/>
            <a:ln w="38100" cap="rnd" cmpd="sng" algn="ctr">
              <a:solidFill>
                <a:srgbClr val="0070C0"/>
              </a:solidFill>
              <a:prstDash val="solid"/>
              <a:headEnd w="lg" len="lg"/>
              <a:tailEnd type="triangle" w="lg" len="lg"/>
            </a:ln>
            <a:effectLst/>
          </p:spPr>
        </p:cxnSp>
        <p:cxnSp>
          <p:nvCxnSpPr>
            <p:cNvPr id="121" name="Straight Arrow Connector 120"/>
            <p:cNvCxnSpPr/>
            <p:nvPr/>
          </p:nvCxnSpPr>
          <p:spPr>
            <a:xfrm flipH="1">
              <a:off x="4648200" y="4800600"/>
              <a:ext cx="304800" cy="0"/>
            </a:xfrm>
            <a:prstGeom prst="straightConnector1">
              <a:avLst/>
            </a:prstGeom>
            <a:noFill/>
            <a:ln w="38100" cap="rnd" cmpd="sng" algn="ctr">
              <a:solidFill>
                <a:srgbClr val="0070C0"/>
              </a:solidFill>
              <a:prstDash val="solid"/>
              <a:headEnd w="lg" len="lg"/>
              <a:tailEnd type="triangle" w="lg" len="lg"/>
            </a:ln>
            <a:effectLst/>
          </p:spPr>
        </p:cxnSp>
        <p:cxnSp>
          <p:nvCxnSpPr>
            <p:cNvPr id="122" name="Straight Arrow Connector 121"/>
            <p:cNvCxnSpPr/>
            <p:nvPr/>
          </p:nvCxnSpPr>
          <p:spPr>
            <a:xfrm flipH="1">
              <a:off x="4648200" y="5943600"/>
              <a:ext cx="304800" cy="0"/>
            </a:xfrm>
            <a:prstGeom prst="straightConnector1">
              <a:avLst/>
            </a:prstGeom>
            <a:noFill/>
            <a:ln w="38100" cap="rnd" cmpd="sng" algn="ctr">
              <a:solidFill>
                <a:srgbClr val="0070C0"/>
              </a:solidFill>
              <a:prstDash val="solid"/>
              <a:headEnd w="lg" len="lg"/>
              <a:tailEnd type="triangle" w="lg" len="lg"/>
            </a:ln>
            <a:effectLst/>
          </p:spPr>
        </p:cxnSp>
        <p:cxnSp>
          <p:nvCxnSpPr>
            <p:cNvPr id="123" name="Straight Arrow Connector 122"/>
            <p:cNvCxnSpPr/>
            <p:nvPr/>
          </p:nvCxnSpPr>
          <p:spPr>
            <a:xfrm flipV="1">
              <a:off x="4953000" y="1371600"/>
              <a:ext cx="0" cy="4572000"/>
            </a:xfrm>
            <a:prstGeom prst="straightConnector1">
              <a:avLst/>
            </a:prstGeom>
            <a:noFill/>
            <a:ln w="38100" cap="rnd" cmpd="sng" algn="ctr">
              <a:solidFill>
                <a:srgbClr val="0070C0"/>
              </a:solidFill>
              <a:prstDash val="solid"/>
              <a:tailEnd type="none" w="lg" len="lg"/>
            </a:ln>
            <a:effectLst/>
          </p:spPr>
        </p:cxnSp>
        <p:cxnSp>
          <p:nvCxnSpPr>
            <p:cNvPr id="124" name="Straight Arrow Connector 123"/>
            <p:cNvCxnSpPr/>
            <p:nvPr/>
          </p:nvCxnSpPr>
          <p:spPr>
            <a:xfrm>
              <a:off x="2286000" y="2438400"/>
              <a:ext cx="457200" cy="0"/>
            </a:xfrm>
            <a:prstGeom prst="straightConnector1">
              <a:avLst/>
            </a:prstGeom>
            <a:noFill/>
            <a:ln w="25400" cap="rnd" cmpd="sng" algn="ctr">
              <a:solidFill>
                <a:sysClr val="windowText" lastClr="000000"/>
              </a:solidFill>
              <a:prstDash val="dash"/>
              <a:tailEnd type="triangle" w="lg" len="lg"/>
            </a:ln>
            <a:effectLst/>
          </p:spPr>
        </p:cxnSp>
        <p:sp>
          <p:nvSpPr>
            <p:cNvPr id="125" name="TextBox 124"/>
            <p:cNvSpPr txBox="1"/>
            <p:nvPr/>
          </p:nvSpPr>
          <p:spPr>
            <a:xfrm>
              <a:off x="1219200" y="2286000"/>
              <a:ext cx="1219200" cy="304800"/>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orbel"/>
                </a:rPr>
                <a:t>SYS_RST</a:t>
              </a:r>
            </a:p>
          </p:txBody>
        </p:sp>
        <p:cxnSp>
          <p:nvCxnSpPr>
            <p:cNvPr id="126" name="Straight Arrow Connector 125"/>
            <p:cNvCxnSpPr/>
            <p:nvPr/>
          </p:nvCxnSpPr>
          <p:spPr>
            <a:xfrm>
              <a:off x="2286000" y="2819400"/>
              <a:ext cx="457200" cy="0"/>
            </a:xfrm>
            <a:prstGeom prst="straightConnector1">
              <a:avLst/>
            </a:prstGeom>
            <a:noFill/>
            <a:ln w="25400" cap="rnd" cmpd="sng" algn="ctr">
              <a:solidFill>
                <a:sysClr val="windowText" lastClr="000000"/>
              </a:solidFill>
              <a:prstDash val="dash"/>
              <a:tailEnd type="triangle" w="lg" len="lg"/>
            </a:ln>
            <a:effectLst/>
          </p:spPr>
        </p:cxnSp>
        <p:cxnSp>
          <p:nvCxnSpPr>
            <p:cNvPr id="127" name="Straight Connector 126"/>
            <p:cNvCxnSpPr/>
            <p:nvPr/>
          </p:nvCxnSpPr>
          <p:spPr>
            <a:xfrm flipH="1">
              <a:off x="2438400" y="2743200"/>
              <a:ext cx="76200" cy="152400"/>
            </a:xfrm>
            <a:prstGeom prst="line">
              <a:avLst/>
            </a:prstGeom>
            <a:noFill/>
            <a:ln w="12700" cap="rnd" cmpd="sng" algn="ctr">
              <a:solidFill>
                <a:sysClr val="windowText" lastClr="000000"/>
              </a:solidFill>
              <a:prstDash val="solid"/>
            </a:ln>
            <a:effectLst/>
          </p:spPr>
        </p:cxnSp>
        <p:sp>
          <p:nvSpPr>
            <p:cNvPr id="128" name="TextBox 127"/>
            <p:cNvSpPr txBox="1"/>
            <p:nvPr/>
          </p:nvSpPr>
          <p:spPr>
            <a:xfrm>
              <a:off x="990600" y="2514600"/>
              <a:ext cx="1447800" cy="609600"/>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orbel"/>
                </a:rPr>
                <a:t>System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orbel"/>
                </a:rPr>
                <a:t>Management</a:t>
              </a:r>
            </a:p>
          </p:txBody>
        </p:sp>
        <p:cxnSp>
          <p:nvCxnSpPr>
            <p:cNvPr id="129" name="Straight Arrow Connector 128"/>
            <p:cNvCxnSpPr/>
            <p:nvPr/>
          </p:nvCxnSpPr>
          <p:spPr>
            <a:xfrm>
              <a:off x="2286000" y="4800600"/>
              <a:ext cx="457200" cy="0"/>
            </a:xfrm>
            <a:prstGeom prst="straightConnector1">
              <a:avLst/>
            </a:prstGeom>
            <a:noFill/>
            <a:ln w="25400" cap="rnd" cmpd="sng" algn="ctr">
              <a:solidFill>
                <a:sysClr val="windowText" lastClr="000000"/>
              </a:solidFill>
              <a:prstDash val="dash"/>
              <a:tailEnd type="triangle" w="lg" len="lg"/>
            </a:ln>
            <a:effectLst/>
          </p:spPr>
        </p:cxnSp>
        <p:sp>
          <p:nvSpPr>
            <p:cNvPr id="130" name="TextBox 129"/>
            <p:cNvSpPr txBox="1"/>
            <p:nvPr/>
          </p:nvSpPr>
          <p:spPr>
            <a:xfrm>
              <a:off x="1219200" y="4648200"/>
              <a:ext cx="1219200" cy="304800"/>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orbel"/>
                </a:rPr>
                <a:t>SYS_RST</a:t>
              </a:r>
            </a:p>
          </p:txBody>
        </p:sp>
        <p:cxnSp>
          <p:nvCxnSpPr>
            <p:cNvPr id="131" name="Straight Arrow Connector 130"/>
            <p:cNvCxnSpPr/>
            <p:nvPr/>
          </p:nvCxnSpPr>
          <p:spPr>
            <a:xfrm>
              <a:off x="2286000" y="5181600"/>
              <a:ext cx="457200" cy="0"/>
            </a:xfrm>
            <a:prstGeom prst="straightConnector1">
              <a:avLst/>
            </a:prstGeom>
            <a:noFill/>
            <a:ln w="25400" cap="rnd" cmpd="sng" algn="ctr">
              <a:solidFill>
                <a:sysClr val="windowText" lastClr="000000"/>
              </a:solidFill>
              <a:prstDash val="dash"/>
              <a:tailEnd type="triangle" w="lg" len="lg"/>
            </a:ln>
            <a:effectLst/>
          </p:spPr>
        </p:cxnSp>
        <p:cxnSp>
          <p:nvCxnSpPr>
            <p:cNvPr id="132" name="Straight Connector 131"/>
            <p:cNvCxnSpPr/>
            <p:nvPr/>
          </p:nvCxnSpPr>
          <p:spPr>
            <a:xfrm flipH="1">
              <a:off x="2438400" y="5105400"/>
              <a:ext cx="76200" cy="152400"/>
            </a:xfrm>
            <a:prstGeom prst="line">
              <a:avLst/>
            </a:prstGeom>
            <a:noFill/>
            <a:ln w="12700" cap="rnd" cmpd="sng" algn="ctr">
              <a:solidFill>
                <a:sysClr val="windowText" lastClr="000000"/>
              </a:solidFill>
              <a:prstDash val="solid"/>
            </a:ln>
            <a:effectLst/>
          </p:spPr>
        </p:cxnSp>
        <p:sp>
          <p:nvSpPr>
            <p:cNvPr id="133" name="TextBox 132"/>
            <p:cNvSpPr txBox="1"/>
            <p:nvPr/>
          </p:nvSpPr>
          <p:spPr>
            <a:xfrm>
              <a:off x="990600" y="4876800"/>
              <a:ext cx="1447800" cy="609600"/>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orbel"/>
                </a:rPr>
                <a:t>System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orbel"/>
                </a:rPr>
                <a:t>Management</a:t>
              </a:r>
            </a:p>
          </p:txBody>
        </p:sp>
        <p:cxnSp>
          <p:nvCxnSpPr>
            <p:cNvPr id="134" name="Straight Arrow Connector 133"/>
            <p:cNvCxnSpPr/>
            <p:nvPr/>
          </p:nvCxnSpPr>
          <p:spPr>
            <a:xfrm flipV="1">
              <a:off x="3200400" y="3352802"/>
              <a:ext cx="0" cy="304798"/>
            </a:xfrm>
            <a:prstGeom prst="straightConnector1">
              <a:avLst/>
            </a:prstGeom>
            <a:noFill/>
            <a:ln w="38100" cap="rnd" cmpd="sng" algn="ctr">
              <a:solidFill>
                <a:srgbClr val="0070C0"/>
              </a:solidFill>
              <a:prstDash val="solid"/>
              <a:tailEnd type="triangle" w="lg" len="lg"/>
            </a:ln>
            <a:effectLst/>
          </p:spPr>
        </p:cxnSp>
        <p:cxnSp>
          <p:nvCxnSpPr>
            <p:cNvPr id="135" name="Straight Arrow Connector 134"/>
            <p:cNvCxnSpPr/>
            <p:nvPr/>
          </p:nvCxnSpPr>
          <p:spPr>
            <a:xfrm>
              <a:off x="3352800" y="3657600"/>
              <a:ext cx="0" cy="304800"/>
            </a:xfrm>
            <a:prstGeom prst="straightConnector1">
              <a:avLst/>
            </a:prstGeom>
            <a:noFill/>
            <a:ln w="38100" cap="rnd" cmpd="sng" algn="ctr">
              <a:solidFill>
                <a:srgbClr val="0070C0"/>
              </a:solidFill>
              <a:prstDash val="solid"/>
              <a:tailEnd type="triangle" w="lg" len="lg"/>
            </a:ln>
            <a:effectLst/>
          </p:spPr>
        </p:cxnSp>
        <p:cxnSp>
          <p:nvCxnSpPr>
            <p:cNvPr id="136" name="Straight Connector 135"/>
            <p:cNvCxnSpPr/>
            <p:nvPr/>
          </p:nvCxnSpPr>
          <p:spPr>
            <a:xfrm flipH="1">
              <a:off x="3810000" y="5029200"/>
              <a:ext cx="381000" cy="0"/>
            </a:xfrm>
            <a:prstGeom prst="line">
              <a:avLst/>
            </a:prstGeom>
            <a:noFill/>
            <a:ln w="12700" cap="rnd" cmpd="sng" algn="ctr">
              <a:solidFill>
                <a:sysClr val="windowText" lastClr="000000"/>
              </a:solidFill>
              <a:prstDash val="solid"/>
            </a:ln>
            <a:effectLst/>
          </p:spPr>
        </p:cxnSp>
        <p:sp>
          <p:nvSpPr>
            <p:cNvPr id="137" name="Isosceles Triangle 136"/>
            <p:cNvSpPr/>
            <p:nvPr/>
          </p:nvSpPr>
          <p:spPr>
            <a:xfrm flipV="1">
              <a:off x="3886200" y="5181600"/>
              <a:ext cx="152400" cy="152400"/>
            </a:xfrm>
            <a:prstGeom prst="triangle">
              <a:avLst/>
            </a:prstGeom>
            <a:noFill/>
            <a:ln w="48000" cap="flat" cmpd="thickThin"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orbel"/>
              </a:endParaRPr>
            </a:p>
          </p:txBody>
        </p:sp>
        <p:cxnSp>
          <p:nvCxnSpPr>
            <p:cNvPr id="138" name="Straight Connector 137"/>
            <p:cNvCxnSpPr/>
            <p:nvPr/>
          </p:nvCxnSpPr>
          <p:spPr>
            <a:xfrm>
              <a:off x="3962400" y="5029200"/>
              <a:ext cx="0" cy="152400"/>
            </a:xfrm>
            <a:prstGeom prst="line">
              <a:avLst/>
            </a:prstGeom>
            <a:noFill/>
            <a:ln w="12700" cap="rnd" cmpd="sng" algn="ctr">
              <a:solidFill>
                <a:sysClr val="windowText" lastClr="000000"/>
              </a:solidFill>
              <a:prstDash val="solid"/>
            </a:ln>
            <a:effectLst/>
          </p:spPr>
        </p:cxnSp>
        <p:cxnSp>
          <p:nvCxnSpPr>
            <p:cNvPr id="139" name="Straight Connector 138"/>
            <p:cNvCxnSpPr/>
            <p:nvPr/>
          </p:nvCxnSpPr>
          <p:spPr>
            <a:xfrm flipH="1">
              <a:off x="3810000" y="2743200"/>
              <a:ext cx="381000" cy="0"/>
            </a:xfrm>
            <a:prstGeom prst="line">
              <a:avLst/>
            </a:prstGeom>
            <a:noFill/>
            <a:ln w="12700" cap="rnd" cmpd="sng" algn="ctr">
              <a:solidFill>
                <a:sysClr val="windowText" lastClr="000000"/>
              </a:solidFill>
              <a:prstDash val="solid"/>
            </a:ln>
            <a:effectLst/>
          </p:spPr>
        </p:cxnSp>
        <p:sp>
          <p:nvSpPr>
            <p:cNvPr id="140" name="Isosceles Triangle 139"/>
            <p:cNvSpPr/>
            <p:nvPr/>
          </p:nvSpPr>
          <p:spPr>
            <a:xfrm flipV="1">
              <a:off x="3886200" y="2895600"/>
              <a:ext cx="152400" cy="152400"/>
            </a:xfrm>
            <a:prstGeom prst="triangle">
              <a:avLst/>
            </a:prstGeom>
            <a:noFill/>
            <a:ln w="48000" cap="flat" cmpd="thickThin"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orbel"/>
              </a:endParaRPr>
            </a:p>
          </p:txBody>
        </p:sp>
        <p:cxnSp>
          <p:nvCxnSpPr>
            <p:cNvPr id="141" name="Straight Connector 140"/>
            <p:cNvCxnSpPr/>
            <p:nvPr/>
          </p:nvCxnSpPr>
          <p:spPr>
            <a:xfrm>
              <a:off x="3962400" y="2743200"/>
              <a:ext cx="0" cy="152400"/>
            </a:xfrm>
            <a:prstGeom prst="line">
              <a:avLst/>
            </a:prstGeom>
            <a:noFill/>
            <a:ln w="12700" cap="rnd" cmpd="sng" algn="ctr">
              <a:solidFill>
                <a:sysClr val="windowText" lastClr="000000"/>
              </a:solidFill>
              <a:prstDash val="solid"/>
            </a:ln>
            <a:effectLst/>
          </p:spPr>
        </p:cxnSp>
      </p:grpSp>
      <p:sp>
        <p:nvSpPr>
          <p:cNvPr id="142" name="TextBox 141"/>
          <p:cNvSpPr txBox="1"/>
          <p:nvPr/>
        </p:nvSpPr>
        <p:spPr>
          <a:xfrm>
            <a:off x="941693" y="3803562"/>
            <a:ext cx="1219200" cy="609600"/>
          </a:xfrm>
          <a:prstGeom prst="rect">
            <a:avLst/>
          </a:prstGeom>
          <a:noFill/>
        </p:spPr>
        <p:txBody>
          <a:bodyPr wrap="square" rtlCol="0">
            <a:noAutofit/>
          </a:bodyPr>
          <a:lstStyle/>
          <a:p>
            <a:r>
              <a:rPr lang="en-US" sz="1600" b="1" dirty="0">
                <a:solidFill>
                  <a:prstClr val="black"/>
                </a:solidFill>
                <a:latin typeface="Corbel"/>
              </a:rPr>
              <a:t>Controller Select</a:t>
            </a:r>
          </a:p>
        </p:txBody>
      </p:sp>
    </p:spTree>
    <p:extLst>
      <p:ext uri="{BB962C8B-B14F-4D97-AF65-F5344CB8AC3E}">
        <p14:creationId xmlns:p14="http://schemas.microsoft.com/office/powerpoint/2010/main" val="35655712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SpaceVPX Management Distribution Topology</a:t>
            </a:r>
          </a:p>
        </p:txBody>
      </p:sp>
      <p:pic>
        <p:nvPicPr>
          <p:cNvPr id="143" name="Picture 142"/>
          <p:cNvPicPr>
            <a:picLocks noChangeAspect="1"/>
          </p:cNvPicPr>
          <p:nvPr/>
        </p:nvPicPr>
        <p:blipFill>
          <a:blip r:embed="rId3"/>
          <a:stretch>
            <a:fillRect/>
          </a:stretch>
        </p:blipFill>
        <p:spPr>
          <a:xfrm>
            <a:off x="3487116" y="1176040"/>
            <a:ext cx="6351786" cy="5144848"/>
          </a:xfrm>
          <a:prstGeom prst="rect">
            <a:avLst/>
          </a:prstGeom>
        </p:spPr>
      </p:pic>
    </p:spTree>
    <p:extLst>
      <p:ext uri="{BB962C8B-B14F-4D97-AF65-F5344CB8AC3E}">
        <p14:creationId xmlns:p14="http://schemas.microsoft.com/office/powerpoint/2010/main" val="8981958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SpaceVPX IPMB Topology</a:t>
            </a:r>
          </a:p>
        </p:txBody>
      </p:sp>
      <p:pic>
        <p:nvPicPr>
          <p:cNvPr id="3" name="Picture 2"/>
          <p:cNvPicPr>
            <a:picLocks noChangeAspect="1"/>
          </p:cNvPicPr>
          <p:nvPr/>
        </p:nvPicPr>
        <p:blipFill>
          <a:blip r:embed="rId2"/>
          <a:stretch>
            <a:fillRect/>
          </a:stretch>
        </p:blipFill>
        <p:spPr>
          <a:xfrm>
            <a:off x="2857855" y="1875011"/>
            <a:ext cx="5596613" cy="4682134"/>
          </a:xfrm>
          <a:prstGeom prst="rect">
            <a:avLst/>
          </a:prstGeom>
        </p:spPr>
      </p:pic>
    </p:spTree>
    <p:extLst>
      <p:ext uri="{BB962C8B-B14F-4D97-AF65-F5344CB8AC3E}">
        <p14:creationId xmlns:p14="http://schemas.microsoft.com/office/powerpoint/2010/main" val="34040342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336251"/>
          </a:xfrm>
        </p:spPr>
        <p:txBody>
          <a:bodyPr/>
          <a:lstStyle/>
          <a:p>
            <a:r>
              <a:rPr lang="en-US" dirty="0"/>
              <a:t>Power/Utility Plane</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685" y="1737360"/>
            <a:ext cx="7463589" cy="45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61600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SpaceVPX Power Distribution Topology</a:t>
            </a:r>
          </a:p>
        </p:txBody>
      </p:sp>
      <p:grpSp>
        <p:nvGrpSpPr>
          <p:cNvPr id="3" name="Group 2"/>
          <p:cNvGrpSpPr/>
          <p:nvPr/>
        </p:nvGrpSpPr>
        <p:grpSpPr>
          <a:xfrm>
            <a:off x="1688757" y="1860884"/>
            <a:ext cx="7794131" cy="4700337"/>
            <a:chOff x="304800" y="762000"/>
            <a:chExt cx="8229600" cy="5791200"/>
          </a:xfrm>
        </p:grpSpPr>
        <p:sp>
          <p:nvSpPr>
            <p:cNvPr id="4" name="Rectangle 3"/>
            <p:cNvSpPr/>
            <p:nvPr/>
          </p:nvSpPr>
          <p:spPr>
            <a:xfrm>
              <a:off x="5791200" y="762000"/>
              <a:ext cx="1981200" cy="5791200"/>
            </a:xfrm>
            <a:prstGeom prst="rect">
              <a:avLst/>
            </a:prstGeom>
            <a:solidFill>
              <a:srgbClr val="FEF4EC"/>
            </a:solidFill>
            <a:ln w="48000" cap="flat" cmpd="thickThin" algn="ctr">
              <a:solidFill>
                <a:sysClr val="windowText" lastClr="00000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orbel"/>
              </a:endParaRPr>
            </a:p>
          </p:txBody>
        </p:sp>
        <p:sp>
          <p:nvSpPr>
            <p:cNvPr id="5" name="Rectangle 4"/>
            <p:cNvSpPr/>
            <p:nvPr/>
          </p:nvSpPr>
          <p:spPr>
            <a:xfrm>
              <a:off x="2895600" y="2971800"/>
              <a:ext cx="914400" cy="457200"/>
            </a:xfrm>
            <a:prstGeom prst="rect">
              <a:avLst/>
            </a:prstGeom>
            <a:noFill/>
            <a:ln w="48000" cap="flat" cmpd="thickThin"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B050"/>
                  </a:solidFill>
                  <a:effectLst/>
                  <a:uLnTx/>
                  <a:uFillTx/>
                  <a:latin typeface="Corbel"/>
                </a:rPr>
                <a:t>Power Supply</a:t>
              </a:r>
            </a:p>
          </p:txBody>
        </p:sp>
        <p:sp>
          <p:nvSpPr>
            <p:cNvPr id="6" name="Rectangle 5"/>
            <p:cNvSpPr/>
            <p:nvPr/>
          </p:nvSpPr>
          <p:spPr>
            <a:xfrm>
              <a:off x="2895600" y="3886200"/>
              <a:ext cx="914400" cy="457200"/>
            </a:xfrm>
            <a:prstGeom prst="rect">
              <a:avLst/>
            </a:prstGeom>
            <a:noFill/>
            <a:ln w="48000" cap="flat" cmpd="thickThin"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0000"/>
                  </a:solidFill>
                  <a:effectLst/>
                  <a:uLnTx/>
                  <a:uFillTx/>
                  <a:latin typeface="Corbel"/>
                </a:rPr>
                <a:t>Power Supply</a:t>
              </a:r>
            </a:p>
          </p:txBody>
        </p:sp>
        <p:sp>
          <p:nvSpPr>
            <p:cNvPr id="7" name="Rectangle 6"/>
            <p:cNvSpPr/>
            <p:nvPr/>
          </p:nvSpPr>
          <p:spPr>
            <a:xfrm>
              <a:off x="4419600" y="1981200"/>
              <a:ext cx="1066800" cy="1066800"/>
            </a:xfrm>
            <a:prstGeom prst="rect">
              <a:avLst/>
            </a:prstGeom>
            <a:noFill/>
            <a:ln w="48000" cap="flat" cmpd="thickThin" algn="ctr">
              <a:solidFill>
                <a:srgbClr val="33CCCC"/>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33CCCC"/>
                  </a:solidFill>
                  <a:effectLst/>
                  <a:uLnTx/>
                  <a:uFillTx/>
                  <a:latin typeface="Corbel"/>
                </a:rPr>
                <a:t>System Controller A VPX Slot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33CCCC"/>
                  </a:solidFill>
                  <a:effectLst/>
                  <a:uLnTx/>
                  <a:uFillTx/>
                  <a:latin typeface="Corbel"/>
                </a:rPr>
                <a:t>(ChMC)</a:t>
              </a:r>
            </a:p>
          </p:txBody>
        </p:sp>
        <p:sp>
          <p:nvSpPr>
            <p:cNvPr id="8" name="Rectangle 7"/>
            <p:cNvSpPr/>
            <p:nvPr/>
          </p:nvSpPr>
          <p:spPr>
            <a:xfrm>
              <a:off x="1524000" y="3276600"/>
              <a:ext cx="914400" cy="762000"/>
            </a:xfrm>
            <a:prstGeom prst="rect">
              <a:avLst/>
            </a:prstGeom>
            <a:noFill/>
            <a:ln w="48000" cap="flat" cmpd="thickThin" algn="ctr">
              <a:solidFill>
                <a:sysClr val="windowText" lastClr="00000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rbel"/>
                </a:rPr>
                <a:t>Select (discrete)</a:t>
              </a:r>
            </a:p>
          </p:txBody>
        </p:sp>
        <p:cxnSp>
          <p:nvCxnSpPr>
            <p:cNvPr id="9" name="Straight Arrow Connector 8"/>
            <p:cNvCxnSpPr>
              <a:endCxn id="8" idx="1"/>
            </p:cNvCxnSpPr>
            <p:nvPr/>
          </p:nvCxnSpPr>
          <p:spPr>
            <a:xfrm>
              <a:off x="1066800" y="3657600"/>
              <a:ext cx="457200" cy="0"/>
            </a:xfrm>
            <a:prstGeom prst="straightConnector1">
              <a:avLst/>
            </a:prstGeom>
            <a:noFill/>
            <a:ln w="25400" cap="rnd" cmpd="sng" algn="ctr">
              <a:solidFill>
                <a:sysClr val="windowText" lastClr="000000"/>
              </a:solidFill>
              <a:prstDash val="dash"/>
              <a:tailEnd type="triangle" w="lg" len="lg"/>
            </a:ln>
            <a:effectLst/>
          </p:spPr>
        </p:cxnSp>
        <p:cxnSp>
          <p:nvCxnSpPr>
            <p:cNvPr id="10" name="Straight Connector 9"/>
            <p:cNvCxnSpPr/>
            <p:nvPr/>
          </p:nvCxnSpPr>
          <p:spPr>
            <a:xfrm flipH="1">
              <a:off x="1219200" y="3581400"/>
              <a:ext cx="76200" cy="152400"/>
            </a:xfrm>
            <a:prstGeom prst="line">
              <a:avLst/>
            </a:prstGeom>
            <a:noFill/>
            <a:ln w="12700" cap="rnd" cmpd="sng" algn="ctr">
              <a:solidFill>
                <a:sysClr val="windowText" lastClr="000000"/>
              </a:solidFill>
              <a:prstDash val="solid"/>
            </a:ln>
            <a:effectLst/>
          </p:spPr>
        </p:cxnSp>
        <p:sp>
          <p:nvSpPr>
            <p:cNvPr id="11" name="Rectangle 10"/>
            <p:cNvSpPr/>
            <p:nvPr/>
          </p:nvSpPr>
          <p:spPr>
            <a:xfrm>
              <a:off x="7239000" y="838200"/>
              <a:ext cx="457200" cy="1066800"/>
            </a:xfrm>
            <a:prstGeom prst="rect">
              <a:avLst/>
            </a:prstGeom>
            <a:noFill/>
            <a:ln w="48000" cap="flat" cmpd="thickThin"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rbel"/>
                </a:rPr>
                <a:t>Select Circuit</a:t>
              </a:r>
            </a:p>
          </p:txBody>
        </p:sp>
        <p:cxnSp>
          <p:nvCxnSpPr>
            <p:cNvPr id="12" name="Straight Arrow Connector 11"/>
            <p:cNvCxnSpPr>
              <a:stCxn id="5" idx="3"/>
            </p:cNvCxnSpPr>
            <p:nvPr/>
          </p:nvCxnSpPr>
          <p:spPr>
            <a:xfrm>
              <a:off x="3810000" y="3200400"/>
              <a:ext cx="2819400" cy="0"/>
            </a:xfrm>
            <a:prstGeom prst="straightConnector1">
              <a:avLst/>
            </a:prstGeom>
            <a:noFill/>
            <a:ln w="38100" cap="rnd" cmpd="sng" algn="ctr">
              <a:solidFill>
                <a:srgbClr val="00B050"/>
              </a:solidFill>
              <a:prstDash val="solid"/>
              <a:tailEnd type="none" w="lg" len="lg"/>
            </a:ln>
            <a:effectLst/>
          </p:spPr>
        </p:cxnSp>
        <p:cxnSp>
          <p:nvCxnSpPr>
            <p:cNvPr id="13" name="Straight Arrow Connector 12"/>
            <p:cNvCxnSpPr/>
            <p:nvPr/>
          </p:nvCxnSpPr>
          <p:spPr>
            <a:xfrm>
              <a:off x="1066800" y="3048000"/>
              <a:ext cx="1828800" cy="0"/>
            </a:xfrm>
            <a:prstGeom prst="straightConnector1">
              <a:avLst/>
            </a:prstGeom>
            <a:noFill/>
            <a:ln w="38100" cap="rnd" cmpd="sng" algn="ctr">
              <a:solidFill>
                <a:srgbClr val="00B050"/>
              </a:solidFill>
              <a:prstDash val="solid"/>
              <a:tailEnd type="triangle" w="lg" len="lg"/>
            </a:ln>
            <a:effectLst/>
          </p:spPr>
        </p:cxnSp>
        <p:cxnSp>
          <p:nvCxnSpPr>
            <p:cNvPr id="14" name="Straight Arrow Connector 13"/>
            <p:cNvCxnSpPr/>
            <p:nvPr/>
          </p:nvCxnSpPr>
          <p:spPr>
            <a:xfrm>
              <a:off x="990600" y="4267200"/>
              <a:ext cx="1905000" cy="0"/>
            </a:xfrm>
            <a:prstGeom prst="straightConnector1">
              <a:avLst/>
            </a:prstGeom>
            <a:noFill/>
            <a:ln w="38100" cap="rnd" cmpd="sng" algn="ctr">
              <a:solidFill>
                <a:srgbClr val="FF0000"/>
              </a:solidFill>
              <a:prstDash val="solid"/>
              <a:tailEnd type="triangle" w="lg" len="lg"/>
            </a:ln>
            <a:effectLst/>
          </p:spPr>
        </p:cxnSp>
        <p:cxnSp>
          <p:nvCxnSpPr>
            <p:cNvPr id="15" name="Straight Arrow Connector 14"/>
            <p:cNvCxnSpPr>
              <a:stCxn id="6" idx="3"/>
            </p:cNvCxnSpPr>
            <p:nvPr/>
          </p:nvCxnSpPr>
          <p:spPr>
            <a:xfrm>
              <a:off x="3810000" y="4114800"/>
              <a:ext cx="3124200" cy="0"/>
            </a:xfrm>
            <a:prstGeom prst="straightConnector1">
              <a:avLst/>
            </a:prstGeom>
            <a:noFill/>
            <a:ln w="38100" cap="rnd" cmpd="sng" algn="ctr">
              <a:solidFill>
                <a:srgbClr val="FF0000"/>
              </a:solidFill>
              <a:prstDash val="solid"/>
              <a:tailEnd type="none" w="lg" len="lg"/>
            </a:ln>
            <a:effectLst/>
          </p:spPr>
        </p:cxnSp>
        <p:cxnSp>
          <p:nvCxnSpPr>
            <p:cNvPr id="16" name="Straight Arrow Connector 15"/>
            <p:cNvCxnSpPr/>
            <p:nvPr/>
          </p:nvCxnSpPr>
          <p:spPr>
            <a:xfrm flipH="1">
              <a:off x="6324600" y="2438400"/>
              <a:ext cx="457200" cy="0"/>
            </a:xfrm>
            <a:prstGeom prst="straightConnector1">
              <a:avLst/>
            </a:prstGeom>
            <a:noFill/>
            <a:ln w="38100" cap="rnd" cmpd="sng" algn="ctr">
              <a:solidFill>
                <a:srgbClr val="0070C0"/>
              </a:solidFill>
              <a:prstDash val="solid"/>
              <a:headEnd w="lg" len="lg"/>
              <a:tailEnd type="triangle" w="lg" len="lg"/>
            </a:ln>
            <a:effectLst/>
          </p:spPr>
        </p:cxnSp>
        <p:cxnSp>
          <p:nvCxnSpPr>
            <p:cNvPr id="17" name="Straight Arrow Connector 16"/>
            <p:cNvCxnSpPr/>
            <p:nvPr/>
          </p:nvCxnSpPr>
          <p:spPr>
            <a:xfrm>
              <a:off x="6324600" y="990600"/>
              <a:ext cx="914400" cy="0"/>
            </a:xfrm>
            <a:prstGeom prst="straightConnector1">
              <a:avLst/>
            </a:prstGeom>
            <a:noFill/>
            <a:ln w="38100" cap="rnd" cmpd="sng" algn="ctr">
              <a:solidFill>
                <a:srgbClr val="FF0000"/>
              </a:solidFill>
              <a:prstDash val="solid"/>
              <a:headEnd type="triangle" w="lg" len="lg"/>
              <a:tailEnd type="triangle" w="lg" len="lg"/>
            </a:ln>
            <a:effectLst/>
          </p:spPr>
        </p:cxnSp>
        <p:sp>
          <p:nvSpPr>
            <p:cNvPr id="18" name="Rectangle 17"/>
            <p:cNvSpPr/>
            <p:nvPr/>
          </p:nvSpPr>
          <p:spPr>
            <a:xfrm>
              <a:off x="8077200" y="838200"/>
              <a:ext cx="457200" cy="1066800"/>
            </a:xfrm>
            <a:prstGeom prst="rect">
              <a:avLst/>
            </a:prstGeom>
            <a:noFill/>
            <a:ln w="48000" cap="flat" cmpd="thickThin"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rbel"/>
                </a:rPr>
                <a:t>VPX Slot</a:t>
              </a:r>
            </a:p>
          </p:txBody>
        </p:sp>
        <p:cxnSp>
          <p:nvCxnSpPr>
            <p:cNvPr id="19" name="Straight Arrow Connector 18"/>
            <p:cNvCxnSpPr/>
            <p:nvPr/>
          </p:nvCxnSpPr>
          <p:spPr>
            <a:xfrm>
              <a:off x="6934200" y="990600"/>
              <a:ext cx="0" cy="4572000"/>
            </a:xfrm>
            <a:prstGeom prst="straightConnector1">
              <a:avLst/>
            </a:prstGeom>
            <a:noFill/>
            <a:ln w="38100" cap="rnd" cmpd="sng" algn="ctr">
              <a:solidFill>
                <a:srgbClr val="FF0000"/>
              </a:solidFill>
              <a:prstDash val="solid"/>
              <a:tailEnd type="none" w="lg" len="lg"/>
            </a:ln>
            <a:effectLst/>
          </p:spPr>
        </p:cxnSp>
        <p:cxnSp>
          <p:nvCxnSpPr>
            <p:cNvPr id="20" name="Straight Arrow Connector 19"/>
            <p:cNvCxnSpPr/>
            <p:nvPr/>
          </p:nvCxnSpPr>
          <p:spPr>
            <a:xfrm>
              <a:off x="6324600" y="1752600"/>
              <a:ext cx="914400" cy="0"/>
            </a:xfrm>
            <a:prstGeom prst="straightConnector1">
              <a:avLst/>
            </a:prstGeom>
            <a:noFill/>
            <a:ln w="38100" cap="rnd" cmpd="sng" algn="ctr">
              <a:solidFill>
                <a:srgbClr val="00B050"/>
              </a:solidFill>
              <a:prstDash val="solid"/>
              <a:headEnd type="triangle" w="lg" len="lg"/>
              <a:tailEnd type="triangle" w="lg" len="lg"/>
            </a:ln>
            <a:effectLst/>
          </p:spPr>
        </p:cxnSp>
        <p:cxnSp>
          <p:nvCxnSpPr>
            <p:cNvPr id="21" name="Straight Arrow Connector 20"/>
            <p:cNvCxnSpPr/>
            <p:nvPr/>
          </p:nvCxnSpPr>
          <p:spPr>
            <a:xfrm>
              <a:off x="6629400" y="1752600"/>
              <a:ext cx="0" cy="4572000"/>
            </a:xfrm>
            <a:prstGeom prst="straightConnector1">
              <a:avLst/>
            </a:prstGeom>
            <a:noFill/>
            <a:ln w="38100" cap="rnd" cmpd="sng" algn="ctr">
              <a:solidFill>
                <a:srgbClr val="00B050"/>
              </a:solidFill>
              <a:prstDash val="solid"/>
              <a:tailEnd type="none" w="lg" len="lg"/>
            </a:ln>
            <a:effectLst/>
          </p:spPr>
        </p:cxnSp>
        <p:sp>
          <p:nvSpPr>
            <p:cNvPr id="22" name="Rectangle 21"/>
            <p:cNvSpPr/>
            <p:nvPr/>
          </p:nvSpPr>
          <p:spPr>
            <a:xfrm>
              <a:off x="7239000" y="1981200"/>
              <a:ext cx="457200" cy="1066800"/>
            </a:xfrm>
            <a:prstGeom prst="rect">
              <a:avLst/>
            </a:prstGeom>
            <a:noFill/>
            <a:ln w="48000" cap="flat" cmpd="thickThin"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rbel"/>
                </a:rPr>
                <a:t>Select Circuit</a:t>
              </a:r>
            </a:p>
          </p:txBody>
        </p:sp>
        <p:cxnSp>
          <p:nvCxnSpPr>
            <p:cNvPr id="23" name="Straight Arrow Connector 22"/>
            <p:cNvCxnSpPr/>
            <p:nvPr/>
          </p:nvCxnSpPr>
          <p:spPr>
            <a:xfrm>
              <a:off x="6934200" y="2133600"/>
              <a:ext cx="304800" cy="0"/>
            </a:xfrm>
            <a:prstGeom prst="straightConnector1">
              <a:avLst/>
            </a:prstGeom>
            <a:noFill/>
            <a:ln w="38100" cap="rnd" cmpd="sng" algn="ctr">
              <a:solidFill>
                <a:srgbClr val="FF0000"/>
              </a:solidFill>
              <a:prstDash val="solid"/>
              <a:tailEnd type="triangle" w="lg" len="lg"/>
            </a:ln>
            <a:effectLst/>
          </p:spPr>
        </p:cxnSp>
        <p:sp>
          <p:nvSpPr>
            <p:cNvPr id="24" name="Rectangle 23"/>
            <p:cNvSpPr/>
            <p:nvPr/>
          </p:nvSpPr>
          <p:spPr>
            <a:xfrm>
              <a:off x="8077200" y="1981200"/>
              <a:ext cx="457200" cy="1066800"/>
            </a:xfrm>
            <a:prstGeom prst="rect">
              <a:avLst/>
            </a:prstGeom>
            <a:noFill/>
            <a:ln w="48000" cap="flat" cmpd="thickThin"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rbel"/>
                </a:rPr>
                <a:t>VPX Slot</a:t>
              </a:r>
            </a:p>
          </p:txBody>
        </p:sp>
        <p:cxnSp>
          <p:nvCxnSpPr>
            <p:cNvPr id="25" name="Straight Arrow Connector 24"/>
            <p:cNvCxnSpPr/>
            <p:nvPr/>
          </p:nvCxnSpPr>
          <p:spPr>
            <a:xfrm>
              <a:off x="6629400" y="2895600"/>
              <a:ext cx="609600" cy="0"/>
            </a:xfrm>
            <a:prstGeom prst="straightConnector1">
              <a:avLst/>
            </a:prstGeom>
            <a:noFill/>
            <a:ln w="38100" cap="rnd" cmpd="sng" algn="ctr">
              <a:solidFill>
                <a:srgbClr val="00B050"/>
              </a:solidFill>
              <a:prstDash val="solid"/>
              <a:tailEnd type="triangle" w="lg" len="lg"/>
            </a:ln>
            <a:effectLst/>
          </p:spPr>
        </p:cxnSp>
        <p:sp>
          <p:nvSpPr>
            <p:cNvPr id="26" name="Rectangle 25"/>
            <p:cNvSpPr/>
            <p:nvPr/>
          </p:nvSpPr>
          <p:spPr>
            <a:xfrm>
              <a:off x="7239000" y="3124200"/>
              <a:ext cx="457200" cy="1066800"/>
            </a:xfrm>
            <a:prstGeom prst="rect">
              <a:avLst/>
            </a:prstGeom>
            <a:noFill/>
            <a:ln w="48000" cap="flat" cmpd="thickThin"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rbel"/>
                </a:rPr>
                <a:t>Select Circuit</a:t>
              </a:r>
            </a:p>
          </p:txBody>
        </p:sp>
        <p:cxnSp>
          <p:nvCxnSpPr>
            <p:cNvPr id="27" name="Straight Arrow Connector 26"/>
            <p:cNvCxnSpPr/>
            <p:nvPr/>
          </p:nvCxnSpPr>
          <p:spPr>
            <a:xfrm>
              <a:off x="6934200" y="3276600"/>
              <a:ext cx="304800" cy="0"/>
            </a:xfrm>
            <a:prstGeom prst="straightConnector1">
              <a:avLst/>
            </a:prstGeom>
            <a:noFill/>
            <a:ln w="38100" cap="rnd" cmpd="sng" algn="ctr">
              <a:solidFill>
                <a:srgbClr val="FF0000"/>
              </a:solidFill>
              <a:prstDash val="solid"/>
              <a:tailEnd type="triangle" w="lg" len="lg"/>
            </a:ln>
            <a:effectLst/>
          </p:spPr>
        </p:cxnSp>
        <p:sp>
          <p:nvSpPr>
            <p:cNvPr id="28" name="Rectangle 27"/>
            <p:cNvSpPr/>
            <p:nvPr/>
          </p:nvSpPr>
          <p:spPr>
            <a:xfrm>
              <a:off x="8077200" y="3124200"/>
              <a:ext cx="457200" cy="1066800"/>
            </a:xfrm>
            <a:prstGeom prst="rect">
              <a:avLst/>
            </a:prstGeom>
            <a:noFill/>
            <a:ln w="48000" cap="flat" cmpd="thickThin"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rbel"/>
                </a:rPr>
                <a:t>VPX Slot</a:t>
              </a:r>
            </a:p>
          </p:txBody>
        </p:sp>
        <p:cxnSp>
          <p:nvCxnSpPr>
            <p:cNvPr id="29" name="Straight Arrow Connector 28"/>
            <p:cNvCxnSpPr/>
            <p:nvPr/>
          </p:nvCxnSpPr>
          <p:spPr>
            <a:xfrm>
              <a:off x="6629400" y="4038600"/>
              <a:ext cx="609600" cy="0"/>
            </a:xfrm>
            <a:prstGeom prst="straightConnector1">
              <a:avLst/>
            </a:prstGeom>
            <a:noFill/>
            <a:ln w="38100" cap="rnd" cmpd="sng" algn="ctr">
              <a:solidFill>
                <a:srgbClr val="00B050"/>
              </a:solidFill>
              <a:prstDash val="solid"/>
              <a:tailEnd type="triangle" w="lg" len="lg"/>
            </a:ln>
            <a:effectLst/>
          </p:spPr>
        </p:cxnSp>
        <p:sp>
          <p:nvSpPr>
            <p:cNvPr id="30" name="Rectangle 29"/>
            <p:cNvSpPr/>
            <p:nvPr/>
          </p:nvSpPr>
          <p:spPr>
            <a:xfrm>
              <a:off x="7239000" y="4267200"/>
              <a:ext cx="457200" cy="1066800"/>
            </a:xfrm>
            <a:prstGeom prst="rect">
              <a:avLst/>
            </a:prstGeom>
            <a:noFill/>
            <a:ln w="48000" cap="flat" cmpd="thickThin"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rbel"/>
                </a:rPr>
                <a:t>Select Circuit</a:t>
              </a:r>
            </a:p>
          </p:txBody>
        </p:sp>
        <p:cxnSp>
          <p:nvCxnSpPr>
            <p:cNvPr id="31" name="Straight Arrow Connector 30"/>
            <p:cNvCxnSpPr/>
            <p:nvPr/>
          </p:nvCxnSpPr>
          <p:spPr>
            <a:xfrm>
              <a:off x="6934200" y="4419600"/>
              <a:ext cx="304800" cy="0"/>
            </a:xfrm>
            <a:prstGeom prst="straightConnector1">
              <a:avLst/>
            </a:prstGeom>
            <a:noFill/>
            <a:ln w="38100" cap="rnd" cmpd="sng" algn="ctr">
              <a:solidFill>
                <a:srgbClr val="FF0000"/>
              </a:solidFill>
              <a:prstDash val="solid"/>
              <a:tailEnd type="triangle" w="lg" len="lg"/>
            </a:ln>
            <a:effectLst/>
          </p:spPr>
        </p:cxnSp>
        <p:sp>
          <p:nvSpPr>
            <p:cNvPr id="32" name="Rectangle 31"/>
            <p:cNvSpPr/>
            <p:nvPr/>
          </p:nvSpPr>
          <p:spPr>
            <a:xfrm>
              <a:off x="8077200" y="4267200"/>
              <a:ext cx="457200" cy="1066800"/>
            </a:xfrm>
            <a:prstGeom prst="rect">
              <a:avLst/>
            </a:prstGeom>
            <a:noFill/>
            <a:ln w="48000" cap="flat" cmpd="thickThin"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rbel"/>
                </a:rPr>
                <a:t>VPX Slot</a:t>
              </a:r>
            </a:p>
          </p:txBody>
        </p:sp>
        <p:cxnSp>
          <p:nvCxnSpPr>
            <p:cNvPr id="33" name="Straight Arrow Connector 32"/>
            <p:cNvCxnSpPr/>
            <p:nvPr/>
          </p:nvCxnSpPr>
          <p:spPr>
            <a:xfrm>
              <a:off x="6629400" y="5181600"/>
              <a:ext cx="609600" cy="0"/>
            </a:xfrm>
            <a:prstGeom prst="straightConnector1">
              <a:avLst/>
            </a:prstGeom>
            <a:noFill/>
            <a:ln w="38100" cap="rnd" cmpd="sng" algn="ctr">
              <a:solidFill>
                <a:srgbClr val="00B050"/>
              </a:solidFill>
              <a:prstDash val="solid"/>
              <a:tailEnd type="triangle" w="lg" len="lg"/>
            </a:ln>
            <a:effectLst/>
          </p:spPr>
        </p:cxnSp>
        <p:sp>
          <p:nvSpPr>
            <p:cNvPr id="34" name="Rectangle 33"/>
            <p:cNvSpPr/>
            <p:nvPr/>
          </p:nvSpPr>
          <p:spPr>
            <a:xfrm>
              <a:off x="7239000" y="5410200"/>
              <a:ext cx="457200" cy="1066800"/>
            </a:xfrm>
            <a:prstGeom prst="rect">
              <a:avLst/>
            </a:prstGeom>
            <a:noFill/>
            <a:ln w="48000" cap="flat" cmpd="thickThin"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rbel"/>
                </a:rPr>
                <a:t>Select Circuit</a:t>
              </a:r>
            </a:p>
          </p:txBody>
        </p:sp>
        <p:cxnSp>
          <p:nvCxnSpPr>
            <p:cNvPr id="35" name="Straight Arrow Connector 34"/>
            <p:cNvCxnSpPr/>
            <p:nvPr/>
          </p:nvCxnSpPr>
          <p:spPr>
            <a:xfrm flipH="1">
              <a:off x="6324600" y="2209800"/>
              <a:ext cx="609600" cy="0"/>
            </a:xfrm>
            <a:prstGeom prst="straightConnector1">
              <a:avLst/>
            </a:prstGeom>
            <a:noFill/>
            <a:ln w="38100" cap="rnd" cmpd="sng" algn="ctr">
              <a:solidFill>
                <a:srgbClr val="FF0000"/>
              </a:solidFill>
              <a:prstDash val="solid"/>
              <a:tailEnd type="triangle" w="lg" len="lg"/>
            </a:ln>
            <a:effectLst/>
          </p:spPr>
        </p:cxnSp>
        <p:sp>
          <p:nvSpPr>
            <p:cNvPr id="36" name="Rectangle 35"/>
            <p:cNvSpPr/>
            <p:nvPr/>
          </p:nvSpPr>
          <p:spPr>
            <a:xfrm>
              <a:off x="8077200" y="5410200"/>
              <a:ext cx="457200" cy="1066800"/>
            </a:xfrm>
            <a:prstGeom prst="rect">
              <a:avLst/>
            </a:prstGeom>
            <a:noFill/>
            <a:ln w="48000" cap="flat" cmpd="thickThin"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rbel"/>
                </a:rPr>
                <a:t>VPX Slot</a:t>
              </a:r>
            </a:p>
          </p:txBody>
        </p:sp>
        <p:cxnSp>
          <p:nvCxnSpPr>
            <p:cNvPr id="37" name="Straight Arrow Connector 36"/>
            <p:cNvCxnSpPr/>
            <p:nvPr/>
          </p:nvCxnSpPr>
          <p:spPr>
            <a:xfrm flipH="1">
              <a:off x="6324600" y="2819400"/>
              <a:ext cx="304800" cy="0"/>
            </a:xfrm>
            <a:prstGeom prst="straightConnector1">
              <a:avLst/>
            </a:prstGeom>
            <a:noFill/>
            <a:ln w="38100" cap="rnd" cmpd="sng" algn="ctr">
              <a:solidFill>
                <a:srgbClr val="00B050"/>
              </a:solidFill>
              <a:prstDash val="solid"/>
              <a:tailEnd type="triangle" w="lg" len="lg"/>
            </a:ln>
            <a:effectLst/>
          </p:spPr>
        </p:cxnSp>
        <p:cxnSp>
          <p:nvCxnSpPr>
            <p:cNvPr id="38" name="Straight Arrow Connector 37"/>
            <p:cNvCxnSpPr/>
            <p:nvPr/>
          </p:nvCxnSpPr>
          <p:spPr>
            <a:xfrm flipV="1">
              <a:off x="6781800" y="1371600"/>
              <a:ext cx="0" cy="4572000"/>
            </a:xfrm>
            <a:prstGeom prst="straightConnector1">
              <a:avLst/>
            </a:prstGeom>
            <a:noFill/>
            <a:ln w="38100" cap="rnd" cmpd="sng" algn="ctr">
              <a:solidFill>
                <a:srgbClr val="0070C0"/>
              </a:solidFill>
              <a:prstDash val="dash"/>
              <a:tailEnd type="none" w="lg" len="lg"/>
            </a:ln>
            <a:effectLst/>
          </p:spPr>
        </p:cxnSp>
        <p:cxnSp>
          <p:nvCxnSpPr>
            <p:cNvPr id="39" name="Straight Arrow Connector 38"/>
            <p:cNvCxnSpPr/>
            <p:nvPr/>
          </p:nvCxnSpPr>
          <p:spPr>
            <a:xfrm>
              <a:off x="7696200" y="1371600"/>
              <a:ext cx="381000" cy="0"/>
            </a:xfrm>
            <a:prstGeom prst="straightConnector1">
              <a:avLst/>
            </a:prstGeom>
            <a:noFill/>
            <a:ln w="38100" cap="rnd" cmpd="sng" algn="ctr">
              <a:solidFill>
                <a:sysClr val="windowText" lastClr="000000"/>
              </a:solidFill>
              <a:prstDash val="solid"/>
              <a:tailEnd type="triangle" w="lg" len="lg"/>
            </a:ln>
            <a:effectLst/>
          </p:spPr>
        </p:cxnSp>
        <p:cxnSp>
          <p:nvCxnSpPr>
            <p:cNvPr id="40" name="Straight Arrow Connector 39"/>
            <p:cNvCxnSpPr/>
            <p:nvPr/>
          </p:nvCxnSpPr>
          <p:spPr>
            <a:xfrm>
              <a:off x="7696200" y="2514600"/>
              <a:ext cx="381000" cy="0"/>
            </a:xfrm>
            <a:prstGeom prst="straightConnector1">
              <a:avLst/>
            </a:prstGeom>
            <a:noFill/>
            <a:ln w="38100" cap="rnd" cmpd="sng" algn="ctr">
              <a:solidFill>
                <a:sysClr val="windowText" lastClr="000000"/>
              </a:solidFill>
              <a:prstDash val="solid"/>
              <a:tailEnd type="triangle" w="lg" len="lg"/>
            </a:ln>
            <a:effectLst/>
          </p:spPr>
        </p:cxnSp>
        <p:cxnSp>
          <p:nvCxnSpPr>
            <p:cNvPr id="41" name="Straight Arrow Connector 40"/>
            <p:cNvCxnSpPr/>
            <p:nvPr/>
          </p:nvCxnSpPr>
          <p:spPr>
            <a:xfrm>
              <a:off x="7696200" y="3657600"/>
              <a:ext cx="381000" cy="0"/>
            </a:xfrm>
            <a:prstGeom prst="straightConnector1">
              <a:avLst/>
            </a:prstGeom>
            <a:noFill/>
            <a:ln w="38100" cap="rnd" cmpd="sng" algn="ctr">
              <a:solidFill>
                <a:sysClr val="windowText" lastClr="000000"/>
              </a:solidFill>
              <a:prstDash val="solid"/>
              <a:tailEnd type="triangle" w="lg" len="lg"/>
            </a:ln>
            <a:effectLst/>
          </p:spPr>
        </p:cxnSp>
        <p:cxnSp>
          <p:nvCxnSpPr>
            <p:cNvPr id="42" name="Straight Arrow Connector 41"/>
            <p:cNvCxnSpPr/>
            <p:nvPr/>
          </p:nvCxnSpPr>
          <p:spPr>
            <a:xfrm>
              <a:off x="7696200" y="4800600"/>
              <a:ext cx="381000" cy="0"/>
            </a:xfrm>
            <a:prstGeom prst="straightConnector1">
              <a:avLst/>
            </a:prstGeom>
            <a:noFill/>
            <a:ln w="38100" cap="rnd" cmpd="sng" algn="ctr">
              <a:solidFill>
                <a:sysClr val="windowText" lastClr="000000"/>
              </a:solidFill>
              <a:prstDash val="solid"/>
              <a:tailEnd type="triangle" w="lg" len="lg"/>
            </a:ln>
            <a:effectLst/>
          </p:spPr>
        </p:cxnSp>
        <p:cxnSp>
          <p:nvCxnSpPr>
            <p:cNvPr id="43" name="Straight Arrow Connector 42"/>
            <p:cNvCxnSpPr/>
            <p:nvPr/>
          </p:nvCxnSpPr>
          <p:spPr>
            <a:xfrm>
              <a:off x="7696200" y="5943600"/>
              <a:ext cx="381000" cy="0"/>
            </a:xfrm>
            <a:prstGeom prst="straightConnector1">
              <a:avLst/>
            </a:prstGeom>
            <a:noFill/>
            <a:ln w="38100" cap="rnd" cmpd="sng" algn="ctr">
              <a:solidFill>
                <a:sysClr val="windowText" lastClr="000000"/>
              </a:solidFill>
              <a:prstDash val="solid"/>
              <a:tailEnd type="triangle" w="lg" len="lg"/>
            </a:ln>
            <a:effectLst/>
          </p:spPr>
        </p:cxnSp>
        <p:sp>
          <p:nvSpPr>
            <p:cNvPr id="44" name="TextBox 43"/>
            <p:cNvSpPr txBox="1"/>
            <p:nvPr/>
          </p:nvSpPr>
          <p:spPr>
            <a:xfrm>
              <a:off x="304800" y="2743200"/>
              <a:ext cx="997774"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B050"/>
                  </a:solidFill>
                  <a:effectLst/>
                  <a:uLnTx/>
                  <a:uFillTx/>
                  <a:latin typeface="Corbel"/>
                </a:rPr>
                <a:t>Power A</a:t>
              </a:r>
            </a:p>
          </p:txBody>
        </p:sp>
        <p:sp>
          <p:nvSpPr>
            <p:cNvPr id="45" name="TextBox 44"/>
            <p:cNvSpPr txBox="1"/>
            <p:nvPr/>
          </p:nvSpPr>
          <p:spPr>
            <a:xfrm>
              <a:off x="304800" y="4267200"/>
              <a:ext cx="997774"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0000"/>
                  </a:solidFill>
                  <a:effectLst/>
                  <a:uLnTx/>
                  <a:uFillTx/>
                  <a:latin typeface="Corbel"/>
                </a:rPr>
                <a:t>Power B</a:t>
              </a:r>
            </a:p>
          </p:txBody>
        </p:sp>
        <p:sp>
          <p:nvSpPr>
            <p:cNvPr id="46" name="TextBox 45"/>
            <p:cNvSpPr txBox="1"/>
            <p:nvPr/>
          </p:nvSpPr>
          <p:spPr>
            <a:xfrm>
              <a:off x="304800" y="3352800"/>
              <a:ext cx="838200" cy="609600"/>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orbel"/>
                </a:rPr>
                <a:t>Power Select</a:t>
              </a:r>
            </a:p>
          </p:txBody>
        </p:sp>
        <p:cxnSp>
          <p:nvCxnSpPr>
            <p:cNvPr id="47" name="Straight Arrow Connector 46"/>
            <p:cNvCxnSpPr/>
            <p:nvPr/>
          </p:nvCxnSpPr>
          <p:spPr>
            <a:xfrm>
              <a:off x="6781800" y="2590800"/>
              <a:ext cx="457200" cy="0"/>
            </a:xfrm>
            <a:prstGeom prst="straightConnector1">
              <a:avLst/>
            </a:prstGeom>
            <a:noFill/>
            <a:ln w="38100" cap="rnd" cmpd="sng" algn="ctr">
              <a:solidFill>
                <a:srgbClr val="0070C0"/>
              </a:solidFill>
              <a:prstDash val="solid"/>
              <a:headEnd w="lg" len="lg"/>
              <a:tailEnd type="triangle" w="lg" len="lg"/>
            </a:ln>
            <a:effectLst/>
          </p:spPr>
        </p:cxnSp>
        <p:cxnSp>
          <p:nvCxnSpPr>
            <p:cNvPr id="48" name="Straight Arrow Connector 47"/>
            <p:cNvCxnSpPr/>
            <p:nvPr/>
          </p:nvCxnSpPr>
          <p:spPr>
            <a:xfrm>
              <a:off x="6781800" y="3810000"/>
              <a:ext cx="457200" cy="0"/>
            </a:xfrm>
            <a:prstGeom prst="straightConnector1">
              <a:avLst/>
            </a:prstGeom>
            <a:noFill/>
            <a:ln w="38100" cap="rnd" cmpd="sng" algn="ctr">
              <a:solidFill>
                <a:srgbClr val="0070C0"/>
              </a:solidFill>
              <a:prstDash val="solid"/>
              <a:headEnd w="lg" len="lg"/>
              <a:tailEnd type="triangle" w="lg" len="lg"/>
            </a:ln>
            <a:effectLst/>
          </p:spPr>
        </p:cxnSp>
        <p:cxnSp>
          <p:nvCxnSpPr>
            <p:cNvPr id="49" name="Straight Arrow Connector 48"/>
            <p:cNvCxnSpPr/>
            <p:nvPr/>
          </p:nvCxnSpPr>
          <p:spPr>
            <a:xfrm>
              <a:off x="6781800" y="4876800"/>
              <a:ext cx="457200" cy="0"/>
            </a:xfrm>
            <a:prstGeom prst="straightConnector1">
              <a:avLst/>
            </a:prstGeom>
            <a:noFill/>
            <a:ln w="38100" cap="rnd" cmpd="sng" algn="ctr">
              <a:solidFill>
                <a:srgbClr val="0070C0"/>
              </a:solidFill>
              <a:prstDash val="solid"/>
              <a:headEnd w="lg" len="lg"/>
              <a:tailEnd type="triangle" w="lg" len="lg"/>
            </a:ln>
            <a:effectLst/>
          </p:spPr>
        </p:cxnSp>
        <p:cxnSp>
          <p:nvCxnSpPr>
            <p:cNvPr id="50" name="Straight Arrow Connector 49"/>
            <p:cNvCxnSpPr/>
            <p:nvPr/>
          </p:nvCxnSpPr>
          <p:spPr>
            <a:xfrm flipH="1">
              <a:off x="6324600" y="4724400"/>
              <a:ext cx="457200" cy="0"/>
            </a:xfrm>
            <a:prstGeom prst="straightConnector1">
              <a:avLst/>
            </a:prstGeom>
            <a:noFill/>
            <a:ln w="38100" cap="rnd" cmpd="sng" algn="ctr">
              <a:solidFill>
                <a:srgbClr val="0070C0"/>
              </a:solidFill>
              <a:prstDash val="solid"/>
              <a:headEnd w="lg" len="lg"/>
              <a:tailEnd type="triangle" w="lg" len="lg"/>
            </a:ln>
            <a:effectLst/>
          </p:spPr>
        </p:cxnSp>
        <p:cxnSp>
          <p:nvCxnSpPr>
            <p:cNvPr id="51" name="Straight Arrow Connector 50"/>
            <p:cNvCxnSpPr>
              <a:endCxn id="8" idx="3"/>
            </p:cNvCxnSpPr>
            <p:nvPr/>
          </p:nvCxnSpPr>
          <p:spPr>
            <a:xfrm flipH="1">
              <a:off x="2438400" y="3657600"/>
              <a:ext cx="4343400" cy="0"/>
            </a:xfrm>
            <a:prstGeom prst="straightConnector1">
              <a:avLst/>
            </a:prstGeom>
            <a:noFill/>
            <a:ln w="38100" cap="rnd" cmpd="sng" algn="ctr">
              <a:solidFill>
                <a:srgbClr val="0070C0"/>
              </a:solidFill>
              <a:prstDash val="dash"/>
              <a:tailEnd type="none" w="lg" len="lg"/>
            </a:ln>
            <a:effectLst/>
          </p:spPr>
        </p:cxnSp>
        <p:sp>
          <p:nvSpPr>
            <p:cNvPr id="52" name="TextBox 51"/>
            <p:cNvSpPr txBox="1"/>
            <p:nvPr/>
          </p:nvSpPr>
          <p:spPr>
            <a:xfrm>
              <a:off x="3810000" y="3429000"/>
              <a:ext cx="1107996" cy="276999"/>
            </a:xfrm>
            <a:prstGeom prst="rect">
              <a:avLst/>
            </a:prstGeom>
            <a:noFill/>
          </p:spPr>
          <p:txBody>
            <a:bodyPr vert="horz"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rbel"/>
                </a:rPr>
                <a:t>Utility Select</a:t>
              </a:r>
            </a:p>
          </p:txBody>
        </p:sp>
        <p:sp>
          <p:nvSpPr>
            <p:cNvPr id="53" name="Rectangle 52"/>
            <p:cNvSpPr/>
            <p:nvPr/>
          </p:nvSpPr>
          <p:spPr>
            <a:xfrm>
              <a:off x="4419600" y="4267200"/>
              <a:ext cx="1066800" cy="1066800"/>
            </a:xfrm>
            <a:prstGeom prst="rect">
              <a:avLst/>
            </a:prstGeom>
            <a:noFill/>
            <a:ln w="48000" cap="flat" cmpd="thickThin" algn="ctr">
              <a:solidFill>
                <a:srgbClr val="FF9933"/>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9933"/>
                  </a:solidFill>
                  <a:effectLst/>
                  <a:uLnTx/>
                  <a:uFillTx/>
                  <a:latin typeface="Corbel"/>
                </a:rPr>
                <a:t>System Controller B VPX Slot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9933"/>
                  </a:solidFill>
                  <a:effectLst/>
                  <a:uLnTx/>
                  <a:uFillTx/>
                  <a:latin typeface="Corbel"/>
                </a:rPr>
                <a:t>(ChMC)</a:t>
              </a:r>
            </a:p>
          </p:txBody>
        </p:sp>
        <p:sp>
          <p:nvSpPr>
            <p:cNvPr id="54" name="Rectangle 53"/>
            <p:cNvSpPr/>
            <p:nvPr/>
          </p:nvSpPr>
          <p:spPr>
            <a:xfrm>
              <a:off x="5867400" y="838200"/>
              <a:ext cx="457200" cy="1066800"/>
            </a:xfrm>
            <a:prstGeom prst="rect">
              <a:avLst/>
            </a:prstGeom>
            <a:noFill/>
            <a:ln w="48000" cap="flat" cmpd="thickThin"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rbel"/>
                </a:rPr>
                <a:t>Select Circuit</a:t>
              </a:r>
            </a:p>
          </p:txBody>
        </p:sp>
        <p:cxnSp>
          <p:nvCxnSpPr>
            <p:cNvPr id="55" name="Straight Arrow Connector 54"/>
            <p:cNvCxnSpPr/>
            <p:nvPr/>
          </p:nvCxnSpPr>
          <p:spPr>
            <a:xfrm flipH="1">
              <a:off x="5486400" y="1371600"/>
              <a:ext cx="381000" cy="0"/>
            </a:xfrm>
            <a:prstGeom prst="straightConnector1">
              <a:avLst/>
            </a:prstGeom>
            <a:noFill/>
            <a:ln w="38100" cap="rnd" cmpd="sng" algn="ctr">
              <a:solidFill>
                <a:sysClr val="windowText" lastClr="000000"/>
              </a:solidFill>
              <a:prstDash val="solid"/>
              <a:tailEnd type="triangle" w="lg" len="lg"/>
            </a:ln>
            <a:effectLst/>
          </p:spPr>
        </p:cxnSp>
        <p:cxnSp>
          <p:nvCxnSpPr>
            <p:cNvPr id="56" name="Straight Arrow Connector 55"/>
            <p:cNvCxnSpPr>
              <a:endCxn id="11" idx="1"/>
            </p:cNvCxnSpPr>
            <p:nvPr/>
          </p:nvCxnSpPr>
          <p:spPr>
            <a:xfrm>
              <a:off x="6324600" y="1371600"/>
              <a:ext cx="914400" cy="0"/>
            </a:xfrm>
            <a:prstGeom prst="straightConnector1">
              <a:avLst/>
            </a:prstGeom>
            <a:noFill/>
            <a:ln w="38100" cap="rnd" cmpd="sng" algn="ctr">
              <a:solidFill>
                <a:srgbClr val="0070C0"/>
              </a:solidFill>
              <a:prstDash val="solid"/>
              <a:headEnd type="triangle" w="lg" len="lg"/>
              <a:tailEnd type="triangle" w="lg" len="lg"/>
            </a:ln>
            <a:effectLst/>
          </p:spPr>
        </p:cxnSp>
        <p:cxnSp>
          <p:nvCxnSpPr>
            <p:cNvPr id="57" name="Straight Arrow Connector 56"/>
            <p:cNvCxnSpPr>
              <a:stCxn id="58" idx="3"/>
            </p:cNvCxnSpPr>
            <p:nvPr/>
          </p:nvCxnSpPr>
          <p:spPr>
            <a:xfrm>
              <a:off x="6324600" y="5943600"/>
              <a:ext cx="914400" cy="0"/>
            </a:xfrm>
            <a:prstGeom prst="straightConnector1">
              <a:avLst/>
            </a:prstGeom>
            <a:noFill/>
            <a:ln w="38100" cap="rnd" cmpd="sng" algn="ctr">
              <a:solidFill>
                <a:srgbClr val="0070C0"/>
              </a:solidFill>
              <a:prstDash val="solid"/>
              <a:headEnd type="triangle" w="lg" len="lg"/>
              <a:tailEnd type="triangle" w="lg" len="lg"/>
            </a:ln>
            <a:effectLst/>
          </p:spPr>
        </p:cxnSp>
        <p:sp>
          <p:nvSpPr>
            <p:cNvPr id="58" name="Rectangle 57"/>
            <p:cNvSpPr/>
            <p:nvPr/>
          </p:nvSpPr>
          <p:spPr>
            <a:xfrm>
              <a:off x="5867400" y="5410200"/>
              <a:ext cx="457200" cy="1066800"/>
            </a:xfrm>
            <a:prstGeom prst="rect">
              <a:avLst/>
            </a:prstGeom>
            <a:noFill/>
            <a:ln w="48000" cap="flat" cmpd="thickThin"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rbel"/>
                </a:rPr>
                <a:t>Select Circuit</a:t>
              </a:r>
            </a:p>
          </p:txBody>
        </p:sp>
        <p:cxnSp>
          <p:nvCxnSpPr>
            <p:cNvPr id="59" name="Straight Arrow Connector 58"/>
            <p:cNvCxnSpPr/>
            <p:nvPr/>
          </p:nvCxnSpPr>
          <p:spPr>
            <a:xfrm flipH="1">
              <a:off x="5486400" y="5943600"/>
              <a:ext cx="381000" cy="0"/>
            </a:xfrm>
            <a:prstGeom prst="straightConnector1">
              <a:avLst/>
            </a:prstGeom>
            <a:noFill/>
            <a:ln w="38100" cap="rnd" cmpd="sng" algn="ctr">
              <a:solidFill>
                <a:sysClr val="windowText" lastClr="000000"/>
              </a:solidFill>
              <a:prstDash val="solid"/>
              <a:tailEnd type="triangle" w="lg" len="lg"/>
            </a:ln>
            <a:effectLst/>
          </p:spPr>
        </p:cxnSp>
        <p:cxnSp>
          <p:nvCxnSpPr>
            <p:cNvPr id="60" name="Straight Arrow Connector 59"/>
            <p:cNvCxnSpPr/>
            <p:nvPr/>
          </p:nvCxnSpPr>
          <p:spPr>
            <a:xfrm>
              <a:off x="6324600" y="5562600"/>
              <a:ext cx="914400" cy="0"/>
            </a:xfrm>
            <a:prstGeom prst="straightConnector1">
              <a:avLst/>
            </a:prstGeom>
            <a:noFill/>
            <a:ln w="38100" cap="rnd" cmpd="sng" algn="ctr">
              <a:solidFill>
                <a:srgbClr val="FF0000"/>
              </a:solidFill>
              <a:prstDash val="solid"/>
              <a:headEnd type="triangle" w="lg" len="lg"/>
              <a:tailEnd type="triangle" w="lg" len="lg"/>
            </a:ln>
            <a:effectLst/>
          </p:spPr>
        </p:cxnSp>
        <p:cxnSp>
          <p:nvCxnSpPr>
            <p:cNvPr id="61" name="Straight Arrow Connector 60"/>
            <p:cNvCxnSpPr/>
            <p:nvPr/>
          </p:nvCxnSpPr>
          <p:spPr>
            <a:xfrm>
              <a:off x="6324600" y="6324600"/>
              <a:ext cx="914400" cy="0"/>
            </a:xfrm>
            <a:prstGeom prst="straightConnector1">
              <a:avLst/>
            </a:prstGeom>
            <a:noFill/>
            <a:ln w="38100" cap="rnd" cmpd="sng" algn="ctr">
              <a:solidFill>
                <a:srgbClr val="00B050"/>
              </a:solidFill>
              <a:prstDash val="solid"/>
              <a:headEnd type="triangle" w="lg" len="lg"/>
              <a:tailEnd type="triangle" w="lg" len="lg"/>
            </a:ln>
            <a:effectLst/>
          </p:spPr>
        </p:cxnSp>
        <p:sp>
          <p:nvSpPr>
            <p:cNvPr id="62" name="Rectangle 61"/>
            <p:cNvSpPr/>
            <p:nvPr/>
          </p:nvSpPr>
          <p:spPr>
            <a:xfrm>
              <a:off x="5029200" y="838200"/>
              <a:ext cx="457200" cy="1066800"/>
            </a:xfrm>
            <a:prstGeom prst="rect">
              <a:avLst/>
            </a:prstGeom>
            <a:noFill/>
            <a:ln w="48000" cap="flat" cmpd="thickThin"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rbel"/>
                </a:rPr>
                <a:t>VPX Slot</a:t>
              </a:r>
            </a:p>
          </p:txBody>
        </p:sp>
        <p:sp>
          <p:nvSpPr>
            <p:cNvPr id="63" name="Rectangle 62"/>
            <p:cNvSpPr/>
            <p:nvPr/>
          </p:nvSpPr>
          <p:spPr>
            <a:xfrm>
              <a:off x="5029200" y="5410200"/>
              <a:ext cx="457200" cy="1066800"/>
            </a:xfrm>
            <a:prstGeom prst="rect">
              <a:avLst/>
            </a:prstGeom>
            <a:noFill/>
            <a:ln w="48000" cap="flat" cmpd="thickThin"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rbel"/>
                </a:rPr>
                <a:t>VPX Slot</a:t>
              </a:r>
            </a:p>
          </p:txBody>
        </p:sp>
        <p:cxnSp>
          <p:nvCxnSpPr>
            <p:cNvPr id="64" name="Straight Arrow Connector 63"/>
            <p:cNvCxnSpPr/>
            <p:nvPr/>
          </p:nvCxnSpPr>
          <p:spPr>
            <a:xfrm flipH="1">
              <a:off x="5486400" y="2514600"/>
              <a:ext cx="381000" cy="0"/>
            </a:xfrm>
            <a:prstGeom prst="straightConnector1">
              <a:avLst/>
            </a:prstGeom>
            <a:noFill/>
            <a:ln w="38100" cap="rnd" cmpd="sng" algn="ctr">
              <a:solidFill>
                <a:sysClr val="windowText" lastClr="000000"/>
              </a:solidFill>
              <a:prstDash val="solid"/>
              <a:tailEnd type="triangle" w="lg" len="lg"/>
            </a:ln>
            <a:effectLst/>
          </p:spPr>
        </p:cxnSp>
        <p:cxnSp>
          <p:nvCxnSpPr>
            <p:cNvPr id="65" name="Straight Arrow Connector 64"/>
            <p:cNvCxnSpPr/>
            <p:nvPr/>
          </p:nvCxnSpPr>
          <p:spPr>
            <a:xfrm flipH="1">
              <a:off x="5486400" y="4800600"/>
              <a:ext cx="381000" cy="0"/>
            </a:xfrm>
            <a:prstGeom prst="straightConnector1">
              <a:avLst/>
            </a:prstGeom>
            <a:noFill/>
            <a:ln w="38100" cap="rnd" cmpd="sng" algn="ctr">
              <a:solidFill>
                <a:sysClr val="windowText" lastClr="000000"/>
              </a:solidFill>
              <a:prstDash val="solid"/>
              <a:tailEnd type="triangle" w="lg" len="lg"/>
            </a:ln>
            <a:effectLst/>
          </p:spPr>
        </p:cxnSp>
        <p:sp>
          <p:nvSpPr>
            <p:cNvPr id="66" name="Rectangle 65"/>
            <p:cNvSpPr/>
            <p:nvPr/>
          </p:nvSpPr>
          <p:spPr>
            <a:xfrm>
              <a:off x="5867400" y="1981200"/>
              <a:ext cx="457200" cy="1066800"/>
            </a:xfrm>
            <a:prstGeom prst="rect">
              <a:avLst/>
            </a:prstGeom>
            <a:noFill/>
            <a:ln w="48000" cap="flat" cmpd="thickThin"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rbel"/>
                </a:rPr>
                <a:t>Select Circuit</a:t>
              </a:r>
            </a:p>
          </p:txBody>
        </p:sp>
        <p:sp>
          <p:nvSpPr>
            <p:cNvPr id="67" name="Rectangle 66"/>
            <p:cNvSpPr/>
            <p:nvPr/>
          </p:nvSpPr>
          <p:spPr>
            <a:xfrm>
              <a:off x="5867400" y="4267200"/>
              <a:ext cx="457200" cy="1066800"/>
            </a:xfrm>
            <a:prstGeom prst="rect">
              <a:avLst/>
            </a:prstGeom>
            <a:noFill/>
            <a:ln w="48000" cap="flat" cmpd="thickThin"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orbel"/>
                </a:rPr>
                <a:t>Select Circuit</a:t>
              </a:r>
            </a:p>
          </p:txBody>
        </p:sp>
        <p:cxnSp>
          <p:nvCxnSpPr>
            <p:cNvPr id="68" name="Straight Arrow Connector 67"/>
            <p:cNvCxnSpPr/>
            <p:nvPr/>
          </p:nvCxnSpPr>
          <p:spPr>
            <a:xfrm flipH="1">
              <a:off x="6324600" y="5105400"/>
              <a:ext cx="304800" cy="0"/>
            </a:xfrm>
            <a:prstGeom prst="straightConnector1">
              <a:avLst/>
            </a:prstGeom>
            <a:noFill/>
            <a:ln w="38100" cap="rnd" cmpd="sng" algn="ctr">
              <a:solidFill>
                <a:srgbClr val="00B050"/>
              </a:solidFill>
              <a:prstDash val="solid"/>
              <a:tailEnd type="triangle" w="lg" len="lg"/>
            </a:ln>
            <a:effectLst/>
          </p:spPr>
        </p:cxnSp>
        <p:cxnSp>
          <p:nvCxnSpPr>
            <p:cNvPr id="69" name="Straight Arrow Connector 68"/>
            <p:cNvCxnSpPr/>
            <p:nvPr/>
          </p:nvCxnSpPr>
          <p:spPr>
            <a:xfrm flipH="1">
              <a:off x="6324600" y="4495800"/>
              <a:ext cx="609600" cy="0"/>
            </a:xfrm>
            <a:prstGeom prst="straightConnector1">
              <a:avLst/>
            </a:prstGeom>
            <a:noFill/>
            <a:ln w="38100" cap="rnd" cmpd="sng" algn="ctr">
              <a:solidFill>
                <a:srgbClr val="FF0000"/>
              </a:solidFill>
              <a:prstDash val="solid"/>
              <a:tailEnd type="triangle" w="lg" len="lg"/>
            </a:ln>
            <a:effectLst/>
          </p:spPr>
        </p:cxnSp>
        <p:cxnSp>
          <p:nvCxnSpPr>
            <p:cNvPr id="70" name="Straight Arrow Connector 69"/>
            <p:cNvCxnSpPr/>
            <p:nvPr/>
          </p:nvCxnSpPr>
          <p:spPr>
            <a:xfrm>
              <a:off x="2438400" y="3352800"/>
              <a:ext cx="457200" cy="0"/>
            </a:xfrm>
            <a:prstGeom prst="straightConnector1">
              <a:avLst/>
            </a:prstGeom>
            <a:noFill/>
            <a:ln w="25400" cap="rnd" cmpd="sng" algn="ctr">
              <a:solidFill>
                <a:sysClr val="windowText" lastClr="000000"/>
              </a:solidFill>
              <a:prstDash val="dash"/>
              <a:tailEnd type="triangle" w="lg" len="lg"/>
            </a:ln>
            <a:effectLst/>
          </p:spPr>
        </p:cxnSp>
        <p:cxnSp>
          <p:nvCxnSpPr>
            <p:cNvPr id="71" name="Straight Arrow Connector 70"/>
            <p:cNvCxnSpPr/>
            <p:nvPr/>
          </p:nvCxnSpPr>
          <p:spPr>
            <a:xfrm>
              <a:off x="2438400" y="3962400"/>
              <a:ext cx="457200" cy="0"/>
            </a:xfrm>
            <a:prstGeom prst="straightConnector1">
              <a:avLst/>
            </a:prstGeom>
            <a:noFill/>
            <a:ln w="25400" cap="rnd" cmpd="sng" algn="ctr">
              <a:solidFill>
                <a:sysClr val="windowText" lastClr="000000"/>
              </a:solidFill>
              <a:prstDash val="dash"/>
              <a:tailEnd type="triangle" w="lg" len="lg"/>
            </a:ln>
            <a:effectLst/>
          </p:spPr>
        </p:cxnSp>
        <p:cxnSp>
          <p:nvCxnSpPr>
            <p:cNvPr id="72" name="Straight Connector 71"/>
            <p:cNvCxnSpPr/>
            <p:nvPr/>
          </p:nvCxnSpPr>
          <p:spPr>
            <a:xfrm flipH="1">
              <a:off x="5486400" y="2743200"/>
              <a:ext cx="381000" cy="0"/>
            </a:xfrm>
            <a:prstGeom prst="line">
              <a:avLst/>
            </a:prstGeom>
            <a:noFill/>
            <a:ln w="12700" cap="rnd" cmpd="sng" algn="ctr">
              <a:solidFill>
                <a:sysClr val="windowText" lastClr="000000"/>
              </a:solidFill>
              <a:prstDash val="solid"/>
            </a:ln>
            <a:effectLst/>
          </p:spPr>
        </p:cxnSp>
        <p:sp>
          <p:nvSpPr>
            <p:cNvPr id="73" name="Isosceles Triangle 72"/>
            <p:cNvSpPr/>
            <p:nvPr/>
          </p:nvSpPr>
          <p:spPr>
            <a:xfrm flipV="1">
              <a:off x="5562600" y="2895600"/>
              <a:ext cx="152400" cy="152400"/>
            </a:xfrm>
            <a:prstGeom prst="triangle">
              <a:avLst/>
            </a:prstGeom>
            <a:noFill/>
            <a:ln w="48000" cap="flat" cmpd="thickThin"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orbel"/>
              </a:endParaRPr>
            </a:p>
          </p:txBody>
        </p:sp>
        <p:cxnSp>
          <p:nvCxnSpPr>
            <p:cNvPr id="74" name="Straight Connector 73"/>
            <p:cNvCxnSpPr/>
            <p:nvPr/>
          </p:nvCxnSpPr>
          <p:spPr>
            <a:xfrm>
              <a:off x="5638800" y="2743200"/>
              <a:ext cx="0" cy="152400"/>
            </a:xfrm>
            <a:prstGeom prst="line">
              <a:avLst/>
            </a:prstGeom>
            <a:noFill/>
            <a:ln w="12700" cap="rnd" cmpd="sng" algn="ctr">
              <a:solidFill>
                <a:sysClr val="windowText" lastClr="000000"/>
              </a:solidFill>
              <a:prstDash val="solid"/>
            </a:ln>
            <a:effectLst/>
          </p:spPr>
        </p:cxnSp>
        <p:cxnSp>
          <p:nvCxnSpPr>
            <p:cNvPr id="75" name="Straight Connector 74"/>
            <p:cNvCxnSpPr/>
            <p:nvPr/>
          </p:nvCxnSpPr>
          <p:spPr>
            <a:xfrm flipH="1">
              <a:off x="5486400" y="5029200"/>
              <a:ext cx="381000" cy="0"/>
            </a:xfrm>
            <a:prstGeom prst="line">
              <a:avLst/>
            </a:prstGeom>
            <a:noFill/>
            <a:ln w="12700" cap="rnd" cmpd="sng" algn="ctr">
              <a:solidFill>
                <a:sysClr val="windowText" lastClr="000000"/>
              </a:solidFill>
              <a:prstDash val="solid"/>
            </a:ln>
            <a:effectLst/>
          </p:spPr>
        </p:cxnSp>
        <p:sp>
          <p:nvSpPr>
            <p:cNvPr id="76" name="Isosceles Triangle 75"/>
            <p:cNvSpPr/>
            <p:nvPr/>
          </p:nvSpPr>
          <p:spPr>
            <a:xfrm flipV="1">
              <a:off x="5562600" y="5181600"/>
              <a:ext cx="152400" cy="152400"/>
            </a:xfrm>
            <a:prstGeom prst="triangle">
              <a:avLst/>
            </a:prstGeom>
            <a:noFill/>
            <a:ln w="48000" cap="flat" cmpd="thickThin"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orbel"/>
              </a:endParaRPr>
            </a:p>
          </p:txBody>
        </p:sp>
        <p:cxnSp>
          <p:nvCxnSpPr>
            <p:cNvPr id="77" name="Straight Connector 76"/>
            <p:cNvCxnSpPr/>
            <p:nvPr/>
          </p:nvCxnSpPr>
          <p:spPr>
            <a:xfrm>
              <a:off x="5638800" y="5029200"/>
              <a:ext cx="0" cy="152400"/>
            </a:xfrm>
            <a:prstGeom prst="line">
              <a:avLst/>
            </a:prstGeom>
            <a:noFill/>
            <a:ln w="12700" cap="rnd" cmpd="sng" algn="ctr">
              <a:solidFill>
                <a:sysClr val="windowText" lastClr="000000"/>
              </a:solidFill>
              <a:prstDash val="solid"/>
            </a:ln>
            <a:effectLst/>
          </p:spPr>
        </p:cxnSp>
      </p:grpSp>
    </p:spTree>
    <p:extLst>
      <p:ext uri="{BB962C8B-B14F-4D97-AF65-F5344CB8AC3E}">
        <p14:creationId xmlns:p14="http://schemas.microsoft.com/office/powerpoint/2010/main" val="41976528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Supply-Switch Module Profiles</a:t>
            </a:r>
          </a:p>
        </p:txBody>
      </p:sp>
      <p:sp>
        <p:nvSpPr>
          <p:cNvPr id="3" name="Content Placeholder 2"/>
          <p:cNvSpPr>
            <a:spLocks noGrp="1"/>
          </p:cNvSpPr>
          <p:nvPr>
            <p:ph idx="1"/>
          </p:nvPr>
        </p:nvSpPr>
        <p:spPr/>
        <p:txBody>
          <a:bodyPr>
            <a:normAutofit fontScale="92500" lnSpcReduction="10000"/>
          </a:bodyPr>
          <a:lstStyle/>
          <a:p>
            <a:pPr>
              <a:buFont typeface="Arial" panose="020B0604020202020204" pitchFamily="34" charset="0"/>
              <a:buChar char="•"/>
            </a:pPr>
            <a:r>
              <a:rPr lang="en-US" dirty="0"/>
              <a:t>The SpaceVPX Power Supply-Switch module includes transformer-coupled power isolation capability between the Front Panel main power input and the secondary power outputs. </a:t>
            </a:r>
          </a:p>
          <a:p>
            <a:pPr>
              <a:buFont typeface="Arial" panose="020B0604020202020204" pitchFamily="34" charset="0"/>
              <a:buChar char="•"/>
            </a:pPr>
            <a:r>
              <a:rPr lang="en-US" dirty="0"/>
              <a:t>The secondary output power switching capability supports dual-redundant SpaceVPX Utility Plane power distribution and allows the individual VPX slot power management needed for SpaceVPX redundancy management. </a:t>
            </a:r>
          </a:p>
          <a:p>
            <a:pPr>
              <a:buFont typeface="Arial" panose="020B0604020202020204" pitchFamily="34" charset="0"/>
              <a:buChar char="•"/>
            </a:pPr>
            <a:r>
              <a:rPr lang="en-US" dirty="0"/>
              <a:t>By incorporating these functions, the Power Supply-Switch module provides compatibility with existing OpenVPX capabilities and implementations.</a:t>
            </a:r>
          </a:p>
          <a:p>
            <a:pPr>
              <a:buFont typeface="Arial" panose="020B0604020202020204" pitchFamily="34" charset="0"/>
              <a:buChar char="•"/>
            </a:pPr>
            <a:r>
              <a:rPr lang="en-US" dirty="0"/>
              <a:t>SpaceVPX Power Supply-Switch modules are intended for use in redundant configurations where one module of the redundant set is active, and all others are inactive.  </a:t>
            </a:r>
          </a:p>
          <a:p>
            <a:pPr>
              <a:buFont typeface="Arial" panose="020B0604020202020204" pitchFamily="34" charset="0"/>
              <a:buChar char="•"/>
            </a:pPr>
            <a:r>
              <a:rPr lang="en-US" dirty="0"/>
              <a:t>The fault-tolerant POWER_SEL[5..0] signals are used to inform each Power Supply-Switch module of its current state (active or inactive). </a:t>
            </a:r>
          </a:p>
          <a:p>
            <a:pPr>
              <a:buFont typeface="Arial" panose="020B0604020202020204" pitchFamily="34" charset="0"/>
              <a:buChar char="•"/>
            </a:pPr>
            <a:r>
              <a:rPr lang="en-US" dirty="0"/>
              <a:t>System integrators are responsible for distributing the Power Select signals to the Power Supply-Switch modules in a manner that provides the desired redundancy control and fault tolerance.</a:t>
            </a:r>
          </a:p>
          <a:p>
            <a:endParaRPr lang="en-US" dirty="0"/>
          </a:p>
        </p:txBody>
      </p:sp>
    </p:spTree>
    <p:extLst>
      <p:ext uri="{BB962C8B-B14F-4D97-AF65-F5344CB8AC3E}">
        <p14:creationId xmlns:p14="http://schemas.microsoft.com/office/powerpoint/2010/main" val="2881950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CBA71-32DA-4537-9989-1447A75B69E1}"/>
              </a:ext>
            </a:extLst>
          </p:cNvPr>
          <p:cNvSpPr>
            <a:spLocks noGrp="1"/>
          </p:cNvSpPr>
          <p:nvPr>
            <p:ph type="title"/>
          </p:nvPr>
        </p:nvSpPr>
        <p:spPr>
          <a:xfrm>
            <a:off x="1097280" y="286604"/>
            <a:ext cx="10058400" cy="1465996"/>
          </a:xfrm>
        </p:spPr>
        <p:txBody>
          <a:bodyPr>
            <a:normAutofit/>
          </a:bodyPr>
          <a:lstStyle/>
          <a:p>
            <a:r>
              <a:rPr lang="en-US" sz="4000" dirty="0"/>
              <a:t>Updates to VITA 78 – 3U Slot Profiles</a:t>
            </a:r>
          </a:p>
        </p:txBody>
      </p:sp>
      <p:sp>
        <p:nvSpPr>
          <p:cNvPr id="8" name="Rectangle 7">
            <a:extLst>
              <a:ext uri="{FF2B5EF4-FFF2-40B4-BE49-F238E27FC236}">
                <a16:creationId xmlns:a16="http://schemas.microsoft.com/office/drawing/2014/main" id="{351A1669-591E-4CD6-84F1-3C788079F527}"/>
              </a:ext>
            </a:extLst>
          </p:cNvPr>
          <p:cNvSpPr/>
          <p:nvPr/>
        </p:nvSpPr>
        <p:spPr>
          <a:xfrm>
            <a:off x="1858390" y="5409111"/>
            <a:ext cx="9114410" cy="369332"/>
          </a:xfrm>
          <a:prstGeom prst="rect">
            <a:avLst/>
          </a:prstGeom>
        </p:spPr>
        <p:txBody>
          <a:bodyPr wrap="square">
            <a:spAutoFit/>
          </a:bodyPr>
          <a:lstStyle/>
          <a:p>
            <a:r>
              <a:rPr lang="en-US" dirty="0"/>
              <a:t>14.5.1	                                14.6.1                                           14.6.2	                                  14.6.3</a:t>
            </a:r>
          </a:p>
        </p:txBody>
      </p:sp>
      <p:graphicFrame>
        <p:nvGraphicFramePr>
          <p:cNvPr id="13" name="Object 12">
            <a:extLst>
              <a:ext uri="{FF2B5EF4-FFF2-40B4-BE49-F238E27FC236}">
                <a16:creationId xmlns:a16="http://schemas.microsoft.com/office/drawing/2014/main" id="{DAC00DE6-FAB3-4A39-8077-B2B58DD0A6E3}"/>
              </a:ext>
            </a:extLst>
          </p:cNvPr>
          <p:cNvGraphicFramePr>
            <a:graphicFrameLocks noChangeAspect="1"/>
          </p:cNvGraphicFramePr>
          <p:nvPr>
            <p:extLst>
              <p:ext uri="{D42A27DB-BD31-4B8C-83A1-F6EECF244321}">
                <p14:modId xmlns:p14="http://schemas.microsoft.com/office/powerpoint/2010/main" val="3126821821"/>
              </p:ext>
            </p:extLst>
          </p:nvPr>
        </p:nvGraphicFramePr>
        <p:xfrm>
          <a:off x="2416500" y="1901315"/>
          <a:ext cx="2402252" cy="1385031"/>
        </p:xfrm>
        <a:graphic>
          <a:graphicData uri="http://schemas.openxmlformats.org/presentationml/2006/ole">
            <mc:AlternateContent xmlns:mc="http://schemas.openxmlformats.org/markup-compatibility/2006">
              <mc:Choice xmlns:v="urn:schemas-microsoft-com:vml" Requires="v">
                <p:oleObj name="Visio" r:id="rId2" imgW="3981347" imgH="2295543" progId="Visio.Drawing.15">
                  <p:embed/>
                </p:oleObj>
              </mc:Choice>
              <mc:Fallback>
                <p:oleObj name="Visio" r:id="rId2" imgW="3981347" imgH="2295543" progId="Visio.Drawing.15">
                  <p:embed/>
                  <p:pic>
                    <p:nvPicPr>
                      <p:cNvPr id="13" name="Object 12">
                        <a:extLst>
                          <a:ext uri="{FF2B5EF4-FFF2-40B4-BE49-F238E27FC236}">
                            <a16:creationId xmlns:a16="http://schemas.microsoft.com/office/drawing/2014/main" id="{DAC00DE6-FAB3-4A39-8077-B2B58DD0A6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500" y="1901315"/>
                        <a:ext cx="2402252" cy="1385031"/>
                      </a:xfrm>
                      <a:prstGeom prst="rect">
                        <a:avLst/>
                      </a:prstGeom>
                      <a:noFill/>
                    </p:spPr>
                  </p:pic>
                </p:oleObj>
              </mc:Fallback>
            </mc:AlternateContent>
          </a:graphicData>
        </a:graphic>
      </p:graphicFrame>
      <p:pic>
        <p:nvPicPr>
          <p:cNvPr id="24" name="Picture 23">
            <a:extLst>
              <a:ext uri="{FF2B5EF4-FFF2-40B4-BE49-F238E27FC236}">
                <a16:creationId xmlns:a16="http://schemas.microsoft.com/office/drawing/2014/main" id="{081D8DE1-090E-4501-84E1-9C0D182845D5}"/>
              </a:ext>
            </a:extLst>
          </p:cNvPr>
          <p:cNvPicPr>
            <a:picLocks noChangeAspect="1"/>
          </p:cNvPicPr>
          <p:nvPr/>
        </p:nvPicPr>
        <p:blipFill>
          <a:blip r:embed="rId4"/>
          <a:stretch>
            <a:fillRect/>
          </a:stretch>
        </p:blipFill>
        <p:spPr>
          <a:xfrm>
            <a:off x="1905" y="1839894"/>
            <a:ext cx="2615694" cy="1483163"/>
          </a:xfrm>
          <a:prstGeom prst="rect">
            <a:avLst/>
          </a:prstGeom>
        </p:spPr>
      </p:pic>
      <p:pic>
        <p:nvPicPr>
          <p:cNvPr id="25" name="Picture 24">
            <a:extLst>
              <a:ext uri="{FF2B5EF4-FFF2-40B4-BE49-F238E27FC236}">
                <a16:creationId xmlns:a16="http://schemas.microsoft.com/office/drawing/2014/main" id="{D01208CF-31CF-4799-9D26-5EE45FF12556}"/>
              </a:ext>
            </a:extLst>
          </p:cNvPr>
          <p:cNvPicPr>
            <a:picLocks noChangeAspect="1"/>
          </p:cNvPicPr>
          <p:nvPr/>
        </p:nvPicPr>
        <p:blipFill>
          <a:blip r:embed="rId5"/>
          <a:stretch>
            <a:fillRect/>
          </a:stretch>
        </p:blipFill>
        <p:spPr>
          <a:xfrm>
            <a:off x="5210014" y="1901314"/>
            <a:ext cx="2333785" cy="1435796"/>
          </a:xfrm>
          <a:prstGeom prst="rect">
            <a:avLst/>
          </a:prstGeom>
        </p:spPr>
      </p:pic>
      <p:sp>
        <p:nvSpPr>
          <p:cNvPr id="26" name="TextBox 25">
            <a:extLst>
              <a:ext uri="{FF2B5EF4-FFF2-40B4-BE49-F238E27FC236}">
                <a16:creationId xmlns:a16="http://schemas.microsoft.com/office/drawing/2014/main" id="{AD983333-4187-49C9-873F-495EAE1C6359}"/>
              </a:ext>
            </a:extLst>
          </p:cNvPr>
          <p:cNvSpPr txBox="1"/>
          <p:nvPr/>
        </p:nvSpPr>
        <p:spPr>
          <a:xfrm>
            <a:off x="766270" y="3313208"/>
            <a:ext cx="10332260" cy="369332"/>
          </a:xfrm>
          <a:prstGeom prst="rect">
            <a:avLst/>
          </a:prstGeom>
          <a:noFill/>
        </p:spPr>
        <p:txBody>
          <a:bodyPr wrap="square" rtlCol="0">
            <a:spAutoFit/>
          </a:bodyPr>
          <a:lstStyle/>
          <a:p>
            <a:r>
              <a:rPr lang="en-US" dirty="0"/>
              <a:t>14.4.1                           14.4.2 (½ Fiber/Coax)                        14.4.3                                     14.4.4 (½ Fiber/Coax)	</a:t>
            </a:r>
          </a:p>
        </p:txBody>
      </p:sp>
      <p:pic>
        <p:nvPicPr>
          <p:cNvPr id="27" name="Picture 26">
            <a:extLst>
              <a:ext uri="{FF2B5EF4-FFF2-40B4-BE49-F238E27FC236}">
                <a16:creationId xmlns:a16="http://schemas.microsoft.com/office/drawing/2014/main" id="{62A24D6F-E7A9-4F38-A26F-B8B38C03F24D}"/>
              </a:ext>
            </a:extLst>
          </p:cNvPr>
          <p:cNvPicPr>
            <a:picLocks noChangeAspect="1"/>
          </p:cNvPicPr>
          <p:nvPr/>
        </p:nvPicPr>
        <p:blipFill>
          <a:blip r:embed="rId6"/>
          <a:stretch>
            <a:fillRect/>
          </a:stretch>
        </p:blipFill>
        <p:spPr>
          <a:xfrm>
            <a:off x="8343403" y="1882263"/>
            <a:ext cx="2507374" cy="1421743"/>
          </a:xfrm>
          <a:prstGeom prst="rect">
            <a:avLst/>
          </a:prstGeom>
        </p:spPr>
      </p:pic>
      <p:pic>
        <p:nvPicPr>
          <p:cNvPr id="29" name="Picture 28">
            <a:extLst>
              <a:ext uri="{FF2B5EF4-FFF2-40B4-BE49-F238E27FC236}">
                <a16:creationId xmlns:a16="http://schemas.microsoft.com/office/drawing/2014/main" id="{C87516FD-C48E-44AD-90BF-46B83FC1D956}"/>
              </a:ext>
            </a:extLst>
          </p:cNvPr>
          <p:cNvPicPr>
            <a:picLocks noChangeAspect="1"/>
          </p:cNvPicPr>
          <p:nvPr/>
        </p:nvPicPr>
        <p:blipFill>
          <a:blip r:embed="rId7"/>
          <a:stretch>
            <a:fillRect/>
          </a:stretch>
        </p:blipFill>
        <p:spPr>
          <a:xfrm>
            <a:off x="6470539" y="3980329"/>
            <a:ext cx="2293750" cy="1414702"/>
          </a:xfrm>
          <a:prstGeom prst="rect">
            <a:avLst/>
          </a:prstGeom>
        </p:spPr>
      </p:pic>
      <p:pic>
        <p:nvPicPr>
          <p:cNvPr id="30" name="Picture 29">
            <a:extLst>
              <a:ext uri="{FF2B5EF4-FFF2-40B4-BE49-F238E27FC236}">
                <a16:creationId xmlns:a16="http://schemas.microsoft.com/office/drawing/2014/main" id="{37491A5D-F9D3-492D-A0B4-52C7476D24F1}"/>
              </a:ext>
            </a:extLst>
          </p:cNvPr>
          <p:cNvPicPr>
            <a:picLocks noChangeAspect="1"/>
          </p:cNvPicPr>
          <p:nvPr/>
        </p:nvPicPr>
        <p:blipFill>
          <a:blip r:embed="rId8"/>
          <a:stretch>
            <a:fillRect/>
          </a:stretch>
        </p:blipFill>
        <p:spPr>
          <a:xfrm>
            <a:off x="9227993" y="3987369"/>
            <a:ext cx="1927687" cy="1407662"/>
          </a:xfrm>
          <a:prstGeom prst="rect">
            <a:avLst/>
          </a:prstGeom>
        </p:spPr>
      </p:pic>
      <p:pic>
        <p:nvPicPr>
          <p:cNvPr id="31" name="Picture 30">
            <a:extLst>
              <a:ext uri="{FF2B5EF4-FFF2-40B4-BE49-F238E27FC236}">
                <a16:creationId xmlns:a16="http://schemas.microsoft.com/office/drawing/2014/main" id="{86D73B66-1DF2-4F9E-BDF2-5EEDD379FD4C}"/>
              </a:ext>
            </a:extLst>
          </p:cNvPr>
          <p:cNvPicPr>
            <a:picLocks noChangeAspect="1"/>
          </p:cNvPicPr>
          <p:nvPr/>
        </p:nvPicPr>
        <p:blipFill>
          <a:blip r:embed="rId9"/>
          <a:stretch>
            <a:fillRect/>
          </a:stretch>
        </p:blipFill>
        <p:spPr>
          <a:xfrm>
            <a:off x="3617626" y="3980329"/>
            <a:ext cx="2305164" cy="1421742"/>
          </a:xfrm>
          <a:prstGeom prst="rect">
            <a:avLst/>
          </a:prstGeom>
        </p:spPr>
      </p:pic>
      <p:pic>
        <p:nvPicPr>
          <p:cNvPr id="32" name="Picture 31">
            <a:extLst>
              <a:ext uri="{FF2B5EF4-FFF2-40B4-BE49-F238E27FC236}">
                <a16:creationId xmlns:a16="http://schemas.microsoft.com/office/drawing/2014/main" id="{A3DCCE9C-F1ED-4A02-8308-3FFA6A31A853}"/>
              </a:ext>
            </a:extLst>
          </p:cNvPr>
          <p:cNvPicPr>
            <a:picLocks noChangeAspect="1"/>
          </p:cNvPicPr>
          <p:nvPr/>
        </p:nvPicPr>
        <p:blipFill>
          <a:blip r:embed="rId10"/>
          <a:stretch>
            <a:fillRect/>
          </a:stretch>
        </p:blipFill>
        <p:spPr>
          <a:xfrm>
            <a:off x="1066179" y="3987369"/>
            <a:ext cx="2310942" cy="1421742"/>
          </a:xfrm>
          <a:prstGeom prst="rect">
            <a:avLst/>
          </a:prstGeom>
        </p:spPr>
      </p:pic>
    </p:spTree>
    <p:extLst>
      <p:ext uri="{BB962C8B-B14F-4D97-AF65-F5344CB8AC3E}">
        <p14:creationId xmlns:p14="http://schemas.microsoft.com/office/powerpoint/2010/main" val="205433689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pPr marL="360363" lvl="0" indent="-93663" defTabSz="893763">
              <a:lnSpc>
                <a:spcPct val="110000"/>
              </a:lnSpc>
              <a:spcBef>
                <a:spcPts val="600"/>
              </a:spcBef>
              <a:buClr>
                <a:schemeClr val="bg1">
                  <a:lumMod val="85000"/>
                </a:schemeClr>
              </a:buClr>
              <a:buFont typeface="Arial" pitchFamily="34" charset="0"/>
              <a:buChar char="•"/>
              <a:tabLst>
                <a:tab pos="539750" algn="l"/>
              </a:tabLst>
              <a:defRPr/>
            </a:pPr>
            <a:r>
              <a:rPr lang="en-US" b="1" dirty="0">
                <a:solidFill>
                  <a:schemeClr val="bg1">
                    <a:lumMod val="75000"/>
                  </a:schemeClr>
                </a:solidFill>
                <a:latin typeface="Arial" pitchFamily="34" charset="0"/>
                <a:cs typeface="Arial" pitchFamily="34" charset="0"/>
              </a:rPr>
              <a:t>  What is SpaceVPX?</a:t>
            </a:r>
          </a:p>
          <a:p>
            <a:pPr marL="360363" lvl="0" indent="-93663" defTabSz="893763">
              <a:lnSpc>
                <a:spcPct val="110000"/>
              </a:lnSpc>
              <a:spcBef>
                <a:spcPts val="600"/>
              </a:spcBef>
              <a:buClr>
                <a:prstClr val="white">
                  <a:lumMod val="85000"/>
                </a:prstClr>
              </a:buClr>
              <a:buFont typeface="Arial" pitchFamily="34" charset="0"/>
              <a:buChar char="•"/>
              <a:tabLst>
                <a:tab pos="539750" algn="l"/>
              </a:tabLst>
              <a:defRPr/>
            </a:pPr>
            <a:r>
              <a:rPr lang="en-US" b="1" dirty="0">
                <a:solidFill>
                  <a:prstClr val="black"/>
                </a:solidFill>
                <a:latin typeface="Arial" pitchFamily="34" charset="0"/>
                <a:cs typeface="Arial" pitchFamily="34" charset="0"/>
              </a:rPr>
              <a:t> </a:t>
            </a:r>
            <a:r>
              <a:rPr lang="en-US" b="1" dirty="0">
                <a:solidFill>
                  <a:schemeClr val="bg1">
                    <a:lumMod val="75000"/>
                  </a:schemeClr>
                </a:solidFill>
                <a:latin typeface="Arial" pitchFamily="34" charset="0"/>
                <a:cs typeface="Arial" pitchFamily="34" charset="0"/>
              </a:rPr>
              <a:t>SpaceVPX Use Cases and Topologies</a:t>
            </a:r>
          </a:p>
          <a:p>
            <a:pPr marL="360363" lvl="0" indent="-93663" defTabSz="893763">
              <a:lnSpc>
                <a:spcPct val="110000"/>
              </a:lnSpc>
              <a:spcBef>
                <a:spcPts val="600"/>
              </a:spcBef>
              <a:buClr>
                <a:schemeClr val="bg1">
                  <a:lumMod val="75000"/>
                </a:schemeClr>
              </a:buClr>
              <a:buFont typeface="Arial" pitchFamily="34" charset="0"/>
              <a:buChar char="•"/>
              <a:tabLst>
                <a:tab pos="539750" algn="l"/>
              </a:tabLst>
              <a:defRPr/>
            </a:pPr>
            <a:r>
              <a:rPr lang="en-US" b="1" dirty="0">
                <a:solidFill>
                  <a:schemeClr val="bg1">
                    <a:lumMod val="75000"/>
                  </a:schemeClr>
                </a:solidFill>
                <a:latin typeface="Arial" pitchFamily="34" charset="0"/>
                <a:cs typeface="Arial" pitchFamily="34" charset="0"/>
              </a:rPr>
              <a:t> SpaceVPX Slot Profiles</a:t>
            </a:r>
          </a:p>
          <a:p>
            <a:pPr marL="360363" lvl="0" indent="-93663" defTabSz="893763">
              <a:lnSpc>
                <a:spcPct val="110000"/>
              </a:lnSpc>
              <a:spcBef>
                <a:spcPts val="600"/>
              </a:spcBef>
              <a:buClr>
                <a:schemeClr val="bg1">
                  <a:lumMod val="75000"/>
                </a:schemeClr>
              </a:buClr>
              <a:buFont typeface="Arial" pitchFamily="34" charset="0"/>
              <a:buChar char="•"/>
              <a:tabLst>
                <a:tab pos="539750" algn="l"/>
              </a:tabLst>
              <a:defRPr/>
            </a:pPr>
            <a:r>
              <a:rPr lang="en-US" b="1" dirty="0">
                <a:solidFill>
                  <a:schemeClr val="bg1">
                    <a:lumMod val="75000"/>
                  </a:schemeClr>
                </a:solidFill>
                <a:latin typeface="Arial" pitchFamily="34" charset="0"/>
                <a:cs typeface="Arial" pitchFamily="34" charset="0"/>
              </a:rPr>
              <a:t> SpaceVPX Backplane Profile</a:t>
            </a:r>
          </a:p>
          <a:p>
            <a:pPr marL="360363" lvl="0" indent="-93663" defTabSz="893763">
              <a:spcBef>
                <a:spcPts val="600"/>
              </a:spcBef>
              <a:buClr>
                <a:schemeClr val="bg1">
                  <a:lumMod val="75000"/>
                </a:schemeClr>
              </a:buClr>
              <a:buFont typeface="Arial" pitchFamily="34" charset="0"/>
              <a:buChar char="•"/>
              <a:tabLst>
                <a:tab pos="539750" algn="l"/>
              </a:tabLst>
              <a:defRPr/>
            </a:pPr>
            <a:r>
              <a:rPr lang="en-US" b="1" dirty="0">
                <a:solidFill>
                  <a:schemeClr val="bg1">
                    <a:lumMod val="75000"/>
                  </a:schemeClr>
                </a:solidFill>
                <a:latin typeface="Arial" pitchFamily="34" charset="0"/>
                <a:cs typeface="Arial" pitchFamily="34" charset="0"/>
              </a:rPr>
              <a:t> SpaceUM - Provisions for Redundancy and Fault Tolerance</a:t>
            </a:r>
          </a:p>
          <a:p>
            <a:pPr marL="360363" lvl="0" indent="-93663" defTabSz="893763">
              <a:spcBef>
                <a:spcPts val="600"/>
              </a:spcBef>
              <a:buClr>
                <a:schemeClr val="tx1"/>
              </a:buClr>
              <a:buFont typeface="Arial" pitchFamily="34" charset="0"/>
              <a:buChar char="•"/>
              <a:tabLst>
                <a:tab pos="539750" algn="l"/>
              </a:tabLst>
              <a:defRPr/>
            </a:pPr>
            <a:r>
              <a:rPr lang="en-US" b="1" dirty="0">
                <a:solidFill>
                  <a:schemeClr val="bg1">
                    <a:lumMod val="75000"/>
                  </a:schemeClr>
                </a:solidFill>
                <a:latin typeface="Arial" pitchFamily="34" charset="0"/>
                <a:cs typeface="Arial" pitchFamily="34" charset="0"/>
              </a:rPr>
              <a:t> </a:t>
            </a:r>
            <a:r>
              <a:rPr lang="en-US" b="1" dirty="0">
                <a:latin typeface="Arial" pitchFamily="34" charset="0"/>
                <a:cs typeface="Arial" pitchFamily="34" charset="0"/>
              </a:rPr>
              <a:t>SpaceVPX Mechanical General Specifications</a:t>
            </a:r>
          </a:p>
          <a:p>
            <a:pPr marL="360363" lvl="0" indent="-93663" defTabSz="893763">
              <a:spcBef>
                <a:spcPts val="600"/>
              </a:spcBef>
              <a:buClr>
                <a:schemeClr val="tx1"/>
              </a:buClr>
              <a:buFont typeface="Arial" pitchFamily="34" charset="0"/>
              <a:buChar char="•"/>
              <a:tabLst>
                <a:tab pos="539750" algn="l"/>
              </a:tabLst>
              <a:defRPr/>
            </a:pPr>
            <a:r>
              <a:rPr lang="en-US" b="1" dirty="0">
                <a:latin typeface="Arial" pitchFamily="34" charset="0"/>
                <a:cs typeface="Arial" pitchFamily="34" charset="0"/>
              </a:rPr>
              <a:t> </a:t>
            </a:r>
            <a:r>
              <a:rPr lang="en-US" b="1" dirty="0">
                <a:solidFill>
                  <a:schemeClr val="bg1">
                    <a:lumMod val="75000"/>
                  </a:schemeClr>
                </a:solidFill>
                <a:latin typeface="Arial" pitchFamily="34" charset="0"/>
                <a:cs typeface="Arial" pitchFamily="34" charset="0"/>
              </a:rPr>
              <a:t>SpaceVPX Compliance</a:t>
            </a:r>
          </a:p>
          <a:p>
            <a:pPr marL="360363" lvl="0" indent="-93663" defTabSz="893763">
              <a:spcBef>
                <a:spcPts val="600"/>
              </a:spcBef>
              <a:buClr>
                <a:schemeClr val="tx1"/>
              </a:buClr>
              <a:buFont typeface="Arial" pitchFamily="34" charset="0"/>
              <a:buChar char="•"/>
              <a:tabLst>
                <a:tab pos="539750" algn="l"/>
              </a:tabLst>
              <a:defRPr/>
            </a:pPr>
            <a:r>
              <a:rPr lang="en-US" b="1" dirty="0">
                <a:solidFill>
                  <a:schemeClr val="bg1">
                    <a:lumMod val="75000"/>
                  </a:schemeClr>
                </a:solidFill>
                <a:latin typeface="Arial" pitchFamily="34" charset="0"/>
                <a:cs typeface="Arial" pitchFamily="34" charset="0"/>
              </a:rPr>
              <a:t> Backup</a:t>
            </a:r>
          </a:p>
          <a:p>
            <a:endParaRPr lang="en-US" dirty="0"/>
          </a:p>
        </p:txBody>
      </p:sp>
    </p:spTree>
    <p:extLst>
      <p:ext uri="{BB962C8B-B14F-4D97-AF65-F5344CB8AC3E}">
        <p14:creationId xmlns:p14="http://schemas.microsoft.com/office/powerpoint/2010/main" val="2798079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Mechanical - Overall</a:t>
            </a:r>
          </a:p>
        </p:txBody>
      </p:sp>
      <p:sp>
        <p:nvSpPr>
          <p:cNvPr id="3" name="Content Placeholder 2"/>
          <p:cNvSpPr>
            <a:spLocks noGrp="1"/>
          </p:cNvSpPr>
          <p:nvPr>
            <p:ph idx="1"/>
          </p:nvPr>
        </p:nvSpPr>
        <p:spPr/>
        <p:txBody>
          <a:bodyPr>
            <a:normAutofit fontScale="77500" lnSpcReduction="20000"/>
          </a:bodyPr>
          <a:lstStyle/>
          <a:p>
            <a:pPr marL="342900" indent="-342900">
              <a:buFont typeface="Arial" panose="020B0604020202020204" pitchFamily="34" charset="0"/>
              <a:buChar char="•"/>
            </a:pPr>
            <a:r>
              <a:rPr lang="en-US" sz="2400" b="1" dirty="0"/>
              <a:t>General Form Factor – VITA 46</a:t>
            </a:r>
          </a:p>
          <a:p>
            <a:pPr marL="342900" indent="-342900">
              <a:buFont typeface="Arial" panose="020B0604020202020204" pitchFamily="34" charset="0"/>
              <a:buChar char="•"/>
            </a:pPr>
            <a:r>
              <a:rPr lang="en-US" sz="2400" b="1" dirty="0"/>
              <a:t>Conduction Cooled Modules – VITA 48.2</a:t>
            </a:r>
          </a:p>
          <a:p>
            <a:pPr marL="800100" lvl="1" indent="-342900">
              <a:buFont typeface="Arial" panose="020B0604020202020204" pitchFamily="34" charset="0"/>
              <a:buChar char="•"/>
            </a:pPr>
            <a:r>
              <a:rPr lang="en-US" sz="2000" dirty="0"/>
              <a:t>Updated figures</a:t>
            </a:r>
          </a:p>
          <a:p>
            <a:pPr marL="800100" lvl="1" indent="-342900">
              <a:buFont typeface="Arial" panose="020B0604020202020204" pitchFamily="34" charset="0"/>
              <a:buChar char="•"/>
            </a:pPr>
            <a:r>
              <a:rPr lang="en-US" sz="2000" dirty="0"/>
              <a:t>Screw and tab modules with addition of threaded holes</a:t>
            </a:r>
          </a:p>
          <a:p>
            <a:pPr marL="800100" lvl="1" indent="-342900">
              <a:buFont typeface="Arial" panose="020B0604020202020204" pitchFamily="34" charset="0"/>
              <a:buChar char="•"/>
            </a:pPr>
            <a:r>
              <a:rPr lang="en-US" sz="2000" dirty="0"/>
              <a:t>Separate extraction tool for non-levered modules</a:t>
            </a:r>
          </a:p>
          <a:p>
            <a:pPr marL="342900" indent="-342900">
              <a:buFont typeface="Arial" panose="020B0604020202020204" pitchFamily="34" charset="0"/>
              <a:buChar char="•"/>
            </a:pPr>
            <a:r>
              <a:rPr lang="en-US" sz="2400" b="1" dirty="0"/>
              <a:t>Pitch – 0.8”, 1.0”, 1.2”, 1.4”, and 1.6” (default)</a:t>
            </a:r>
          </a:p>
          <a:p>
            <a:pPr marL="800100" lvl="1" indent="-342900">
              <a:buFont typeface="Arial" panose="020B0604020202020204" pitchFamily="34" charset="0"/>
              <a:buChar char="•"/>
            </a:pPr>
            <a:r>
              <a:rPr lang="en-US" sz="2000" dirty="0"/>
              <a:t>Multiple pitch cards may be used</a:t>
            </a:r>
          </a:p>
          <a:p>
            <a:pPr marL="342900" indent="-342900">
              <a:buFont typeface="Arial" panose="020B0604020202020204" pitchFamily="34" charset="0"/>
              <a:buChar char="•"/>
            </a:pPr>
            <a:r>
              <a:rPr lang="en-US" dirty="0"/>
              <a:t>160 mm standard length</a:t>
            </a:r>
          </a:p>
          <a:p>
            <a:pPr marL="800100" lvl="1" indent="-342900">
              <a:buFont typeface="Arial" panose="020B0604020202020204" pitchFamily="34" charset="0"/>
              <a:buChar char="•"/>
            </a:pPr>
            <a:r>
              <a:rPr lang="en-US" sz="2000" dirty="0"/>
              <a:t>220, 280 and 340 mm allowed</a:t>
            </a:r>
          </a:p>
          <a:p>
            <a:pPr marL="342900" indent="-342900">
              <a:buFont typeface="Arial" panose="020B0604020202020204" pitchFamily="34" charset="0"/>
              <a:buChar char="•"/>
            </a:pPr>
            <a:r>
              <a:rPr lang="en-US" sz="2400" b="1" dirty="0"/>
              <a:t>Accommodates larger wedgelock </a:t>
            </a:r>
          </a:p>
          <a:p>
            <a:pPr marL="342900" indent="-342900">
              <a:buFont typeface="Arial" panose="020B0604020202020204" pitchFamily="34" charset="0"/>
              <a:buChar char="•"/>
            </a:pPr>
            <a:r>
              <a:rPr lang="en-US" sz="2400" b="1" dirty="0"/>
              <a:t>Connections to PWB ground allowed </a:t>
            </a:r>
          </a:p>
          <a:p>
            <a:pPr marL="342900" indent="-342900">
              <a:buFont typeface="Arial" panose="020B0604020202020204" pitchFamily="34" charset="0"/>
              <a:buChar char="•"/>
            </a:pPr>
            <a:r>
              <a:rPr lang="en-US" sz="2400" b="1" dirty="0"/>
              <a:t>Connector – VITA 46.0 (TE and Amphenol), VITA 60 (Amphenol) or VITA 63 (Smiths) may be used</a:t>
            </a:r>
            <a:endParaRPr lang="en-US" sz="2200" b="1" dirty="0"/>
          </a:p>
          <a:p>
            <a:endParaRPr lang="en-US" dirty="0"/>
          </a:p>
        </p:txBody>
      </p:sp>
      <p:sp>
        <p:nvSpPr>
          <p:cNvPr id="4" name="TextBox 3"/>
          <p:cNvSpPr txBox="1"/>
          <p:nvPr/>
        </p:nvSpPr>
        <p:spPr>
          <a:xfrm>
            <a:off x="7507706" y="3581582"/>
            <a:ext cx="3395213" cy="923330"/>
          </a:xfrm>
          <a:prstGeom prst="rect">
            <a:avLst/>
          </a:prstGeom>
          <a:solidFill>
            <a:srgbClr val="0070C0"/>
          </a:solidFill>
        </p:spPr>
        <p:txBody>
          <a:bodyPr wrap="square" rtlCol="0">
            <a:spAutoFit/>
          </a:bodyPr>
          <a:lstStyle/>
          <a:p>
            <a:pPr algn="ctr"/>
            <a:r>
              <a:rPr lang="en-US" b="1" i="1" dirty="0">
                <a:solidFill>
                  <a:prstClr val="white"/>
                </a:solidFill>
              </a:rPr>
              <a:t>Strongly leverages existing OpenVPX mechanical infrastructure and standards</a:t>
            </a:r>
          </a:p>
        </p:txBody>
      </p:sp>
    </p:spTree>
    <p:extLst>
      <p:ext uri="{BB962C8B-B14F-4D97-AF65-F5344CB8AC3E}">
        <p14:creationId xmlns:p14="http://schemas.microsoft.com/office/powerpoint/2010/main" val="29242145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3454584" y="723984"/>
            <a:ext cx="5613216" cy="4572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latin typeface="Arial" pitchFamily="-110" charset="0"/>
            </a:endParaRPr>
          </a:p>
        </p:txBody>
      </p:sp>
      <p:sp>
        <p:nvSpPr>
          <p:cNvPr id="45" name="Rectangle 44"/>
          <p:cNvSpPr/>
          <p:nvPr/>
        </p:nvSpPr>
        <p:spPr bwMode="auto">
          <a:xfrm>
            <a:off x="11413997" y="723984"/>
            <a:ext cx="776417" cy="4572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latin typeface="Arial" pitchFamily="-110" charset="0"/>
            </a:endParaRPr>
          </a:p>
        </p:txBody>
      </p:sp>
      <p:cxnSp>
        <p:nvCxnSpPr>
          <p:cNvPr id="7" name="Straight Connector 6"/>
          <p:cNvCxnSpPr/>
          <p:nvPr/>
        </p:nvCxnSpPr>
        <p:spPr bwMode="auto">
          <a:xfrm>
            <a:off x="1589" y="0"/>
            <a:ext cx="1218883"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 name="Title 1"/>
          <p:cNvSpPr>
            <a:spLocks noGrp="1"/>
          </p:cNvSpPr>
          <p:nvPr>
            <p:ph type="title" idx="4294967295"/>
          </p:nvPr>
        </p:nvSpPr>
        <p:spPr>
          <a:xfrm>
            <a:off x="78046" y="364573"/>
            <a:ext cx="3498850" cy="814388"/>
          </a:xfrm>
          <a:solidFill>
            <a:schemeClr val="bg1"/>
          </a:solidFill>
        </p:spPr>
        <p:txBody>
          <a:bodyPr>
            <a:normAutofit fontScale="90000"/>
          </a:bodyPr>
          <a:lstStyle/>
          <a:p>
            <a:pPr>
              <a:lnSpc>
                <a:spcPct val="100000"/>
              </a:lnSpc>
            </a:pPr>
            <a:r>
              <a:rPr lang="en-US" sz="2400" b="1" dirty="0"/>
              <a:t>VPX Backplane Connector Options</a:t>
            </a:r>
          </a:p>
        </p:txBody>
      </p:sp>
      <p:sp>
        <p:nvSpPr>
          <p:cNvPr id="3" name="Content Placeholder 2"/>
          <p:cNvSpPr>
            <a:spLocks noGrp="1"/>
          </p:cNvSpPr>
          <p:nvPr>
            <p:ph idx="4294967295"/>
          </p:nvPr>
        </p:nvSpPr>
        <p:spPr>
          <a:xfrm>
            <a:off x="487680" y="1833563"/>
            <a:ext cx="9828213" cy="4564062"/>
          </a:xfrm>
        </p:spPr>
        <p:txBody>
          <a:bodyPr>
            <a:normAutofit/>
          </a:bodyPr>
          <a:lstStyle/>
          <a:p>
            <a:pPr marL="0" indent="0">
              <a:lnSpc>
                <a:spcPct val="100000"/>
              </a:lnSpc>
              <a:buNone/>
            </a:pPr>
            <a:r>
              <a:rPr lang="en-US" sz="1600" b="1" dirty="0">
                <a:solidFill>
                  <a:schemeClr val="tx1"/>
                </a:solidFill>
                <a:hlinkClick r:id="" action="ppaction://noaction">
                  <a:extLst>
                    <a:ext uri="{A12FA001-AC4F-418D-AE19-62706E023703}">
                      <ahyp:hlinkClr xmlns:ahyp="http://schemas.microsoft.com/office/drawing/2018/hyperlinkcolor" val="tx"/>
                    </a:ext>
                  </a:extLst>
                </a:hlinkClick>
              </a:rPr>
              <a:t>[VITA 46.0]</a:t>
            </a:r>
            <a:r>
              <a:rPr lang="en-US" sz="1600" b="1" dirty="0">
                <a:solidFill>
                  <a:schemeClr val="tx1"/>
                </a:solidFill>
              </a:rPr>
              <a:t> connectors</a:t>
            </a:r>
          </a:p>
          <a:p>
            <a:pPr marL="403225" lvl="1" indent="-174625">
              <a:lnSpc>
                <a:spcPct val="100000"/>
              </a:lnSpc>
            </a:pPr>
            <a:r>
              <a:rPr lang="en-US" sz="1400" dirty="0">
                <a:solidFill>
                  <a:schemeClr val="tx1"/>
                </a:solidFill>
              </a:rPr>
              <a:t>TE Connectivity RT 2 – original </a:t>
            </a:r>
            <a:r>
              <a:rPr lang="en-US" sz="1400" dirty="0">
                <a:solidFill>
                  <a:schemeClr val="tx1"/>
                </a:solidFill>
                <a:hlinkClick r:id="" action="ppaction://noaction">
                  <a:extLst>
                    <a:ext uri="{A12FA001-AC4F-418D-AE19-62706E023703}">
                      <ahyp:hlinkClr xmlns:ahyp="http://schemas.microsoft.com/office/drawing/2018/hyperlinkcolor" val="tx"/>
                    </a:ext>
                  </a:extLst>
                </a:hlinkClick>
              </a:rPr>
              <a:t>[VITA 46.0]</a:t>
            </a:r>
            <a:r>
              <a:rPr lang="en-US" sz="1400" dirty="0">
                <a:solidFill>
                  <a:schemeClr val="tx1"/>
                </a:solidFill>
              </a:rPr>
              <a:t> connector, deployed in many applications</a:t>
            </a:r>
          </a:p>
          <a:p>
            <a:pPr marL="403225" lvl="1" indent="-174625">
              <a:lnSpc>
                <a:spcPct val="100000"/>
              </a:lnSpc>
            </a:pPr>
            <a:r>
              <a:rPr lang="en-US" sz="1400" dirty="0">
                <a:solidFill>
                  <a:schemeClr val="tx1"/>
                </a:solidFill>
              </a:rPr>
              <a:t>TE Connectivity RT 2-R – </a:t>
            </a:r>
            <a:r>
              <a:rPr lang="en-US" sz="1400" dirty="0">
                <a:solidFill>
                  <a:schemeClr val="tx1"/>
                </a:solidFill>
                <a:hlinkClick r:id="" action="ppaction://noaction">
                  <a:extLst>
                    <a:ext uri="{A12FA001-AC4F-418D-AE19-62706E023703}">
                      <ahyp:hlinkClr xmlns:ahyp="http://schemas.microsoft.com/office/drawing/2018/hyperlinkcolor" val="tx"/>
                    </a:ext>
                  </a:extLst>
                </a:hlinkClick>
              </a:rPr>
              <a:t>[VITA 46.0]</a:t>
            </a:r>
            <a:r>
              <a:rPr lang="en-US" sz="1400" dirty="0">
                <a:solidFill>
                  <a:schemeClr val="tx1"/>
                </a:solidFill>
              </a:rPr>
              <a:t> connector developed to be more rugged </a:t>
            </a:r>
          </a:p>
          <a:p>
            <a:pPr marL="571500" lvl="2" indent="-114300">
              <a:lnSpc>
                <a:spcPct val="100000"/>
              </a:lnSpc>
              <a:spcBef>
                <a:spcPts val="100"/>
              </a:spcBef>
            </a:pPr>
            <a:r>
              <a:rPr lang="en-US" sz="1200" dirty="0">
                <a:solidFill>
                  <a:schemeClr val="tx1"/>
                </a:solidFill>
              </a:rPr>
              <a:t>Inter-mates with RT 2 and the PCB (Printed Circuit Board) footprints are the same for both – connectors are footprint compatible</a:t>
            </a:r>
          </a:p>
          <a:p>
            <a:pPr marL="403225" lvl="1" indent="-174625">
              <a:lnSpc>
                <a:spcPct val="100000"/>
              </a:lnSpc>
            </a:pPr>
            <a:r>
              <a:rPr lang="en-US" sz="1400" dirty="0">
                <a:solidFill>
                  <a:schemeClr val="tx1"/>
                </a:solidFill>
              </a:rPr>
              <a:t>Amphenol R-VPX – inter-mates and PCB footprint compatible with RT 2 and RT 2-R</a:t>
            </a:r>
          </a:p>
          <a:p>
            <a:pPr marL="571500" lvl="2" indent="-114300">
              <a:lnSpc>
                <a:spcPct val="100000"/>
              </a:lnSpc>
              <a:spcBef>
                <a:spcPts val="100"/>
              </a:spcBef>
            </a:pPr>
            <a:r>
              <a:rPr lang="en-US" sz="1200" dirty="0">
                <a:solidFill>
                  <a:schemeClr val="tx1"/>
                </a:solidFill>
              </a:rPr>
              <a:t>Rugged like RT 2-R with 4 points of contact</a:t>
            </a:r>
          </a:p>
          <a:p>
            <a:pPr marL="0" lvl="1" indent="0">
              <a:lnSpc>
                <a:spcPct val="100000"/>
              </a:lnSpc>
              <a:spcBef>
                <a:spcPts val="1200"/>
              </a:spcBef>
              <a:buNone/>
            </a:pPr>
            <a:r>
              <a:rPr lang="en-US" sz="1600" b="1" dirty="0">
                <a:solidFill>
                  <a:schemeClr val="tx1"/>
                </a:solidFill>
              </a:rPr>
              <a:t>Higher bandwidth connectors being standardized by </a:t>
            </a:r>
            <a:r>
              <a:rPr lang="en-US" sz="1600" b="1" dirty="0">
                <a:solidFill>
                  <a:schemeClr val="tx1"/>
                </a:solidFill>
                <a:hlinkClick r:id="" action="ppaction://noaction">
                  <a:extLst>
                    <a:ext uri="{A12FA001-AC4F-418D-AE19-62706E023703}">
                      <ahyp:hlinkClr xmlns:ahyp="http://schemas.microsoft.com/office/drawing/2018/hyperlinkcolor" val="tx"/>
                    </a:ext>
                  </a:extLst>
                </a:hlinkClick>
              </a:rPr>
              <a:t>[VITA 46.30]</a:t>
            </a:r>
            <a:r>
              <a:rPr lang="en-US" sz="1600" b="1" dirty="0">
                <a:solidFill>
                  <a:schemeClr val="tx1"/>
                </a:solidFill>
              </a:rPr>
              <a:t> and </a:t>
            </a:r>
            <a:r>
              <a:rPr lang="en-US" sz="1600" b="1" dirty="0">
                <a:solidFill>
                  <a:schemeClr val="tx1"/>
                </a:solidFill>
                <a:hlinkClick r:id="" action="ppaction://noaction">
                  <a:extLst>
                    <a:ext uri="{A12FA001-AC4F-418D-AE19-62706E023703}">
                      <ahyp:hlinkClr xmlns:ahyp="http://schemas.microsoft.com/office/drawing/2018/hyperlinkcolor" val="tx"/>
                    </a:ext>
                  </a:extLst>
                </a:hlinkClick>
              </a:rPr>
              <a:t>[VITA 46.31]</a:t>
            </a:r>
            <a:r>
              <a:rPr lang="en-US" sz="1600" b="1" dirty="0">
                <a:solidFill>
                  <a:schemeClr val="tx1"/>
                </a:solidFill>
              </a:rPr>
              <a:t> </a:t>
            </a:r>
          </a:p>
          <a:p>
            <a:pPr marL="403225" lvl="1" indent="-174625">
              <a:lnSpc>
                <a:spcPct val="100000"/>
              </a:lnSpc>
            </a:pPr>
            <a:r>
              <a:rPr lang="en-US" sz="1400" dirty="0"/>
              <a:t>Intended to go to at least 25 Gbaud signaling for protocols such as 100GBASE-KR4 and PCIe Gen 4</a:t>
            </a:r>
            <a:endParaRPr lang="en-US" sz="1400" dirty="0">
              <a:solidFill>
                <a:srgbClr val="C00000"/>
              </a:solidFill>
            </a:endParaRPr>
          </a:p>
          <a:p>
            <a:pPr marL="403225" lvl="1" indent="-174625">
              <a:lnSpc>
                <a:spcPct val="100000"/>
              </a:lnSpc>
            </a:pPr>
            <a:r>
              <a:rPr lang="en-US" sz="1400" dirty="0"/>
              <a:t>Inter-mate with RT 2, RT 2-R, and R-VPX; </a:t>
            </a:r>
            <a:r>
              <a:rPr lang="en-US" sz="1400" dirty="0">
                <a:solidFill>
                  <a:srgbClr val="C00000"/>
                </a:solidFill>
              </a:rPr>
              <a:t>but the PCB footprints are different from RT 2, RT 2-R, and R-VPX</a:t>
            </a:r>
          </a:p>
          <a:p>
            <a:pPr marL="403225" lvl="1" indent="-174625">
              <a:lnSpc>
                <a:spcPct val="100000"/>
              </a:lnSpc>
            </a:pPr>
            <a:r>
              <a:rPr lang="en-US" sz="1400" dirty="0">
                <a:solidFill>
                  <a:schemeClr val="tx1"/>
                </a:solidFill>
              </a:rPr>
              <a:t>TE Connectivity RT 3 and Amphenol R-VPX EVO 2 are designed to be compliant to </a:t>
            </a:r>
            <a:r>
              <a:rPr lang="en-US" sz="1400" dirty="0">
                <a:solidFill>
                  <a:schemeClr val="tx1"/>
                </a:solidFill>
                <a:hlinkClick r:id="" action="ppaction://noaction">
                  <a:extLst>
                    <a:ext uri="{A12FA001-AC4F-418D-AE19-62706E023703}">
                      <ahyp:hlinkClr xmlns:ahyp="http://schemas.microsoft.com/office/drawing/2018/hyperlinkcolor" val="tx"/>
                    </a:ext>
                  </a:extLst>
                </a:hlinkClick>
              </a:rPr>
              <a:t>[VITA 46.30]</a:t>
            </a:r>
            <a:endParaRPr lang="en-US" sz="1400" dirty="0">
              <a:solidFill>
                <a:schemeClr val="tx1"/>
              </a:solidFill>
            </a:endParaRPr>
          </a:p>
          <a:p>
            <a:pPr marL="571500" lvl="2" indent="-114300">
              <a:lnSpc>
                <a:spcPct val="100000"/>
              </a:lnSpc>
              <a:spcBef>
                <a:spcPts val="100"/>
              </a:spcBef>
            </a:pPr>
            <a:r>
              <a:rPr lang="en-US" sz="1200" dirty="0">
                <a:solidFill>
                  <a:schemeClr val="tx1"/>
                </a:solidFill>
              </a:rPr>
              <a:t>RT 3 and RVPX EVO 2 have same PCB footprints and inter-mate with each other as well as other </a:t>
            </a:r>
            <a:r>
              <a:rPr lang="en-US" sz="1200" dirty="0">
                <a:solidFill>
                  <a:schemeClr val="tx1"/>
                </a:solidFill>
                <a:hlinkClick r:id="" action="ppaction://noaction">
                  <a:extLst>
                    <a:ext uri="{A12FA001-AC4F-418D-AE19-62706E023703}">
                      <ahyp:hlinkClr xmlns:ahyp="http://schemas.microsoft.com/office/drawing/2018/hyperlinkcolor" val="tx"/>
                    </a:ext>
                  </a:extLst>
                </a:hlinkClick>
              </a:rPr>
              <a:t>[VITA 46.0]</a:t>
            </a:r>
            <a:r>
              <a:rPr lang="en-US" sz="1200" dirty="0">
                <a:solidFill>
                  <a:schemeClr val="tx1"/>
                </a:solidFill>
              </a:rPr>
              <a:t> connectors</a:t>
            </a:r>
          </a:p>
          <a:p>
            <a:pPr marL="571500" lvl="2" indent="-114300">
              <a:lnSpc>
                <a:spcPct val="100000"/>
              </a:lnSpc>
              <a:spcBef>
                <a:spcPts val="100"/>
              </a:spcBef>
            </a:pPr>
            <a:r>
              <a:rPr lang="en-US" sz="1200" dirty="0">
                <a:solidFill>
                  <a:schemeClr val="tx1"/>
                </a:solidFill>
              </a:rPr>
              <a:t>Rugged like RT 2-R </a:t>
            </a:r>
          </a:p>
          <a:p>
            <a:pPr marL="0" indent="0">
              <a:lnSpc>
                <a:spcPct val="100000"/>
              </a:lnSpc>
              <a:buNone/>
            </a:pPr>
            <a:r>
              <a:rPr lang="en-US" sz="1600" b="1" dirty="0">
                <a:solidFill>
                  <a:schemeClr val="tx1"/>
                </a:solidFill>
              </a:rPr>
              <a:t>Amphenol Viper </a:t>
            </a:r>
            <a:r>
              <a:rPr lang="en-US" sz="1600" b="1" dirty="0">
                <a:solidFill>
                  <a:schemeClr val="tx1"/>
                </a:solidFill>
                <a:hlinkClick r:id="" action="ppaction://noaction">
                  <a:extLst>
                    <a:ext uri="{A12FA001-AC4F-418D-AE19-62706E023703}">
                      <ahyp:hlinkClr xmlns:ahyp="http://schemas.microsoft.com/office/drawing/2018/hyperlinkcolor" val="tx"/>
                    </a:ext>
                  </a:extLst>
                </a:hlinkClick>
              </a:rPr>
              <a:t>[VITA 60.0]</a:t>
            </a:r>
            <a:r>
              <a:rPr lang="en-US" sz="1600" b="1" dirty="0">
                <a:solidFill>
                  <a:schemeClr val="tx1"/>
                </a:solidFill>
              </a:rPr>
              <a:t> and Smiths KVPX </a:t>
            </a:r>
            <a:r>
              <a:rPr lang="en-US" sz="1600" b="1" dirty="0">
                <a:solidFill>
                  <a:schemeClr val="tx1"/>
                </a:solidFill>
                <a:hlinkClick r:id="" action="ppaction://noaction">
                  <a:extLst>
                    <a:ext uri="{A12FA001-AC4F-418D-AE19-62706E023703}">
                      <ahyp:hlinkClr xmlns:ahyp="http://schemas.microsoft.com/office/drawing/2018/hyperlinkcolor" val="tx"/>
                    </a:ext>
                  </a:extLst>
                </a:hlinkClick>
              </a:rPr>
              <a:t>[VITA 63.0]</a:t>
            </a:r>
            <a:endParaRPr lang="en-US" sz="1600" b="1" dirty="0">
              <a:solidFill>
                <a:schemeClr val="tx1"/>
              </a:solidFill>
            </a:endParaRPr>
          </a:p>
          <a:p>
            <a:pPr marL="403225" lvl="1" indent="-174625">
              <a:lnSpc>
                <a:spcPct val="100000"/>
              </a:lnSpc>
              <a:spcBef>
                <a:spcPts val="100"/>
              </a:spcBef>
            </a:pPr>
            <a:r>
              <a:rPr lang="en-US" sz="1400" dirty="0">
                <a:solidFill>
                  <a:schemeClr val="tx1"/>
                </a:solidFill>
              </a:rPr>
              <a:t>Do not inter-mate with each other or with </a:t>
            </a:r>
            <a:r>
              <a:rPr lang="en-US" sz="1400" dirty="0">
                <a:solidFill>
                  <a:schemeClr val="tx1"/>
                </a:solidFill>
                <a:hlinkClick r:id="" action="ppaction://noaction">
                  <a:extLst>
                    <a:ext uri="{A12FA001-AC4F-418D-AE19-62706E023703}">
                      <ahyp:hlinkClr xmlns:ahyp="http://schemas.microsoft.com/office/drawing/2018/hyperlinkcolor" val="tx"/>
                    </a:ext>
                  </a:extLst>
                </a:hlinkClick>
              </a:rPr>
              <a:t>[VITA 46.0]</a:t>
            </a:r>
            <a:r>
              <a:rPr lang="en-US" sz="1400" dirty="0">
                <a:solidFill>
                  <a:schemeClr val="tx1"/>
                </a:solidFill>
              </a:rPr>
              <a:t> connectors</a:t>
            </a:r>
          </a:p>
          <a:p>
            <a:pPr marL="403225" lvl="1" indent="-174625">
              <a:lnSpc>
                <a:spcPct val="100000"/>
              </a:lnSpc>
              <a:spcBef>
                <a:spcPts val="100"/>
              </a:spcBef>
            </a:pPr>
            <a:r>
              <a:rPr lang="en-US" sz="1400" dirty="0">
                <a:solidFill>
                  <a:schemeClr val="tx1"/>
                </a:solidFill>
              </a:rPr>
              <a:t>Footprint compatible with RT 2-R and R-VPX – same PCB can be used with any of these connectors</a:t>
            </a:r>
          </a:p>
          <a:p>
            <a:pPr lvl="1">
              <a:lnSpc>
                <a:spcPct val="100000"/>
              </a:lnSpc>
            </a:pPr>
            <a:endParaRPr lang="en-US" sz="1200" dirty="0"/>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6166" y="26004"/>
            <a:ext cx="3855720" cy="1714500"/>
          </a:xfrm>
          <a:prstGeom prst="rect">
            <a:avLst/>
          </a:prstGeom>
        </p:spPr>
      </p:pic>
      <p:sp>
        <p:nvSpPr>
          <p:cNvPr id="28" name="TextBox 27"/>
          <p:cNvSpPr txBox="1"/>
          <p:nvPr/>
        </p:nvSpPr>
        <p:spPr>
          <a:xfrm>
            <a:off x="6569198" y="1020698"/>
            <a:ext cx="1735014" cy="338554"/>
          </a:xfrm>
          <a:prstGeom prst="rect">
            <a:avLst/>
          </a:prstGeom>
          <a:noFill/>
          <a:ln>
            <a:noFill/>
          </a:ln>
        </p:spPr>
        <p:txBody>
          <a:bodyPr wrap="square" rtlCol="0">
            <a:spAutoFit/>
          </a:bodyPr>
          <a:lstStyle/>
          <a:p>
            <a:r>
              <a:rPr lang="en-US" sz="1600" b="1" dirty="0">
                <a:solidFill>
                  <a:srgbClr val="0070C0"/>
                </a:solidFill>
              </a:rPr>
              <a:t>Plug-In Module</a:t>
            </a:r>
          </a:p>
        </p:txBody>
      </p:sp>
      <p:sp>
        <p:nvSpPr>
          <p:cNvPr id="29" name="TextBox 28"/>
          <p:cNvSpPr txBox="1"/>
          <p:nvPr/>
        </p:nvSpPr>
        <p:spPr>
          <a:xfrm>
            <a:off x="6883164" y="1477898"/>
            <a:ext cx="1209613" cy="338554"/>
          </a:xfrm>
          <a:prstGeom prst="rect">
            <a:avLst/>
          </a:prstGeom>
          <a:noFill/>
          <a:ln>
            <a:noFill/>
          </a:ln>
        </p:spPr>
        <p:txBody>
          <a:bodyPr wrap="square" rtlCol="0">
            <a:spAutoFit/>
          </a:bodyPr>
          <a:lstStyle/>
          <a:p>
            <a:r>
              <a:rPr lang="en-US" sz="1600" b="1" dirty="0">
                <a:solidFill>
                  <a:srgbClr val="0070C0"/>
                </a:solidFill>
              </a:rPr>
              <a:t>Backplane</a:t>
            </a:r>
          </a:p>
        </p:txBody>
      </p:sp>
      <p:cxnSp>
        <p:nvCxnSpPr>
          <p:cNvPr id="32" name="Straight Connector 31"/>
          <p:cNvCxnSpPr>
            <a:stCxn id="28" idx="1"/>
          </p:cNvCxnSpPr>
          <p:nvPr/>
        </p:nvCxnSpPr>
        <p:spPr>
          <a:xfrm flipH="1" flipV="1">
            <a:off x="6172200" y="1181185"/>
            <a:ext cx="396998" cy="8791"/>
          </a:xfrm>
          <a:prstGeom prst="line">
            <a:avLst/>
          </a:prstGeom>
          <a:ln w="31750" cap="rnd">
            <a:solidFill>
              <a:srgbClr val="0070C0"/>
            </a:solidFill>
            <a:tailEnd type="stealt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9" idx="3"/>
          </p:cNvCxnSpPr>
          <p:nvPr/>
        </p:nvCxnSpPr>
        <p:spPr>
          <a:xfrm flipV="1">
            <a:off x="8092777" y="1629785"/>
            <a:ext cx="698359" cy="17391"/>
          </a:xfrm>
          <a:prstGeom prst="line">
            <a:avLst/>
          </a:prstGeom>
          <a:ln w="31750" cap="rnd">
            <a:solidFill>
              <a:srgbClr val="0070C0"/>
            </a:solidFill>
            <a:tailEnd type="stealt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8151813" y="1085936"/>
            <a:ext cx="258323" cy="57064"/>
          </a:xfrm>
          <a:prstGeom prst="line">
            <a:avLst/>
          </a:prstGeom>
          <a:ln w="31750" cap="rnd">
            <a:solidFill>
              <a:srgbClr val="0070C0"/>
            </a:solidFill>
            <a:tailEnd type="stealt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7" idx="1"/>
          </p:cNvCxnSpPr>
          <p:nvPr/>
        </p:nvCxnSpPr>
        <p:spPr>
          <a:xfrm flipH="1">
            <a:off x="5130985" y="1760837"/>
            <a:ext cx="211014" cy="9485"/>
          </a:xfrm>
          <a:prstGeom prst="line">
            <a:avLst/>
          </a:prstGeom>
          <a:ln w="31750" cap="rnd">
            <a:solidFill>
              <a:srgbClr val="0070C0"/>
            </a:solidFill>
            <a:tailEnd type="stealth"/>
          </a:ln>
        </p:spPr>
        <p:style>
          <a:lnRef idx="1">
            <a:schemeClr val="accent1"/>
          </a:lnRef>
          <a:fillRef idx="0">
            <a:schemeClr val="accent1"/>
          </a:fillRef>
          <a:effectRef idx="0">
            <a:schemeClr val="accent1"/>
          </a:effectRef>
          <a:fontRef idx="minor">
            <a:schemeClr val="tx1"/>
          </a:fontRef>
        </p:style>
      </p:cxnSp>
      <p:sp>
        <p:nvSpPr>
          <p:cNvPr id="40" name="TextBox 10"/>
          <p:cNvSpPr txBox="1">
            <a:spLocks noChangeArrowheads="1"/>
          </p:cNvSpPr>
          <p:nvPr/>
        </p:nvSpPr>
        <p:spPr bwMode="auto">
          <a:xfrm>
            <a:off x="8153401" y="1846461"/>
            <a:ext cx="38336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Calibri"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Calibri"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Calibri"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Calibri" pitchFamily="34" charset="0"/>
                <a:ea typeface="ＭＳ Ｐゴシック" pitchFamily="34" charset="-128"/>
              </a:defRPr>
            </a:lvl9pPr>
          </a:lstStyle>
          <a:p>
            <a:pPr defTabSz="457200"/>
            <a:r>
              <a:rPr lang="en-US" sz="1200" dirty="0">
                <a:solidFill>
                  <a:srgbClr val="0070C0"/>
                </a:solidFill>
              </a:rPr>
              <a:t>Pictures above &amp; left courtesy of TE Connectivity</a:t>
            </a:r>
          </a:p>
        </p:txBody>
      </p:sp>
      <p:grpSp>
        <p:nvGrpSpPr>
          <p:cNvPr id="4" name="Group 3"/>
          <p:cNvGrpSpPr/>
          <p:nvPr/>
        </p:nvGrpSpPr>
        <p:grpSpPr>
          <a:xfrm>
            <a:off x="3454585" y="55822"/>
            <a:ext cx="3182815" cy="2037665"/>
            <a:chOff x="76200" y="990600"/>
            <a:chExt cx="3182815" cy="2037665"/>
          </a:xfrm>
        </p:grpSpPr>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990600"/>
              <a:ext cx="2695071" cy="1965671"/>
            </a:xfrm>
            <a:prstGeom prst="rect">
              <a:avLst/>
            </a:prstGeom>
          </p:spPr>
        </p:pic>
        <p:sp>
          <p:nvSpPr>
            <p:cNvPr id="36" name="TextBox 35"/>
            <p:cNvSpPr txBox="1"/>
            <p:nvPr/>
          </p:nvSpPr>
          <p:spPr>
            <a:xfrm>
              <a:off x="198511" y="2381934"/>
              <a:ext cx="990600" cy="646331"/>
            </a:xfrm>
            <a:prstGeom prst="rect">
              <a:avLst/>
            </a:prstGeom>
            <a:noFill/>
            <a:ln>
              <a:noFill/>
            </a:ln>
          </p:spPr>
          <p:txBody>
            <a:bodyPr wrap="square" rtlCol="0">
              <a:spAutoFit/>
            </a:bodyPr>
            <a:lstStyle/>
            <a:p>
              <a:r>
                <a:rPr lang="en-US" sz="1200" dirty="0">
                  <a:solidFill>
                    <a:srgbClr val="0070C0"/>
                  </a:solidFill>
                </a:rPr>
                <a:t>Even differential wafer</a:t>
              </a:r>
            </a:p>
          </p:txBody>
        </p:sp>
        <p:sp>
          <p:nvSpPr>
            <p:cNvPr id="37" name="TextBox 36"/>
            <p:cNvSpPr txBox="1"/>
            <p:nvPr/>
          </p:nvSpPr>
          <p:spPr>
            <a:xfrm>
              <a:off x="1963615" y="2464782"/>
              <a:ext cx="1295400" cy="461665"/>
            </a:xfrm>
            <a:prstGeom prst="rect">
              <a:avLst/>
            </a:prstGeom>
            <a:noFill/>
            <a:ln>
              <a:noFill/>
            </a:ln>
          </p:spPr>
          <p:txBody>
            <a:bodyPr wrap="square" rtlCol="0">
              <a:spAutoFit/>
            </a:bodyPr>
            <a:lstStyle/>
            <a:p>
              <a:r>
                <a:rPr lang="en-US" sz="1200" dirty="0">
                  <a:solidFill>
                    <a:srgbClr val="0070C0"/>
                  </a:solidFill>
                </a:rPr>
                <a:t>Odd differential wafer</a:t>
              </a:r>
            </a:p>
          </p:txBody>
        </p:sp>
        <p:sp>
          <p:nvSpPr>
            <p:cNvPr id="41" name="TextBox 40"/>
            <p:cNvSpPr txBox="1"/>
            <p:nvPr/>
          </p:nvSpPr>
          <p:spPr>
            <a:xfrm>
              <a:off x="87923" y="1896848"/>
              <a:ext cx="1295400" cy="461665"/>
            </a:xfrm>
            <a:prstGeom prst="rect">
              <a:avLst/>
            </a:prstGeom>
            <a:noFill/>
            <a:ln>
              <a:noFill/>
            </a:ln>
          </p:spPr>
          <p:txBody>
            <a:bodyPr wrap="square" rtlCol="0">
              <a:spAutoFit/>
            </a:bodyPr>
            <a:lstStyle/>
            <a:p>
              <a:r>
                <a:rPr lang="en-US" sz="1200" dirty="0">
                  <a:solidFill>
                    <a:srgbClr val="0070C0"/>
                  </a:solidFill>
                </a:rPr>
                <a:t>TE Connectivity RT 2 shown</a:t>
              </a:r>
            </a:p>
          </p:txBody>
        </p:sp>
      </p:grpSp>
      <p:pic>
        <p:nvPicPr>
          <p:cNvPr id="42" name="Picture 41"/>
          <p:cNvPicPr>
            <a:picLocks noChangeAspect="1"/>
          </p:cNvPicPr>
          <p:nvPr/>
        </p:nvPicPr>
        <p:blipFill rotWithShape="1">
          <a:blip r:embed="rId5" cstate="print">
            <a:extLst>
              <a:ext uri="{28A0092B-C50C-407E-A947-70E740481C1C}">
                <a14:useLocalDpi xmlns:a14="http://schemas.microsoft.com/office/drawing/2010/main" val="0"/>
              </a:ext>
            </a:extLst>
          </a:blip>
          <a:srcRect l="17204" t="26303" r="39688" b="14229"/>
          <a:stretch/>
        </p:blipFill>
        <p:spPr>
          <a:xfrm>
            <a:off x="9525887" y="2437141"/>
            <a:ext cx="1910001" cy="1756555"/>
          </a:xfrm>
          <a:prstGeom prst="rect">
            <a:avLst/>
          </a:prstGeom>
        </p:spPr>
      </p:pic>
      <p:sp>
        <p:nvSpPr>
          <p:cNvPr id="46" name="Rectangle 45"/>
          <p:cNvSpPr/>
          <p:nvPr/>
        </p:nvSpPr>
        <p:spPr bwMode="auto">
          <a:xfrm>
            <a:off x="11658600" y="6194006"/>
            <a:ext cx="531813" cy="327285"/>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latin typeface="Arial" pitchFamily="-110" charset="0"/>
            </a:endParaRPr>
          </a:p>
        </p:txBody>
      </p:sp>
      <p:pic>
        <p:nvPicPr>
          <p:cNvPr id="43" name="Picture 42"/>
          <p:cNvPicPr>
            <a:picLocks noChangeAspect="1"/>
          </p:cNvPicPr>
          <p:nvPr/>
        </p:nvPicPr>
        <p:blipFill rotWithShape="1">
          <a:blip r:embed="rId6" cstate="print">
            <a:extLst>
              <a:ext uri="{28A0092B-C50C-407E-A947-70E740481C1C}">
                <a14:useLocalDpi xmlns:a14="http://schemas.microsoft.com/office/drawing/2010/main" val="0"/>
              </a:ext>
            </a:extLst>
          </a:blip>
          <a:srcRect l="12203" t="28992" r="31539" b="19295"/>
          <a:stretch/>
        </p:blipFill>
        <p:spPr>
          <a:xfrm>
            <a:off x="9525887" y="4941773"/>
            <a:ext cx="2029564" cy="1332003"/>
          </a:xfrm>
          <a:prstGeom prst="rect">
            <a:avLst/>
          </a:prstGeom>
        </p:spPr>
      </p:pic>
      <p:sp>
        <p:nvSpPr>
          <p:cNvPr id="18" name="Rectangle 17">
            <a:hlinkClick r:id="" action="ppaction://noaction"/>
          </p:cNvPr>
          <p:cNvSpPr/>
          <p:nvPr/>
        </p:nvSpPr>
        <p:spPr bwMode="auto">
          <a:xfrm>
            <a:off x="11784119" y="6400800"/>
            <a:ext cx="406294"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latin typeface="Arial" pitchFamily="-110" charset="0"/>
            </a:endParaRPr>
          </a:p>
        </p:txBody>
      </p:sp>
      <p:sp>
        <p:nvSpPr>
          <p:cNvPr id="44" name="TextBox 10"/>
          <p:cNvSpPr txBox="1">
            <a:spLocks noChangeArrowheads="1"/>
          </p:cNvSpPr>
          <p:nvPr/>
        </p:nvSpPr>
        <p:spPr bwMode="auto">
          <a:xfrm>
            <a:off x="9452187" y="4153858"/>
            <a:ext cx="20573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Calibri"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Calibri"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Calibri"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Calibri" pitchFamily="34" charset="0"/>
                <a:ea typeface="ＭＳ Ｐゴシック" pitchFamily="34" charset="-128"/>
              </a:defRPr>
            </a:lvl9pPr>
          </a:lstStyle>
          <a:p>
            <a:pPr defTabSz="457200"/>
            <a:r>
              <a:rPr lang="en-US" sz="1200" dirty="0">
                <a:solidFill>
                  <a:srgbClr val="0070C0"/>
                </a:solidFill>
              </a:rPr>
              <a:t>R-VPX Plug-In Module (above) and backplane (below) connectors, courtesy of Amphenol Aerospace</a:t>
            </a:r>
          </a:p>
        </p:txBody>
      </p:sp>
      <p:sp>
        <p:nvSpPr>
          <p:cNvPr id="5" name="TextBox 4">
            <a:extLst>
              <a:ext uri="{FF2B5EF4-FFF2-40B4-BE49-F238E27FC236}">
                <a16:creationId xmlns:a16="http://schemas.microsoft.com/office/drawing/2014/main" id="{B5CF6CA6-5CC4-F7EA-5CCD-B67DCC051C94}"/>
              </a:ext>
            </a:extLst>
          </p:cNvPr>
          <p:cNvSpPr txBox="1"/>
          <p:nvPr/>
        </p:nvSpPr>
        <p:spPr>
          <a:xfrm>
            <a:off x="237521" y="6443221"/>
            <a:ext cx="3723776" cy="369332"/>
          </a:xfrm>
          <a:prstGeom prst="rect">
            <a:avLst/>
          </a:prstGeom>
          <a:noFill/>
        </p:spPr>
        <p:txBody>
          <a:bodyPr wrap="none" rtlCol="0">
            <a:spAutoFit/>
          </a:bodyPr>
          <a:lstStyle/>
          <a:p>
            <a:r>
              <a:rPr lang="en-US" dirty="0"/>
              <a:t>Slide Courtesy of Greg Rocco – MIT-LL</a:t>
            </a:r>
          </a:p>
        </p:txBody>
      </p:sp>
    </p:spTree>
    <p:extLst>
      <p:ext uri="{BB962C8B-B14F-4D97-AF65-F5344CB8AC3E}">
        <p14:creationId xmlns:p14="http://schemas.microsoft.com/office/powerpoint/2010/main" val="407341099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B58B2-0EDF-4765-988C-30538C4A2567}"/>
              </a:ext>
            </a:extLst>
          </p:cNvPr>
          <p:cNvSpPr>
            <a:spLocks noGrp="1"/>
          </p:cNvSpPr>
          <p:nvPr>
            <p:ph type="title"/>
          </p:nvPr>
        </p:nvSpPr>
        <p:spPr>
          <a:xfrm>
            <a:off x="1168400" y="637754"/>
            <a:ext cx="10058400" cy="702303"/>
          </a:xfrm>
        </p:spPr>
        <p:txBody>
          <a:bodyPr>
            <a:normAutofit/>
          </a:bodyPr>
          <a:lstStyle/>
          <a:p>
            <a:r>
              <a:rPr lang="en-US" sz="4000" dirty="0"/>
              <a:t>Connector Configurations specific for SpaceVPX</a:t>
            </a:r>
          </a:p>
        </p:txBody>
      </p:sp>
      <p:sp>
        <p:nvSpPr>
          <p:cNvPr id="3" name="Content Placeholder 2">
            <a:extLst>
              <a:ext uri="{FF2B5EF4-FFF2-40B4-BE49-F238E27FC236}">
                <a16:creationId xmlns:a16="http://schemas.microsoft.com/office/drawing/2014/main" id="{9FC13D4B-9053-4EE1-B022-7FE3CAD79F26}"/>
              </a:ext>
            </a:extLst>
          </p:cNvPr>
          <p:cNvSpPr>
            <a:spLocks noGrp="1"/>
          </p:cNvSpPr>
          <p:nvPr>
            <p:ph idx="1"/>
          </p:nvPr>
        </p:nvSpPr>
        <p:spPr>
          <a:xfrm>
            <a:off x="1097280" y="1981200"/>
            <a:ext cx="6502400" cy="3887894"/>
          </a:xfrm>
        </p:spPr>
        <p:txBody>
          <a:bodyPr/>
          <a:lstStyle/>
          <a:p>
            <a:r>
              <a:rPr lang="en-US" dirty="0"/>
              <a:t>VITA 78 leverages VITA 46.0 VPX, but VITA 78 includes several connector configurations (power/single-ended/diff pair mix) specific for Space VPX.  These are used in </a:t>
            </a:r>
            <a:r>
              <a:rPr lang="en-US" dirty="0" err="1"/>
              <a:t>SpaceUM</a:t>
            </a:r>
            <a:r>
              <a:rPr lang="en-US" dirty="0"/>
              <a:t> modules, Power Supply Switches and Power Supply / Controllers and provide redundant power.</a:t>
            </a:r>
          </a:p>
          <a:p>
            <a:r>
              <a:rPr lang="en-US" dirty="0"/>
              <a:t>Connector designations Module 8, Module 16A, 16B, … are used for these connectors and the pin (wafer) layouts are defined in tables in VITA 78 (example shown).</a:t>
            </a:r>
          </a:p>
          <a:p>
            <a:r>
              <a:rPr lang="en-US" dirty="0"/>
              <a:t>Current capacity testing has been completed on VITA 46 connectors to validate the current ratings of adjacent power wafers on the following slide.</a:t>
            </a:r>
          </a:p>
          <a:p>
            <a:pPr marL="0" indent="0">
              <a:buNone/>
            </a:pPr>
            <a:endParaRPr lang="en-US" dirty="0"/>
          </a:p>
        </p:txBody>
      </p:sp>
      <p:pic>
        <p:nvPicPr>
          <p:cNvPr id="7" name="Picture 6">
            <a:extLst>
              <a:ext uri="{FF2B5EF4-FFF2-40B4-BE49-F238E27FC236}">
                <a16:creationId xmlns:a16="http://schemas.microsoft.com/office/drawing/2014/main" id="{0EA67C80-3015-44DB-97BA-BACF7C830F0F}"/>
              </a:ext>
            </a:extLst>
          </p:cNvPr>
          <p:cNvPicPr>
            <a:picLocks noChangeAspect="1"/>
          </p:cNvPicPr>
          <p:nvPr/>
        </p:nvPicPr>
        <p:blipFill>
          <a:blip r:embed="rId2"/>
          <a:stretch>
            <a:fillRect/>
          </a:stretch>
        </p:blipFill>
        <p:spPr>
          <a:xfrm>
            <a:off x="7757015" y="2025452"/>
            <a:ext cx="4282584" cy="3481268"/>
          </a:xfrm>
          <a:prstGeom prst="rect">
            <a:avLst/>
          </a:prstGeom>
        </p:spPr>
      </p:pic>
    </p:spTree>
    <p:extLst>
      <p:ext uri="{BB962C8B-B14F-4D97-AF65-F5344CB8AC3E}">
        <p14:creationId xmlns:p14="http://schemas.microsoft.com/office/powerpoint/2010/main" val="204028973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p>
            <a:r>
              <a:rPr lang="en-US" sz="3800" dirty="0">
                <a:solidFill>
                  <a:schemeClr val="tx1">
                    <a:lumMod val="85000"/>
                    <a:lumOff val="15000"/>
                  </a:schemeClr>
                </a:solidFill>
              </a:rPr>
              <a:t>SpaceVPX Connector Pad and Wafers Current Ratings</a:t>
            </a:r>
          </a:p>
        </p:txBody>
      </p:sp>
      <p:sp>
        <p:nvSpPr>
          <p:cNvPr id="6" name="Content Placeholder 5">
            <a:extLst>
              <a:ext uri="{FF2B5EF4-FFF2-40B4-BE49-F238E27FC236}">
                <a16:creationId xmlns:a16="http://schemas.microsoft.com/office/drawing/2014/main" id="{46884518-C019-408B-BBA2-07BD0F7C2EC8}"/>
              </a:ext>
            </a:extLst>
          </p:cNvPr>
          <p:cNvSpPr>
            <a:spLocks noGrp="1"/>
          </p:cNvSpPr>
          <p:nvPr>
            <p:ph idx="1"/>
          </p:nvPr>
        </p:nvSpPr>
        <p:spPr/>
        <p:txBody>
          <a:bodyPr/>
          <a:lstStyle/>
          <a:p>
            <a:endParaRPr lang="en-US"/>
          </a:p>
        </p:txBody>
      </p:sp>
      <p:pic>
        <p:nvPicPr>
          <p:cNvPr id="3" name="Picture 2">
            <a:extLst>
              <a:ext uri="{FF2B5EF4-FFF2-40B4-BE49-F238E27FC236}">
                <a16:creationId xmlns:a16="http://schemas.microsoft.com/office/drawing/2014/main" id="{8D940777-9974-34A2-32C2-114B6D625F02}"/>
              </a:ext>
            </a:extLst>
          </p:cNvPr>
          <p:cNvPicPr>
            <a:picLocks noChangeAspect="1"/>
          </p:cNvPicPr>
          <p:nvPr/>
        </p:nvPicPr>
        <p:blipFill rotWithShape="1">
          <a:blip r:embed="rId3"/>
          <a:srcRect t="310" b="1279"/>
          <a:stretch/>
        </p:blipFill>
        <p:spPr>
          <a:xfrm>
            <a:off x="516959" y="1239229"/>
            <a:ext cx="10916463" cy="4871720"/>
          </a:xfrm>
          <a:prstGeom prst="rect">
            <a:avLst/>
          </a:prstGeom>
        </p:spPr>
      </p:pic>
    </p:spTree>
    <p:extLst>
      <p:ext uri="{BB962C8B-B14F-4D97-AF65-F5344CB8AC3E}">
        <p14:creationId xmlns:p14="http://schemas.microsoft.com/office/powerpoint/2010/main" val="36988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9F8F3-8D84-42F6-B8D6-6900F1D1641A}"/>
              </a:ext>
            </a:extLst>
          </p:cNvPr>
          <p:cNvSpPr>
            <a:spLocks noGrp="1"/>
          </p:cNvSpPr>
          <p:nvPr>
            <p:ph type="title"/>
          </p:nvPr>
        </p:nvSpPr>
        <p:spPr/>
        <p:txBody>
          <a:bodyPr/>
          <a:lstStyle/>
          <a:p>
            <a:r>
              <a:rPr lang="en-US" dirty="0"/>
              <a:t>Connector Testing for Space Applications</a:t>
            </a:r>
          </a:p>
        </p:txBody>
      </p:sp>
      <p:sp>
        <p:nvSpPr>
          <p:cNvPr id="3" name="Content Placeholder 2">
            <a:extLst>
              <a:ext uri="{FF2B5EF4-FFF2-40B4-BE49-F238E27FC236}">
                <a16:creationId xmlns:a16="http://schemas.microsoft.com/office/drawing/2014/main" id="{A7CCE387-3A52-4CDE-9739-087B91A476A7}"/>
              </a:ext>
            </a:extLst>
          </p:cNvPr>
          <p:cNvSpPr>
            <a:spLocks noGrp="1"/>
          </p:cNvSpPr>
          <p:nvPr>
            <p:ph idx="1"/>
          </p:nvPr>
        </p:nvSpPr>
        <p:spPr/>
        <p:txBody>
          <a:bodyPr/>
          <a:lstStyle/>
          <a:p>
            <a:r>
              <a:rPr lang="en-US" dirty="0"/>
              <a:t>Connector manufacturers have done extensive testing to validate use in space and should be consulted on specific environmental or mechanical requirements.  </a:t>
            </a:r>
          </a:p>
          <a:p>
            <a:r>
              <a:rPr lang="en-US" dirty="0"/>
              <a:t>For example, tests for VITA 46.0 connectors have included outgassing, pyro-shock, and extended temperature cycling from -65C to 125C.</a:t>
            </a:r>
          </a:p>
          <a:p>
            <a:r>
              <a:rPr lang="en-US" dirty="0"/>
              <a:t>In most cases COTS OpenVPX connectors will support space environments.  But there may be a need to add additional inspection/screening and/or environmental testing specific to the mission requirements.</a:t>
            </a:r>
          </a:p>
          <a:p>
            <a:r>
              <a:rPr lang="en-US" dirty="0"/>
              <a:t>Connectors are also offered with heavier lead content in the contact tail plating (60/40 tin-lead vs standard COTS 93/7) to further mitigate the risk of tin whiskers.</a:t>
            </a:r>
          </a:p>
        </p:txBody>
      </p:sp>
    </p:spTree>
    <p:extLst>
      <p:ext uri="{BB962C8B-B14F-4D97-AF65-F5344CB8AC3E}">
        <p14:creationId xmlns:p14="http://schemas.microsoft.com/office/powerpoint/2010/main" val="80566705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3F32490-CF6A-459E-BBFE-90557857A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956868" y="634946"/>
            <a:ext cx="4592874" cy="1450757"/>
          </a:xfrm>
        </p:spPr>
        <p:txBody>
          <a:bodyPr>
            <a:normAutofit/>
          </a:bodyPr>
          <a:lstStyle/>
          <a:p>
            <a:r>
              <a:rPr lang="en-US"/>
              <a:t>6U/3U SpaceUM Connector</a:t>
            </a:r>
            <a:endParaRPr lang="en-US" dirty="0"/>
          </a:p>
        </p:txBody>
      </p:sp>
      <p:sp>
        <p:nvSpPr>
          <p:cNvPr id="13" name="Rectangle 12">
            <a:extLst>
              <a:ext uri="{FF2B5EF4-FFF2-40B4-BE49-F238E27FC236}">
                <a16:creationId xmlns:a16="http://schemas.microsoft.com/office/drawing/2014/main" id="{3489CAE3-3AE0-4268-81CA-A98516EA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79458" cy="63343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852BC338-7802-42D3-85C9-B665508F4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Graphical user interface&#10;&#10;Description automatically generated with medium confidence">
            <a:extLst>
              <a:ext uri="{FF2B5EF4-FFF2-40B4-BE49-F238E27FC236}">
                <a16:creationId xmlns:a16="http://schemas.microsoft.com/office/drawing/2014/main" id="{97050146-56FB-34F4-9739-FD25DB41716E}"/>
              </a:ext>
            </a:extLst>
          </p:cNvPr>
          <p:cNvPicPr>
            <a:picLocks noChangeAspect="1"/>
          </p:cNvPicPr>
          <p:nvPr/>
        </p:nvPicPr>
        <p:blipFill>
          <a:blip r:embed="rId2"/>
          <a:stretch>
            <a:fillRect/>
          </a:stretch>
        </p:blipFill>
        <p:spPr>
          <a:xfrm>
            <a:off x="458336" y="1183613"/>
            <a:ext cx="2784700" cy="1684478"/>
          </a:xfrm>
          <a:prstGeom prst="rect">
            <a:avLst/>
          </a:prstGeom>
        </p:spPr>
      </p:pic>
      <p:sp>
        <p:nvSpPr>
          <p:cNvPr id="17" name="Rectangle 16">
            <a:extLst>
              <a:ext uri="{FF2B5EF4-FFF2-40B4-BE49-F238E27FC236}">
                <a16:creationId xmlns:a16="http://schemas.microsoft.com/office/drawing/2014/main" id="{FC2AD4A0-4FAA-4F52-A315-4224B27BE0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061" y="321733"/>
            <a:ext cx="2583939" cy="195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4" name="Straight Connector 18">
            <a:extLst>
              <a:ext uri="{FF2B5EF4-FFF2-40B4-BE49-F238E27FC236}">
                <a16:creationId xmlns:a16="http://schemas.microsoft.com/office/drawing/2014/main" id="{373C1DFC-81C5-498E-9907-7AAE6F0416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6569" y="2085703"/>
            <a:ext cx="41148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6" name="Rectangle 20">
            <a:extLst>
              <a:ext uri="{FF2B5EF4-FFF2-40B4-BE49-F238E27FC236}">
                <a16:creationId xmlns:a16="http://schemas.microsoft.com/office/drawing/2014/main" id="{8A4EEE51-0307-4CE8-813E-AE3BCEBA2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3556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E9D9FBD3-6E57-4B12-A90A-386ED8F084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Timeline&#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64752" y="2612656"/>
            <a:ext cx="2295082" cy="320948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6956868" y="2198914"/>
            <a:ext cx="4592874" cy="3670180"/>
          </a:xfrm>
        </p:spPr>
        <p:txBody>
          <a:bodyPr>
            <a:normAutofit/>
          </a:bodyPr>
          <a:lstStyle/>
          <a:p>
            <a:pPr>
              <a:buFont typeface="Wingdings" panose="05000000000000000000" pitchFamily="2" charset="2"/>
              <a:buChar char="Ø"/>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SLT3-SUM-2S3V3A1B1R1M4C SpaceUM Slot Profile contains two switched power outputs that supply Vs1, Vs2, Vs3, 3.3V_AUX, 12V_AUX, -12V_AUX and VBAT to each VPX slot. </a:t>
            </a:r>
          </a:p>
          <a:p>
            <a:pPr>
              <a:buFont typeface="Wingdings" panose="05000000000000000000" pitchFamily="2" charset="2"/>
              <a:buChar char="Ø"/>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slot profile also contains two switched control signal interfaces that direct control signals to each VPX slot. </a:t>
            </a:r>
            <a:endParaRPr lang="en-US" dirty="0"/>
          </a:p>
          <a:p>
            <a:pPr marL="0" indent="0">
              <a:buNone/>
            </a:pPr>
            <a:endParaRPr lang="en-US" dirty="0"/>
          </a:p>
        </p:txBody>
      </p:sp>
      <p:sp>
        <p:nvSpPr>
          <p:cNvPr id="25" name="Rectangle 24">
            <a:extLst>
              <a:ext uri="{FF2B5EF4-FFF2-40B4-BE49-F238E27FC236}">
                <a16:creationId xmlns:a16="http://schemas.microsoft.com/office/drawing/2014/main" id="{25621158-452E-4C14-8946-B331F0D1C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055BE0DD-04F0-42E3-9EDE-2129B4A55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61288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D234C8-1C92-B1E4-C20A-755095EC11FB}"/>
              </a:ext>
            </a:extLst>
          </p:cNvPr>
          <p:cNvSpPr>
            <a:spLocks noGrp="1"/>
          </p:cNvSpPr>
          <p:nvPr>
            <p:ph type="title"/>
          </p:nvPr>
        </p:nvSpPr>
        <p:spPr>
          <a:xfrm>
            <a:off x="6411685" y="634946"/>
            <a:ext cx="5127171" cy="1450757"/>
          </a:xfrm>
        </p:spPr>
        <p:txBody>
          <a:bodyPr>
            <a:normAutofit/>
          </a:bodyPr>
          <a:lstStyle/>
          <a:p>
            <a:r>
              <a:rPr lang="en-US" dirty="0"/>
              <a:t>3U SpaceUM - continued</a:t>
            </a:r>
          </a:p>
        </p:txBody>
      </p:sp>
      <p:pic>
        <p:nvPicPr>
          <p:cNvPr id="4" name="Picture 3">
            <a:extLst>
              <a:ext uri="{FF2B5EF4-FFF2-40B4-BE49-F238E27FC236}">
                <a16:creationId xmlns:a16="http://schemas.microsoft.com/office/drawing/2014/main" id="{2D11244A-F068-A14E-D46F-26A614BED754}"/>
              </a:ext>
            </a:extLst>
          </p:cNvPr>
          <p:cNvPicPr>
            <a:picLocks noChangeAspect="1"/>
          </p:cNvPicPr>
          <p:nvPr/>
        </p:nvPicPr>
        <p:blipFill>
          <a:blip r:embed="rId2"/>
          <a:stretch>
            <a:fillRect/>
          </a:stretch>
        </p:blipFill>
        <p:spPr>
          <a:xfrm>
            <a:off x="643192" y="1620122"/>
            <a:ext cx="5451627" cy="3297714"/>
          </a:xfrm>
          <a:prstGeom prst="rect">
            <a:avLst/>
          </a:prstGeom>
        </p:spPr>
      </p:pic>
      <p:cxnSp>
        <p:nvCxnSpPr>
          <p:cNvPr id="18" name="Straight Connector 1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30C4E3C-E562-24AB-DF43-05D53D75BA8E}"/>
              </a:ext>
            </a:extLst>
          </p:cNvPr>
          <p:cNvSpPr>
            <a:spLocks noGrp="1"/>
          </p:cNvSpPr>
          <p:nvPr>
            <p:ph idx="1"/>
          </p:nvPr>
        </p:nvSpPr>
        <p:spPr>
          <a:xfrm>
            <a:off x="6411684" y="2198914"/>
            <a:ext cx="5127172" cy="3670180"/>
          </a:xfrm>
        </p:spPr>
        <p:txBody>
          <a:bodyPr>
            <a:normAutofit/>
          </a:bodyPr>
          <a:lstStyle/>
          <a:p>
            <a:pPr>
              <a:buFont typeface="Wingdings" panose="05000000000000000000" pitchFamily="2" charset="2"/>
              <a:buChar char="Ø"/>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SLT3-SUM-5S3V3A1R1M3C SpaceUM Slot Profile contains five switched power outputs that supply.  </a:t>
            </a:r>
          </a:p>
          <a:p>
            <a:pPr>
              <a:buFont typeface="Wingdings" panose="05000000000000000000" pitchFamily="2" charset="2"/>
              <a:buChar char="Ø"/>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One primary power voltage (+12V, +5V or +3.3V as determined by slot keying), 3.3V_AUX, 12V_AUX and -12V_AUX to each VPX slot. </a:t>
            </a:r>
          </a:p>
          <a:p>
            <a:pPr>
              <a:buFont typeface="Wingdings" panose="05000000000000000000" pitchFamily="2" charset="2"/>
              <a:buChar char="Ø"/>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slot profile also contains five switched control signal interfaces that direct control signals to each VPX slot.</a:t>
            </a:r>
            <a:endParaRPr lang="en-US" dirty="0"/>
          </a:p>
        </p:txBody>
      </p:sp>
      <p:sp>
        <p:nvSpPr>
          <p:cNvPr id="19" name="Rectangle 1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797781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D5ED25-CC48-52A8-3D6B-2CBE57C3F46C}"/>
              </a:ext>
            </a:extLst>
          </p:cNvPr>
          <p:cNvPicPr>
            <a:picLocks noChangeAspect="1"/>
          </p:cNvPicPr>
          <p:nvPr/>
        </p:nvPicPr>
        <p:blipFill>
          <a:blip r:embed="rId2"/>
          <a:stretch>
            <a:fillRect/>
          </a:stretch>
        </p:blipFill>
        <p:spPr>
          <a:xfrm>
            <a:off x="559891" y="321734"/>
            <a:ext cx="5221385" cy="2905170"/>
          </a:xfrm>
          <a:prstGeom prst="rect">
            <a:avLst/>
          </a:prstGeom>
        </p:spPr>
      </p:pic>
      <p:pic>
        <p:nvPicPr>
          <p:cNvPr id="4" name="Picture 3">
            <a:extLst>
              <a:ext uri="{FF2B5EF4-FFF2-40B4-BE49-F238E27FC236}">
                <a16:creationId xmlns:a16="http://schemas.microsoft.com/office/drawing/2014/main" id="{14EEADC4-90B4-CB7F-1E25-D14C56DB6CB7}"/>
              </a:ext>
            </a:extLst>
          </p:cNvPr>
          <p:cNvPicPr>
            <a:picLocks noChangeAspect="1"/>
          </p:cNvPicPr>
          <p:nvPr/>
        </p:nvPicPr>
        <p:blipFill>
          <a:blip r:embed="rId3"/>
          <a:stretch>
            <a:fillRect/>
          </a:stretch>
        </p:blipFill>
        <p:spPr>
          <a:xfrm>
            <a:off x="457201" y="4109792"/>
            <a:ext cx="5426764" cy="1803167"/>
          </a:xfrm>
          <a:prstGeom prst="rect">
            <a:avLst/>
          </a:prstGeom>
        </p:spPr>
      </p:pic>
      <p:pic>
        <p:nvPicPr>
          <p:cNvPr id="5" name="Picture 4">
            <a:extLst>
              <a:ext uri="{FF2B5EF4-FFF2-40B4-BE49-F238E27FC236}">
                <a16:creationId xmlns:a16="http://schemas.microsoft.com/office/drawing/2014/main" id="{6F612371-E466-3F9E-E840-955121F95C8B}"/>
              </a:ext>
            </a:extLst>
          </p:cNvPr>
          <p:cNvPicPr>
            <a:picLocks noChangeAspect="1"/>
          </p:cNvPicPr>
          <p:nvPr/>
        </p:nvPicPr>
        <p:blipFill>
          <a:blip r:embed="rId4"/>
          <a:stretch>
            <a:fillRect/>
          </a:stretch>
        </p:blipFill>
        <p:spPr>
          <a:xfrm>
            <a:off x="6308034" y="1846974"/>
            <a:ext cx="5426764" cy="3019442"/>
          </a:xfrm>
          <a:prstGeom prst="rect">
            <a:avLst/>
          </a:prstGeom>
        </p:spPr>
      </p:pic>
      <p:sp>
        <p:nvSpPr>
          <p:cNvPr id="10" name="TextBox 9">
            <a:extLst>
              <a:ext uri="{FF2B5EF4-FFF2-40B4-BE49-F238E27FC236}">
                <a16:creationId xmlns:a16="http://schemas.microsoft.com/office/drawing/2014/main" id="{B9EA1AFA-FB15-2EF4-2772-76552FA8969C}"/>
              </a:ext>
            </a:extLst>
          </p:cNvPr>
          <p:cNvSpPr txBox="1"/>
          <p:nvPr/>
        </p:nvSpPr>
        <p:spPr>
          <a:xfrm>
            <a:off x="862421" y="-47598"/>
            <a:ext cx="6098058" cy="369332"/>
          </a:xfrm>
          <a:prstGeom prst="rect">
            <a:avLst/>
          </a:prstGeom>
          <a:noFill/>
        </p:spPr>
        <p:txBody>
          <a:bodyPr wrap="square">
            <a:spAutoFit/>
          </a:bodyPr>
          <a:lstStyle/>
          <a:p>
            <a:r>
              <a:rPr lang="en-US" dirty="0"/>
              <a:t>SpaceUM SLT3-SUM-5S1V3A1R1M3C-14.7.2 – P2</a:t>
            </a:r>
          </a:p>
        </p:txBody>
      </p:sp>
      <p:sp>
        <p:nvSpPr>
          <p:cNvPr id="12" name="TextBox 11">
            <a:extLst>
              <a:ext uri="{FF2B5EF4-FFF2-40B4-BE49-F238E27FC236}">
                <a16:creationId xmlns:a16="http://schemas.microsoft.com/office/drawing/2014/main" id="{B236F5A6-DE3E-BD6C-C0D4-853BCFE89B92}"/>
              </a:ext>
            </a:extLst>
          </p:cNvPr>
          <p:cNvSpPr txBox="1"/>
          <p:nvPr/>
        </p:nvSpPr>
        <p:spPr>
          <a:xfrm>
            <a:off x="6686550" y="1483175"/>
            <a:ext cx="6097656" cy="369332"/>
          </a:xfrm>
          <a:prstGeom prst="rect">
            <a:avLst/>
          </a:prstGeom>
          <a:noFill/>
        </p:spPr>
        <p:txBody>
          <a:bodyPr wrap="square">
            <a:spAutoFit/>
          </a:bodyPr>
          <a:lstStyle/>
          <a:p>
            <a:r>
              <a:rPr lang="en-US" dirty="0"/>
              <a:t>SpaceUM SLT3-SUM-5S1V3A1R1M3C-14.7.2 – P1</a:t>
            </a:r>
          </a:p>
        </p:txBody>
      </p:sp>
      <p:sp>
        <p:nvSpPr>
          <p:cNvPr id="14" name="TextBox 13">
            <a:extLst>
              <a:ext uri="{FF2B5EF4-FFF2-40B4-BE49-F238E27FC236}">
                <a16:creationId xmlns:a16="http://schemas.microsoft.com/office/drawing/2014/main" id="{4BBA5E5A-EDF9-3A9B-9B8D-D9068436AB84}"/>
              </a:ext>
            </a:extLst>
          </p:cNvPr>
          <p:cNvSpPr txBox="1"/>
          <p:nvPr/>
        </p:nvSpPr>
        <p:spPr>
          <a:xfrm>
            <a:off x="862421" y="3716661"/>
            <a:ext cx="6390860" cy="369332"/>
          </a:xfrm>
          <a:prstGeom prst="rect">
            <a:avLst/>
          </a:prstGeom>
          <a:noFill/>
        </p:spPr>
        <p:txBody>
          <a:bodyPr wrap="square">
            <a:spAutoFit/>
          </a:bodyPr>
          <a:lstStyle/>
          <a:p>
            <a:r>
              <a:rPr lang="en-US" dirty="0"/>
              <a:t>SpaceUM SLT3-SUM-5S1V3A1R1M3C-14.7.2 – P0</a:t>
            </a:r>
          </a:p>
        </p:txBody>
      </p:sp>
    </p:spTree>
    <p:extLst>
      <p:ext uri="{BB962C8B-B14F-4D97-AF65-F5344CB8AC3E}">
        <p14:creationId xmlns:p14="http://schemas.microsoft.com/office/powerpoint/2010/main" val="26858513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5958DBC-F4DA-42A8-8C52-860179790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8523EA-2354-BC52-F3D1-D449D913B690}"/>
              </a:ext>
            </a:extLst>
          </p:cNvPr>
          <p:cNvSpPr>
            <a:spLocks noGrp="1"/>
          </p:cNvSpPr>
          <p:nvPr>
            <p:ph type="title"/>
          </p:nvPr>
        </p:nvSpPr>
        <p:spPr>
          <a:xfrm>
            <a:off x="5144679" y="634946"/>
            <a:ext cx="6405063" cy="1450757"/>
          </a:xfrm>
        </p:spPr>
        <p:txBody>
          <a:bodyPr>
            <a:normAutofit/>
          </a:bodyPr>
          <a:lstStyle/>
          <a:p>
            <a:r>
              <a:rPr lang="en-US" dirty="0"/>
              <a:t>Power Supply Switch Slot Profile</a:t>
            </a:r>
          </a:p>
        </p:txBody>
      </p:sp>
      <p:pic>
        <p:nvPicPr>
          <p:cNvPr id="5" name="Picture 4">
            <a:extLst>
              <a:ext uri="{FF2B5EF4-FFF2-40B4-BE49-F238E27FC236}">
                <a16:creationId xmlns:a16="http://schemas.microsoft.com/office/drawing/2014/main" id="{C7B53BD5-8449-DE75-9E73-072E8290C66D}"/>
              </a:ext>
            </a:extLst>
          </p:cNvPr>
          <p:cNvPicPr>
            <a:picLocks noChangeAspect="1"/>
          </p:cNvPicPr>
          <p:nvPr/>
        </p:nvPicPr>
        <p:blipFill>
          <a:blip r:embed="rId2"/>
          <a:stretch>
            <a:fillRect/>
          </a:stretch>
        </p:blipFill>
        <p:spPr>
          <a:xfrm>
            <a:off x="633999" y="771452"/>
            <a:ext cx="4020297" cy="2095427"/>
          </a:xfrm>
          <a:prstGeom prst="rect">
            <a:avLst/>
          </a:prstGeom>
        </p:spPr>
      </p:pic>
      <p:cxnSp>
        <p:nvCxnSpPr>
          <p:cNvPr id="22" name="Straight Connector 21">
            <a:extLst>
              <a:ext uri="{FF2B5EF4-FFF2-40B4-BE49-F238E27FC236}">
                <a16:creationId xmlns:a16="http://schemas.microsoft.com/office/drawing/2014/main" id="{79FCC9A9-2031-4283-9B27-34B62BB7F3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E67804B-0563-C3F2-A16E-EE204E02F607}"/>
              </a:ext>
            </a:extLst>
          </p:cNvPr>
          <p:cNvPicPr>
            <a:picLocks noChangeAspect="1"/>
          </p:cNvPicPr>
          <p:nvPr/>
        </p:nvPicPr>
        <p:blipFill>
          <a:blip r:embed="rId3"/>
          <a:stretch>
            <a:fillRect/>
          </a:stretch>
        </p:blipFill>
        <p:spPr>
          <a:xfrm>
            <a:off x="870699" y="3218101"/>
            <a:ext cx="3546896" cy="2476136"/>
          </a:xfrm>
          <a:prstGeom prst="rect">
            <a:avLst/>
          </a:prstGeom>
        </p:spPr>
      </p:pic>
      <p:sp>
        <p:nvSpPr>
          <p:cNvPr id="3" name="Content Placeholder 2">
            <a:extLst>
              <a:ext uri="{FF2B5EF4-FFF2-40B4-BE49-F238E27FC236}">
                <a16:creationId xmlns:a16="http://schemas.microsoft.com/office/drawing/2014/main" id="{CBD53378-61EF-FD6B-7381-02C5A17DFD5E}"/>
              </a:ext>
            </a:extLst>
          </p:cNvPr>
          <p:cNvSpPr>
            <a:spLocks noGrp="1"/>
          </p:cNvSpPr>
          <p:nvPr>
            <p:ph idx="1"/>
          </p:nvPr>
        </p:nvSpPr>
        <p:spPr>
          <a:xfrm>
            <a:off x="5144679" y="2198914"/>
            <a:ext cx="6405063" cy="3670180"/>
          </a:xfrm>
        </p:spPr>
        <p:txBody>
          <a:bodyPr>
            <a:normAutofit/>
          </a:bodyPr>
          <a:lstStyle/>
          <a:p>
            <a:pPr>
              <a:buFont typeface="Wingdings" panose="05000000000000000000" pitchFamily="2" charset="2"/>
              <a:buChar char="Ø"/>
            </a:pPr>
            <a:r>
              <a:rPr lang="en-US">
                <a:effectLst/>
                <a:latin typeface="Arial" panose="020B0604020202020204" pitchFamily="34" charset="0"/>
                <a:ea typeface="Times New Roman" panose="02020603050405020304" pitchFamily="18" charset="0"/>
                <a:cs typeface="Times New Roman" panose="02020603050405020304" pitchFamily="18" charset="0"/>
              </a:rPr>
              <a:t>The SLT3-PSS-6S3V3A1B Power Supply-Switch Slot Profile contains six switched power outputs that supply Vs1, Vs2, Vs3, 3.3V_AUX, 12V_AUX, -12V_AUX and VBAT to each slot. </a:t>
            </a:r>
          </a:p>
          <a:p>
            <a:pPr>
              <a:buFont typeface="Wingdings" panose="05000000000000000000" pitchFamily="2" charset="2"/>
              <a:buChar char="Ø"/>
            </a:pPr>
            <a:r>
              <a:rPr lang="en-US">
                <a:effectLst/>
                <a:latin typeface="Arial" panose="020B0604020202020204" pitchFamily="34" charset="0"/>
                <a:ea typeface="Times New Roman" panose="02020603050405020304" pitchFamily="18" charset="0"/>
                <a:cs typeface="Times New Roman" panose="02020603050405020304" pitchFamily="18" charset="0"/>
              </a:rPr>
              <a:t>The slot profile also contains one unswitched power output that supplies Vs1, Vs2, Vs3, 3.3V_AUX, 12V_AUX and -12V_AUX to power Utility Switch slots.</a:t>
            </a:r>
            <a:endParaRPr lang="en-US" dirty="0"/>
          </a:p>
        </p:txBody>
      </p:sp>
      <p:sp>
        <p:nvSpPr>
          <p:cNvPr id="24" name="Rectangle 23">
            <a:extLst>
              <a:ext uri="{FF2B5EF4-FFF2-40B4-BE49-F238E27FC236}">
                <a16:creationId xmlns:a16="http://schemas.microsoft.com/office/drawing/2014/main" id="{51DDD252-D7C8-4CE5-9C61-D60D722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2FBD75F5-C49C-4F6A-8D43-7A5939C23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97937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20954</TotalTime>
  <Words>9257</Words>
  <Application>Microsoft Office PowerPoint</Application>
  <PresentationFormat>Widescreen</PresentationFormat>
  <Paragraphs>1855</Paragraphs>
  <Slides>110</Slides>
  <Notes>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110</vt:i4>
      </vt:variant>
    </vt:vector>
  </HeadingPairs>
  <TitlesOfParts>
    <vt:vector size="119" baseType="lpstr">
      <vt:lpstr>Arial</vt:lpstr>
      <vt:lpstr>Calibri</vt:lpstr>
      <vt:lpstr>Calibri Light</vt:lpstr>
      <vt:lpstr>Corbel</vt:lpstr>
      <vt:lpstr>Times New Roman</vt:lpstr>
      <vt:lpstr>Wingdings</vt:lpstr>
      <vt:lpstr>Retrospect</vt:lpstr>
      <vt:lpstr>Visio</vt:lpstr>
      <vt:lpstr>Visio.Drawing.11</vt:lpstr>
      <vt:lpstr>Next Generation Space Interconnect Standard (NGSIS) SpaceVPX Tutorial</vt:lpstr>
      <vt:lpstr>First Things First Updates to VITA 78</vt:lpstr>
      <vt:lpstr>Updates as Part of the VITA 78 Revision</vt:lpstr>
      <vt:lpstr>Updates as Part of the VITA 78 Revision</vt:lpstr>
      <vt:lpstr>Updates to VITA 78 – 6U Slot Profiles</vt:lpstr>
      <vt:lpstr>Updates to VITA 78 – 6U Slot Profiles</vt:lpstr>
      <vt:lpstr>Updates to VITA 78 – 6U Slot Profiles</vt:lpstr>
      <vt:lpstr>Updates to VITA 78 – 3U Slot Profiles</vt:lpstr>
      <vt:lpstr>Updates to VITA 78 – 3U Slot Profiles</vt:lpstr>
      <vt:lpstr>Updates to VITA 78 – 3U Slot Profiles</vt:lpstr>
      <vt:lpstr>Bottom Line Up Front</vt:lpstr>
      <vt:lpstr>Outline</vt:lpstr>
      <vt:lpstr>What is NGSIS? (Original)</vt:lpstr>
      <vt:lpstr>Constituent Parts</vt:lpstr>
      <vt:lpstr>Targets or Marketplace</vt:lpstr>
      <vt:lpstr>SpaceVPX Participants and Products</vt:lpstr>
      <vt:lpstr>Goals for SpaceVPX - Overarching</vt:lpstr>
      <vt:lpstr>What are SpaceVPX’s Goals?</vt:lpstr>
      <vt:lpstr>What is in SpaceVPX?</vt:lpstr>
      <vt:lpstr>Modular Building Blocks</vt:lpstr>
      <vt:lpstr>Simplified SpaceVPX Development Flow</vt:lpstr>
      <vt:lpstr>SpaceVPX adapts OpenVPX MOSA for Space </vt:lpstr>
      <vt:lpstr>SpaceVPX Document Structure Description</vt:lpstr>
      <vt:lpstr>SpaceVPX Document Structure Description</vt:lpstr>
      <vt:lpstr>SpaceVPX Document Structure Description</vt:lpstr>
      <vt:lpstr>SpaceVPX Document Structure Description</vt:lpstr>
      <vt:lpstr>SpaceVPX Document Structure Description</vt:lpstr>
      <vt:lpstr>Outline</vt:lpstr>
      <vt:lpstr>Basic SpaceVPX Payload Use Case</vt:lpstr>
      <vt:lpstr>Backplane Physical Topologies</vt:lpstr>
      <vt:lpstr>Backplane Physical Topologies</vt:lpstr>
      <vt:lpstr>Physical Topologies</vt:lpstr>
      <vt:lpstr>Outline</vt:lpstr>
      <vt:lpstr>Slot Profiles</vt:lpstr>
      <vt:lpstr>What is in SpaceVPX (Profiles)</vt:lpstr>
      <vt:lpstr>Module Profiles</vt:lpstr>
      <vt:lpstr>Module Profile Protocols in SpaceVPX (VITA 78) Currently</vt:lpstr>
      <vt:lpstr>Rates Supported in SpaceVPX (VITA 78)</vt:lpstr>
      <vt:lpstr>Example Set of 6U Module Profiles</vt:lpstr>
      <vt:lpstr>Mapping between VITA 78-2022 and VITA 78-2015</vt:lpstr>
      <vt:lpstr>Example Set of 3U Module Profiles</vt:lpstr>
      <vt:lpstr>Slot Profiles – Example</vt:lpstr>
      <vt:lpstr>Mapping Interfaces to SpaceVPX Slot Profiles</vt:lpstr>
      <vt:lpstr>SpaceVPX 6U Slot Families</vt:lpstr>
      <vt:lpstr>SpaceVPX Slot Profile Keying (3U)</vt:lpstr>
      <vt:lpstr>SpaceVPX Slot Profile Keying (6U)</vt:lpstr>
      <vt:lpstr>Existing VITA 78/VITA 78.1 Profiles</vt:lpstr>
      <vt:lpstr>VITA 78 - 6U Slot Profiles</vt:lpstr>
      <vt:lpstr>6U Slot Profiles</vt:lpstr>
      <vt:lpstr>3U Slot Profiles</vt:lpstr>
      <vt:lpstr>SpaceVPXLite Slot Profiles (Subset)</vt:lpstr>
      <vt:lpstr>6U Connector Guidelines</vt:lpstr>
      <vt:lpstr>Payload Slot Profile (Switched)</vt:lpstr>
      <vt:lpstr>Payload Slot Profile (Mesh)</vt:lpstr>
      <vt:lpstr>SpaceVPX System Controller</vt:lpstr>
      <vt:lpstr>Controller Slot (without Data Plane Connection)</vt:lpstr>
      <vt:lpstr>Data Switch and Controller Slot Profile</vt:lpstr>
      <vt:lpstr>Controller Slot (with Data Plane Connection)</vt:lpstr>
      <vt:lpstr>Outline</vt:lpstr>
      <vt:lpstr>I/O Planes in SpaceVPX</vt:lpstr>
      <vt:lpstr>Data Plane Switch Topology</vt:lpstr>
      <vt:lpstr>Data Plane Mesh Topology</vt:lpstr>
      <vt:lpstr>Control Plane Switch Topology</vt:lpstr>
      <vt:lpstr>Example of 6U SpaceVPX Backplane Profile</vt:lpstr>
      <vt:lpstr>Outline</vt:lpstr>
      <vt:lpstr>SpaceVPX Concept Development</vt:lpstr>
      <vt:lpstr>SpaceVPX Fault Tolerance</vt:lpstr>
      <vt:lpstr>SpaceVPX Fault Tolerance</vt:lpstr>
      <vt:lpstr>SpaceVPX Redundancy</vt:lpstr>
      <vt:lpstr>SpaceVPX Redundancy</vt:lpstr>
      <vt:lpstr>SpaceVPX Utility Plane</vt:lpstr>
      <vt:lpstr>SpaceVPX Utility Management</vt:lpstr>
      <vt:lpstr>SpaceVPX Utility Management</vt:lpstr>
      <vt:lpstr>SpaceVPX System (Chassis) Management</vt:lpstr>
      <vt:lpstr>Location of Chassis Manager</vt:lpstr>
      <vt:lpstr>VITA 46.11 – Chassis Management and IPMCs Tiers of Functionality</vt:lpstr>
      <vt:lpstr>SpaceVPX IPMI Commands</vt:lpstr>
      <vt:lpstr>DAP - Mandatory System Management Controls</vt:lpstr>
      <vt:lpstr>DAP - Optional System Management Discrete Signals</vt:lpstr>
      <vt:lpstr>Direct Access Protocol</vt:lpstr>
      <vt:lpstr>Direct Access Protocol</vt:lpstr>
      <vt:lpstr>System Controller/Utility Plane</vt:lpstr>
      <vt:lpstr>Space Utility-Management (SpaceUM) Module Architecture</vt:lpstr>
      <vt:lpstr>SpaceVPX Management Distribution Topology</vt:lpstr>
      <vt:lpstr>SpaceVPX Management Distribution Topology</vt:lpstr>
      <vt:lpstr>SpaceVPX IPMB Topology</vt:lpstr>
      <vt:lpstr>Power/Utility Plane</vt:lpstr>
      <vt:lpstr>SpaceVPX Power Distribution Topology</vt:lpstr>
      <vt:lpstr>Power Supply-Switch Module Profiles</vt:lpstr>
      <vt:lpstr>Outline</vt:lpstr>
      <vt:lpstr>Mechanical - Overall</vt:lpstr>
      <vt:lpstr>VPX Backplane Connector Options</vt:lpstr>
      <vt:lpstr>Connector Configurations specific for SpaceVPX</vt:lpstr>
      <vt:lpstr>SpaceVPX Connector Pad and Wafers Current Ratings</vt:lpstr>
      <vt:lpstr>Connector Testing for Space Applications</vt:lpstr>
      <vt:lpstr>6U/3U SpaceUM Connector</vt:lpstr>
      <vt:lpstr>3U SpaceUM - continued</vt:lpstr>
      <vt:lpstr>PowerPoint Presentation</vt:lpstr>
      <vt:lpstr>Power Supply Switch Slot Profile</vt:lpstr>
      <vt:lpstr>Utility Switch Slot Profile</vt:lpstr>
      <vt:lpstr>6U and 3U Form Factor Plug-In Unit Dimensions</vt:lpstr>
      <vt:lpstr>Blind-Mate Optical and Coax Connectors</vt:lpstr>
      <vt:lpstr>VITA 66.5 Optical Module Features</vt:lpstr>
      <vt:lpstr>VITA 67.3 Coax Contact Interfaces</vt:lpstr>
      <vt:lpstr>VITA Standards Defining Mechanical Interface of Optical/Coax Connector Modules</vt:lpstr>
      <vt:lpstr>Proposed Slot Profile Name Construction</vt:lpstr>
      <vt:lpstr>Outline</vt:lpstr>
      <vt:lpstr>SpaceVPX Compliance</vt:lpstr>
      <vt:lpstr>SpaceVPX Compliance (2)</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 Generation Space Interconnect Standard (NGSIS) – A Modular Open Architecture for High Performance Interconnects</dc:title>
  <dc:creator>Charles Collier</dc:creator>
  <cp:lastModifiedBy>C. Patrick Collier</cp:lastModifiedBy>
  <cp:revision>118</cp:revision>
  <dcterms:created xsi:type="dcterms:W3CDTF">2017-05-04T17:02:59Z</dcterms:created>
  <dcterms:modified xsi:type="dcterms:W3CDTF">2023-08-04T14:34:14Z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20d93228-0372-4acb-bba2-34ecf9c47217</vt:lpwstr>
  </property>
  <property fmtid="{D5CDD505-2E9C-101B-9397-08002B2CF9AE}" pid="3" name="CLASSIFICATION">
    <vt:lpwstr>General</vt:lpwstr>
  </property>
</Properties>
</file>